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charts/chart1.xml" ContentType="application/vnd.openxmlformats-officedocument.drawingml.chart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94b30716fd147a4" /><Relationship Type="http://schemas.openxmlformats.org/officeDocument/2006/relationships/extended-properties" Target="/docProps/app.xml" Id="R3ed638e3f0f84ce5" /><Relationship Type="http://schemas.openxmlformats.org/officeDocument/2006/relationships/officeDocument" Target="/ppt/presentation.xml" Id="Raa3dfee5af2b4d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c0f3a087c554484"/>
  </p:sldMasterIdLst>
  <p:notesMasterIdLst>
    <p:notesMasterId xmlns:r="http://schemas.openxmlformats.org/officeDocument/2006/relationships" r:id="Rfcaf3aac39d043df"/>
  </p:notesMasterIdLst>
  <p:sldIdLst>
    <p:sldId xmlns:r="http://schemas.openxmlformats.org/officeDocument/2006/relationships" id="256" r:id="Ra2f1b108d715474c"/>
    <p:sldId xmlns:r="http://schemas.openxmlformats.org/officeDocument/2006/relationships" id="257" r:id="R0af5a31be80d4907"/>
    <p:sldId xmlns:r="http://schemas.openxmlformats.org/officeDocument/2006/relationships" id="258" r:id="Ra25e3298e9974a04"/>
    <p:sldId xmlns:r="http://schemas.openxmlformats.org/officeDocument/2006/relationships" id="259" r:id="R81461f8778234e5a"/>
    <p:sldId xmlns:r="http://schemas.openxmlformats.org/officeDocument/2006/relationships" id="260" r:id="R9dc499f37cf64e2e"/>
    <p:sldId xmlns:r="http://schemas.openxmlformats.org/officeDocument/2006/relationships" id="261" r:id="Ra84831c9624d4c15"/>
    <p:sldId xmlns:r="http://schemas.openxmlformats.org/officeDocument/2006/relationships" id="262" r:id="R4653c87737304231"/>
    <p:sldId xmlns:r="http://schemas.openxmlformats.org/officeDocument/2006/relationships" id="263" r:id="R5e1f527d2733448b"/>
    <p:sldId xmlns:r="http://schemas.openxmlformats.org/officeDocument/2006/relationships" id="264" r:id="R2426b34243d24058"/>
    <p:sldId xmlns:r="http://schemas.openxmlformats.org/officeDocument/2006/relationships" id="265" r:id="R5297013d52904f14"/>
    <p:sldId xmlns:r="http://schemas.openxmlformats.org/officeDocument/2006/relationships" id="266" r:id="R8d3fb8c806b246d4"/>
    <p:sldId xmlns:r="http://schemas.openxmlformats.org/officeDocument/2006/relationships" id="267" r:id="R2ab202772aa64432"/>
    <p:sldId xmlns:r="http://schemas.openxmlformats.org/officeDocument/2006/relationships" id="268" r:id="Re880cc495ad847b6"/>
    <p:sldId xmlns:r="http://schemas.openxmlformats.org/officeDocument/2006/relationships" id="269" r:id="R57dfdeb609aa44b6"/>
    <p:sldId xmlns:r="http://schemas.openxmlformats.org/officeDocument/2006/relationships" id="270" r:id="R003e7b3bb17e451a"/>
    <p:sldId xmlns:r="http://schemas.openxmlformats.org/officeDocument/2006/relationships" id="271" r:id="R91f1e54f2ef44159"/>
    <p:sldId xmlns:r="http://schemas.openxmlformats.org/officeDocument/2006/relationships" id="272" r:id="R86dd76f765c04aec"/>
    <p:sldId xmlns:r="http://schemas.openxmlformats.org/officeDocument/2006/relationships" id="273" r:id="R41ec26520c3241ae"/>
    <p:sldId xmlns:r="http://schemas.openxmlformats.org/officeDocument/2006/relationships" id="274" r:id="Ra43d181e95574f74"/>
    <p:sldId xmlns:r="http://schemas.openxmlformats.org/officeDocument/2006/relationships" id="275" r:id="Rfe9b7304ad984ad3"/>
    <p:sldId xmlns:r="http://schemas.openxmlformats.org/officeDocument/2006/relationships" id="276" r:id="R255e924b22824a96"/>
    <p:sldId xmlns:r="http://schemas.openxmlformats.org/officeDocument/2006/relationships" id="277" r:id="R470273e93e11440d"/>
    <p:sldId xmlns:r="http://schemas.openxmlformats.org/officeDocument/2006/relationships" id="278" r:id="R7fcd09ab007e40d7"/>
    <p:sldId xmlns:r="http://schemas.openxmlformats.org/officeDocument/2006/relationships" id="279" r:id="Rf15d74e0e93e4519"/>
    <p:sldId xmlns:r="http://schemas.openxmlformats.org/officeDocument/2006/relationships" id="280" r:id="Rde98c8893fc14098"/>
    <p:sldId xmlns:r="http://schemas.openxmlformats.org/officeDocument/2006/relationships" id="281" r:id="Rba2c811d7e5a44df"/>
    <p:sldId xmlns:r="http://schemas.openxmlformats.org/officeDocument/2006/relationships" id="282" r:id="R21c31b3de8514c17"/>
    <p:sldId xmlns:r="http://schemas.openxmlformats.org/officeDocument/2006/relationships" id="283" r:id="R2f9c2e489a1c4cc2"/>
    <p:sldId xmlns:r="http://schemas.openxmlformats.org/officeDocument/2006/relationships" id="284" r:id="Rc233383583db4cd9"/>
    <p:sldId xmlns:r="http://schemas.openxmlformats.org/officeDocument/2006/relationships" id="285" r:id="R3cc71aa942d047e2"/>
    <p:sldId xmlns:r="http://schemas.openxmlformats.org/officeDocument/2006/relationships" id="286" r:id="Reaa08677177d4dbf"/>
    <p:sldId xmlns:r="http://schemas.openxmlformats.org/officeDocument/2006/relationships" id="287" r:id="R0d18439302fa4617"/>
    <p:sldId xmlns:r="http://schemas.openxmlformats.org/officeDocument/2006/relationships" id="288" r:id="Rcb3cd9348ada441d"/>
    <p:sldId xmlns:r="http://schemas.openxmlformats.org/officeDocument/2006/relationships" id="289" r:id="R82b19178c4b84480"/>
    <p:sldId xmlns:r="http://schemas.openxmlformats.org/officeDocument/2006/relationships" id="290" r:id="R826c76f03f8d47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aa7a161faa40d9" /><Relationship Type="http://schemas.openxmlformats.org/officeDocument/2006/relationships/slideMaster" Target="/ppt/slideMasters/slideMaster1.xml" Id="Rac0f3a087c554484" /><Relationship Type="http://schemas.openxmlformats.org/officeDocument/2006/relationships/notesMaster" Target="/ppt/notesMasters/notesMaster1.xml" Id="Rfcaf3aac39d043df" /><Relationship Type="http://schemas.openxmlformats.org/officeDocument/2006/relationships/presProps" Target="/ppt/presProps.xml" Id="Rc425e32320484c8b" /><Relationship Type="http://schemas.openxmlformats.org/officeDocument/2006/relationships/tableStyles" Target="/ppt/tableStyles.xml" Id="R21013c845fb9486d" /><Relationship Type="http://schemas.openxmlformats.org/officeDocument/2006/relationships/slide" Target="/ppt/slides/slide1.xml" Id="Ra2f1b108d715474c" /><Relationship Type="http://schemas.openxmlformats.org/officeDocument/2006/relationships/slide" Target="/ppt/slides/slide2.xml" Id="R0af5a31be80d4907" /><Relationship Type="http://schemas.openxmlformats.org/officeDocument/2006/relationships/slide" Target="/ppt/slides/slide3.xml" Id="Ra25e3298e9974a04" /><Relationship Type="http://schemas.openxmlformats.org/officeDocument/2006/relationships/slide" Target="/ppt/slides/slide4.xml" Id="R81461f8778234e5a" /><Relationship Type="http://schemas.openxmlformats.org/officeDocument/2006/relationships/slide" Target="/ppt/slides/slide5.xml" Id="R9dc499f37cf64e2e" /><Relationship Type="http://schemas.openxmlformats.org/officeDocument/2006/relationships/slide" Target="/ppt/slides/slide6.xml" Id="Ra84831c9624d4c15" /><Relationship Type="http://schemas.openxmlformats.org/officeDocument/2006/relationships/slide" Target="/ppt/slides/slide7.xml" Id="R4653c87737304231" /><Relationship Type="http://schemas.openxmlformats.org/officeDocument/2006/relationships/slide" Target="/ppt/slides/slide8.xml" Id="R5e1f527d2733448b" /><Relationship Type="http://schemas.openxmlformats.org/officeDocument/2006/relationships/slide" Target="/ppt/slides/slide9.xml" Id="R2426b34243d24058" /><Relationship Type="http://schemas.openxmlformats.org/officeDocument/2006/relationships/slide" Target="/ppt/slides/slide10.xml" Id="R5297013d52904f14" /><Relationship Type="http://schemas.openxmlformats.org/officeDocument/2006/relationships/slide" Target="/ppt/slides/slide11.xml" Id="R8d3fb8c806b246d4" /><Relationship Type="http://schemas.openxmlformats.org/officeDocument/2006/relationships/slide" Target="/ppt/slides/slide12.xml" Id="R2ab202772aa64432" /><Relationship Type="http://schemas.openxmlformats.org/officeDocument/2006/relationships/slide" Target="/ppt/slides/slide13.xml" Id="Re880cc495ad847b6" /><Relationship Type="http://schemas.openxmlformats.org/officeDocument/2006/relationships/slide" Target="/ppt/slides/slide14.xml" Id="R57dfdeb609aa44b6" /><Relationship Type="http://schemas.openxmlformats.org/officeDocument/2006/relationships/slide" Target="/ppt/slides/slide15.xml" Id="R003e7b3bb17e451a" /><Relationship Type="http://schemas.openxmlformats.org/officeDocument/2006/relationships/slide" Target="/ppt/slides/slide16.xml" Id="R91f1e54f2ef44159" /><Relationship Type="http://schemas.openxmlformats.org/officeDocument/2006/relationships/slide" Target="/ppt/slides/slide17.xml" Id="R86dd76f765c04aec" /><Relationship Type="http://schemas.openxmlformats.org/officeDocument/2006/relationships/slide" Target="/ppt/slides/slide18.xml" Id="R41ec26520c3241ae" /><Relationship Type="http://schemas.openxmlformats.org/officeDocument/2006/relationships/slide" Target="/ppt/slides/slide19.xml" Id="Ra43d181e95574f74" /><Relationship Type="http://schemas.openxmlformats.org/officeDocument/2006/relationships/slide" Target="/ppt/slides/slide20.xml" Id="Rfe9b7304ad984ad3" /><Relationship Type="http://schemas.openxmlformats.org/officeDocument/2006/relationships/slide" Target="/ppt/slides/slide21.xml" Id="R255e924b22824a96" /><Relationship Type="http://schemas.openxmlformats.org/officeDocument/2006/relationships/slide" Target="/ppt/slides/slide22.xml" Id="R470273e93e11440d" /><Relationship Type="http://schemas.openxmlformats.org/officeDocument/2006/relationships/slide" Target="/ppt/slides/slide23.xml" Id="R7fcd09ab007e40d7" /><Relationship Type="http://schemas.openxmlformats.org/officeDocument/2006/relationships/slide" Target="/ppt/slides/slide24.xml" Id="Rf15d74e0e93e4519" /><Relationship Type="http://schemas.openxmlformats.org/officeDocument/2006/relationships/slide" Target="/ppt/slides/slide25.xml" Id="Rde98c8893fc14098" /><Relationship Type="http://schemas.openxmlformats.org/officeDocument/2006/relationships/slide" Target="/ppt/slides/slide26.xml" Id="Rba2c811d7e5a44df" /><Relationship Type="http://schemas.openxmlformats.org/officeDocument/2006/relationships/slide" Target="/ppt/slides/slide27.xml" Id="R21c31b3de8514c17" /><Relationship Type="http://schemas.openxmlformats.org/officeDocument/2006/relationships/slide" Target="/ppt/slides/slide28.xml" Id="R2f9c2e489a1c4cc2" /><Relationship Type="http://schemas.openxmlformats.org/officeDocument/2006/relationships/slide" Target="/ppt/slides/slide29.xml" Id="Rc233383583db4cd9" /><Relationship Type="http://schemas.openxmlformats.org/officeDocument/2006/relationships/slide" Target="/ppt/slides/slide30.xml" Id="R3cc71aa942d047e2" /><Relationship Type="http://schemas.openxmlformats.org/officeDocument/2006/relationships/slide" Target="/ppt/slides/slide31.xml" Id="Reaa08677177d4dbf" /><Relationship Type="http://schemas.openxmlformats.org/officeDocument/2006/relationships/slide" Target="/ppt/slides/slide32.xml" Id="R0d18439302fa4617" /><Relationship Type="http://schemas.openxmlformats.org/officeDocument/2006/relationships/slide" Target="/ppt/slides/slide33.xml" Id="Rcb3cd9348ada441d" /><Relationship Type="http://schemas.openxmlformats.org/officeDocument/2006/relationships/slide" Target="/ppt/slides/slide34.xml" Id="R82b19178c4b84480" /><Relationship Type="http://schemas.openxmlformats.org/officeDocument/2006/relationships/slide" Target="/ppt/slides/slide35.xml" Id="R826c76f03f8d47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b8409422d1b498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585c44c4e8944d9" /><Relationship Type="http://schemas.openxmlformats.org/officeDocument/2006/relationships/notesMaster" Target="/ppt/notesMasters/notesMaster1.xml" Id="R3e7d84c5aba54f6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1a75d6474074513" /><Relationship Type="http://schemas.openxmlformats.org/officeDocument/2006/relationships/notesMaster" Target="/ppt/notesMasters/notesMaster1.xml" Id="R5e5fa0b116c848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18def896ad24ef9" /><Relationship Type="http://schemas.openxmlformats.org/officeDocument/2006/relationships/notesMaster" Target="/ppt/notesMasters/notesMaster1.xml" Id="Rbce881f5806c4aa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ddbfe9be654c7d" /><Relationship Type="http://schemas.openxmlformats.org/officeDocument/2006/relationships/notesMaster" Target="/ppt/notesMasters/notesMaster1.xml" Id="Rb4a73a69b8df48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ad26a1636964490" /><Relationship Type="http://schemas.openxmlformats.org/officeDocument/2006/relationships/notesMaster" Target="/ppt/notesMasters/notesMaster1.xml" Id="R340388dc490e44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84ffb1a000b468f" /><Relationship Type="http://schemas.openxmlformats.org/officeDocument/2006/relationships/notesMaster" Target="/ppt/notesMasters/notesMaster1.xml" Id="R86be76c411c0469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36a31fb397f43d7" /><Relationship Type="http://schemas.openxmlformats.org/officeDocument/2006/relationships/notesMaster" Target="/ppt/notesMasters/notesMaster1.xml" Id="R346390ca6caf481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2f9ecac36ac4d89" /><Relationship Type="http://schemas.openxmlformats.org/officeDocument/2006/relationships/notesMaster" Target="/ppt/notesMasters/notesMaster1.xml" Id="R0f786db856e44bb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5054f5d36f4d99" /><Relationship Type="http://schemas.openxmlformats.org/officeDocument/2006/relationships/notesMaster" Target="/ppt/notesMasters/notesMaster1.xml" Id="R11487ecfa4d04bd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f85cfbd2a6d4313" /><Relationship Type="http://schemas.openxmlformats.org/officeDocument/2006/relationships/notesMaster" Target="/ppt/notesMasters/notesMaster1.xml" Id="R69ff3bdf00f2412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5bc96a1677044b2" /><Relationship Type="http://schemas.openxmlformats.org/officeDocument/2006/relationships/notesMaster" Target="/ppt/notesMasters/notesMaster1.xml" Id="R2b61b03b8ee04e1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7f7701aed11411b" /><Relationship Type="http://schemas.openxmlformats.org/officeDocument/2006/relationships/notesMaster" Target="/ppt/notesMasters/notesMaster1.xml" Id="Rb3d40d2479364ab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fa6ee98cf164c28" /><Relationship Type="http://schemas.openxmlformats.org/officeDocument/2006/relationships/notesMaster" Target="/ppt/notesMasters/notesMaster1.xml" Id="R2438c944c8e4472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e152f0087b04036" /><Relationship Type="http://schemas.openxmlformats.org/officeDocument/2006/relationships/notesMaster" Target="/ppt/notesMasters/notesMaster1.xml" Id="R1593f9f5d464455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d81aa687ce745b9" /><Relationship Type="http://schemas.openxmlformats.org/officeDocument/2006/relationships/notesMaster" Target="/ppt/notesMasters/notesMaster1.xml" Id="R2b552b13cf8b45a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54a04acba714132" /><Relationship Type="http://schemas.openxmlformats.org/officeDocument/2006/relationships/notesMaster" Target="/ppt/notesMasters/notesMaster1.xml" Id="Rf0651e75b93a4ce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6b74e2925364d96" /><Relationship Type="http://schemas.openxmlformats.org/officeDocument/2006/relationships/notesMaster" Target="/ppt/notesMasters/notesMaster1.xml" Id="R74d902a415124bf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b400610c68a4a99" /><Relationship Type="http://schemas.openxmlformats.org/officeDocument/2006/relationships/notesMaster" Target="/ppt/notesMasters/notesMaster1.xml" Id="R7800fec81f8644c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70e9d0046604324" /><Relationship Type="http://schemas.openxmlformats.org/officeDocument/2006/relationships/notesMaster" Target="/ppt/notesMasters/notesMaster1.xml" Id="R7af50203379344f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cb4ea1e82d047be" /><Relationship Type="http://schemas.openxmlformats.org/officeDocument/2006/relationships/notesMaster" Target="/ppt/notesMasters/notesMaster1.xml" Id="R05605010f83f4f1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afc2ed0f5f34144" /><Relationship Type="http://schemas.openxmlformats.org/officeDocument/2006/relationships/notesMaster" Target="/ppt/notesMasters/notesMaster1.xml" Id="Re2aa01cf67f64e5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5aaf613c2544d89" /><Relationship Type="http://schemas.openxmlformats.org/officeDocument/2006/relationships/notesMaster" Target="/ppt/notesMasters/notesMaster1.xml" Id="R444144f1ec814ae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24a50827ecc45fd" /><Relationship Type="http://schemas.openxmlformats.org/officeDocument/2006/relationships/notesMaster" Target="/ppt/notesMasters/notesMaster1.xml" Id="R0d4d859f1a7f47b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63dd0545dc6432c" /><Relationship Type="http://schemas.openxmlformats.org/officeDocument/2006/relationships/notesMaster" Target="/ppt/notesMasters/notesMaster1.xml" Id="Ra6ffa72ecd11436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b1671ae6c454037" /><Relationship Type="http://schemas.openxmlformats.org/officeDocument/2006/relationships/notesMaster" Target="/ppt/notesMasters/notesMaster1.xml" Id="R8003cd0116934f9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833b1415d6e4110" /><Relationship Type="http://schemas.openxmlformats.org/officeDocument/2006/relationships/notesMaster" Target="/ppt/notesMasters/notesMaster1.xml" Id="R17c48c508b1f4c3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f8406d3f8624249" /><Relationship Type="http://schemas.openxmlformats.org/officeDocument/2006/relationships/notesMaster" Target="/ppt/notesMasters/notesMaster1.xml" Id="R2fac824b0fc04ad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950652248f24d39" /><Relationship Type="http://schemas.openxmlformats.org/officeDocument/2006/relationships/notesMaster" Target="/ppt/notesMasters/notesMaster1.xml" Id="Re4af9de106fc45a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c4b172787f24396" /><Relationship Type="http://schemas.openxmlformats.org/officeDocument/2006/relationships/notesMaster" Target="/ppt/notesMasters/notesMaster1.xml" Id="Rc7a2a5349a8e461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9a11635f55a49cb" /><Relationship Type="http://schemas.openxmlformats.org/officeDocument/2006/relationships/notesMaster" Target="/ppt/notesMasters/notesMaster1.xml" Id="R55797ca58a824e32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2654edcb12545dc" /><Relationship Type="http://schemas.openxmlformats.org/officeDocument/2006/relationships/notesMaster" Target="/ppt/notesMasters/notesMaster1.xml" Id="Rf7abe143ba7246a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389df53dbc54037" /><Relationship Type="http://schemas.openxmlformats.org/officeDocument/2006/relationships/notesMaster" Target="/ppt/notesMasters/notesMaster1.xml" Id="R7e867c20a0f6491b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b11370b5d172462e" /><Relationship Type="http://schemas.openxmlformats.org/officeDocument/2006/relationships/notesMaster" Target="/ppt/notesMasters/notesMaster1.xml" Id="R584699a61bab46e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1f622e5407c4552" /><Relationship Type="http://schemas.openxmlformats.org/officeDocument/2006/relationships/notesMaster" Target="/ppt/notesMasters/notesMaster1.xml" Id="R5fd1548303304ec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063a4947dac5443c" /><Relationship Type="http://schemas.openxmlformats.org/officeDocument/2006/relationships/notesMaster" Target="/ppt/notesMasters/notesMaster1.xml" Id="R6db5f7d6e72f41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【建议用时】1分钟（含本页活动）</a:t>
            </a:r>
          </a:p>
          <a:p xmlns:a="http://schemas.openxmlformats.org/drawingml/2006/main">
            <a:r>
              <a:t>【讲课备注】封面图引用教材58页图3-1的雌果蝇染色体示意局部。告诉学生本课聚焦考试中常见的图像判断、数量判断、遗传概率与变异辨析。先请学生回忆基因与染色体的关系。完成本课后，应能说明基因怎样经配子传递，独立写出常见杂交的配子与子代，并识别可遗传变异。完整讲解约86分钟，每页用时包含互动。1对1带学先由学生独答并解释，教师依据备注核对。配合游戏时按学生卡点跳讲，可分3次教学。60分钟使用法：缩短讨论，并将第19、24、31、33页作为课后巩固。90分钟使用法：保留全部提问、小测和讲评。</a:t>
            </a:r>
          </a:p>
          <a:p xmlns:a="http://schemas.openxmlformats.org/drawingml/2006/main">
            <a:r>
              <a:t>【对应游戏环节】开馆前的导入。网站：https://dimedi.cn/fun/genetics/ 。教师先确认学生能打开游戏，不要求此时答完关卡。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【互动带学】开场口述</a:t>
            </a:r>
          </a:p>
          <a:p xmlns:a="http://schemas.openxmlformats.org/drawingml/2006/main">
            <a:r>
              <a:t>学生选择一个问题，用一句话说明现有理解。教师保留学生的回答，在课末回访。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问题1：染色体怎样分？</a:t>
            </a:r>
          </a:p>
          <a:p xmlns:a="http://schemas.openxmlformats.org/drawingml/2006/main">
            <a:r>
              <a:t>参考答案：减Ⅰ分离同源染色体，减Ⅱ分离姐妹染色单体。正常减数分裂结束，配子染色体数减半。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问题2：基因怎样传？</a:t>
            </a:r>
          </a:p>
          <a:p xmlns:a="http://schemas.openxmlformats.org/drawingml/2006/main">
            <a:r>
              <a:t>参考答案：基因随染色体经配子传递。配子形成时等位基因分离，不同对同源染色体上的非等位基因自由组合，受精时雌雄配子结合。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问题3：变异怎样判？</a:t>
            </a:r>
          </a:p>
          <a:p xmlns:a="http://schemas.openxmlformats.org/drawingml/2006/main">
            <a:r>
              <a:t>参考答案：根据改变的对象判断：基因组合改变为基因重组；基因碱基序列改变为基因突变；染色体结构或数目改变为染色体变异。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【反馈与纠错】先接受不完整答案，结束时再用同样三问检查进步。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遗传与进化》，2022年2月第1版，教材第2章、第3章。PDF页码为教材页码加5。术语与事实依据教材，练习未注明教材题号时为依据教材设计的复习题。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开场诊断：一个细胞复制一次DNA后，它的染色体数是否加倍？T控制高茎、t控制矮茎且完全显性时，Tt自交的高茎后代中Tt比例是否为1/2？暂不讲解，收集学生答案，分别在第8页和第15页回到这两个问题。前5模块占22页，是本课重点。节奏建议：前5模块约56分钟，变异与遗传病育种约21分钟，开场3分钟，小测与讲评8分钟，总计约86分钟。若基础薄弱，可把第19页综合题留作课后。</a:t>
            </a:r>
          </a:p>
          <a:p xmlns:a="http://schemas.openxmlformats.org/drawingml/2006/main">
            <a:r>
              <a:t>【对应游戏环节】第一幕对应第3至10页。第二幕对应第11至24页，其中人类XY婚配在游戏第三幕出现。第三幕对应第25至33页。第34、35页是纸笔离堂检测。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【互动带学】诊断快答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问题1：一个细胞完成DNA复制后，它的染色体数会加倍吗？</a:t>
            </a:r>
          </a:p>
          <a:p xmlns:a="http://schemas.openxmlformats.org/drawingml/2006/main">
            <a:r>
              <a:t>参考答案：不会。着丝粒未分开，染色体数不变，核DNA与染色单体数增加。</a:t>
            </a:r>
          </a:p>
          <a:p xmlns:a="http://schemas.openxmlformats.org/drawingml/2006/main">
            <a:r>
              <a:t>不对。高茎中TT∶Tt为1∶2，Tt占2/3。1/2是全部后代中Tt的比例。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问题2：DNA复制一次，染色体数会加倍吗？</a:t>
            </a:r>
          </a:p>
          <a:p xmlns:a="http://schemas.openxmlformats.org/drawingml/2006/main">
            <a:r>
              <a:t>参考答案：不会。着丝粒未分开，染色体数不变，核DNA与染色单体数增加。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问题3：Tt自交的高茎后代中Tt占1/2吗？</a:t>
            </a:r>
          </a:p>
          <a:p xmlns:a="http://schemas.openxmlformats.org/drawingml/2006/main">
            <a:r>
              <a:t>参考答案：不对。高茎中TT∶Tt为1∶2，Tt占2/3。1/2是全部后代中Tt的比例。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【反馈与纠错】答案可先保留，要求学生记录自己的投票，回访时改正。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遗传与进化》，2022年2月第1版，教材30–89页。PDF页码为教材页码加5。术语与事实依据教材，练习未注明教材题号时为依据教材设计的复习题。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先展示教材图2-2的局部，指出形态、大小基本相同的一对染色体。两条分别来自父母，在减数分裂中能够配对。再说明复制后的一条染色体由两条姐妹染色单体构成，共用一个着丝粒。复制产生姐妹关系，父母来源形成同源关系。口头题答案：一条已复制染色体含一个着丝粒、两条染色单体和两个DNA分子。性染色体X和Y大小不完全相同，有同源区段，第20页再讲。</a:t>
            </a:r>
          </a:p>
          <a:p xmlns:a="http://schemas.openxmlformats.org/drawingml/2006/main">
            <a:r>
              <a:t>【对应游戏环节】第一幕，显微台：给同源染色体配对。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【互动带学】指图讲解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问题1：一条已复制染色体含几个着丝粒、几条染色单体和几个DNA分子？</a:t>
            </a:r>
          </a:p>
          <a:p xmlns:a="http://schemas.openxmlformats.org/drawingml/2006/main">
            <a:r>
              <a:t>参考答案：同源染色体是一条来自父方、一条来自母方的两条染色体；姐妹染色单体由同一条染色体复制形成，共用着丝粒。</a:t>
            </a:r>
          </a:p>
          <a:p xmlns:a="http://schemas.openxmlformats.org/drawingml/2006/main">
            <a:r>
              <a:t>1个着丝粒，2条染色单体，2个DNA分子。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问题2：同源染色体与姐妹染色单体有什么不同？</a:t>
            </a:r>
          </a:p>
          <a:p xmlns:a="http://schemas.openxmlformats.org/drawingml/2006/main">
            <a:r>
              <a:t>参考答案：同源染色体是一条来自父方、一条来自母方的两条染色体；姐妹染色单体由同一条染色体复制形成，共用着丝粒。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问题3：一条已复制染色体含几个着丝粒、几条染色单体、几个DNA分子？</a:t>
            </a:r>
          </a:p>
          <a:p xmlns:a="http://schemas.openxmlformats.org/drawingml/2006/main">
            <a:r>
              <a:t>参考答案：1个着丝粒，2条染色单体，2个DNA分子。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【反馈与纠错】必须区分两条染色体与一条染色体的两条染色单体。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遗传与进化》，2022年2月第1版，教材31–34页。PDF页码为教材页码加5。术语与事实依据教材，练习未注明教材题号时为依据教材设计的复习题。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【建议用时】3分钟（含本页活动）</a:t>
            </a:r>
          </a:p>
          <a:p xmlns:a="http://schemas.openxmlformats.org/drawingml/2006/main">
            <a:r>
              <a:t>【讲课备注】沿着四幅教材模式图讲解：间期Ⅰ先完成DNA复制；前期Ⅰ同源染色体联会，可能发生交叉互换；中期Ⅰ成对排列在赤道面；后期Ⅰ同源染色体分开，随机移向两极；末期Ⅰ及胞质分裂形成两个子细胞。着丝粒在减Ⅰ中未分开，每条染色体仍有两条染色单体。课堂提问答案：每个子细胞只得到每对同源染色体中的一条，所以减Ⅰ完成后染色体数减半。图中只用少量染色体表示规律，不能把图示条数当成人的条数。</a:t>
            </a:r>
          </a:p>
          <a:p xmlns:a="http://schemas.openxmlformats.org/drawingml/2006/main">
            <a:r>
              <a:t>【对应游戏环节】第一幕，显微台：把分裂步骤放回观察记录。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【互动带学】时期判断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问题1：图中①至④细胞各处于减Ⅰ的哪一时期？你能用染色体行为说明吗？</a:t>
            </a:r>
          </a:p>
          <a:p xmlns:a="http://schemas.openxmlformats.org/drawingml/2006/main">
            <a:r>
              <a:t>参考答案：①前期Ⅰ：同源联会；②中期Ⅰ：同源成对排列；③后期Ⅰ：同源分开；④末期Ⅰ：形成两个子细胞。</a:t>
            </a:r>
          </a:p>
          <a:p xmlns:a="http://schemas.openxmlformats.org/drawingml/2006/main">
            <a:r>
              <a:t>每对同源染色体中的两条分开，每个子细胞仅得到每对中的一条。着丝粒在减Ⅰ未分开。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问题2：①—④分别是什么时期？</a:t>
            </a:r>
          </a:p>
          <a:p xmlns:a="http://schemas.openxmlformats.org/drawingml/2006/main">
            <a:r>
              <a:t>参考答案：①前期Ⅰ：同源联会；②中期Ⅰ：同源成对排列；③后期Ⅰ：同源分开；④末期Ⅰ：形成两个子细胞。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问题3：减Ⅰ完成后，每个子细胞的染色体数为什么减半？</a:t>
            </a:r>
          </a:p>
          <a:p xmlns:a="http://schemas.openxmlformats.org/drawingml/2006/main">
            <a:r>
              <a:t>参考答案：每对同源染色体中的两条分开，每个子细胞仅得到每对中的一条。着丝粒在减Ⅰ未分开。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【反馈与纠错】以行为说明时期，不能只读图下的文字。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遗传与进化》，2022年2月第1版，教材32页，图2-3A。PDF页码为教材页码加5。术语与事实依据教材，练习未注明教材题号时为依据教材设计的复习题。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减Ⅰ与减Ⅱ之间不再进行DNA复制。教材指出，多数物种无间期Ⅱ，或间期Ⅱ短暂。依次讲中期Ⅱ、后期Ⅱ、末期Ⅱ。中期Ⅱ的染色体着丝粒排列到赤道面；后期Ⅱ姐妹染色单体分开，成为独立染色体；末期Ⅱ形成4个子细胞。课堂提问答案：分离对象分别是同源染色体和姐妹染色单体。减Ⅱ后期单个细胞内染色体数暂时加倍，但核DNA数不增加。正常二倍体减数分裂的减Ⅱ细胞内已经没有成对的同源染色体。</a:t>
            </a:r>
          </a:p>
          <a:p xmlns:a="http://schemas.openxmlformats.org/drawingml/2006/main">
            <a:r>
              <a:t>【对应游戏环节】第一幕，显微台：减Ⅰ步骤与两极分配。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【互动带学】比较说明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问题1：减Ⅰ与减Ⅱ各分开什么对象？细胞在两次分裂之间再次复制DNA吗？</a:t>
            </a:r>
          </a:p>
          <a:p xmlns:a="http://schemas.openxmlformats.org/drawingml/2006/main">
            <a:r>
              <a:t>参考答案：减Ⅰ同源染色体分离；减Ⅱ后期姐妹染色单体分离，成为独立染色体。</a:t>
            </a:r>
          </a:p>
          <a:p xmlns:a="http://schemas.openxmlformats.org/drawingml/2006/main">
            <a:r>
              <a:t>不复制。DNA只在减数分裂前的间期复制一次。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问题2：减Ⅰ和减Ⅱ分开的对象分别是什么？</a:t>
            </a:r>
          </a:p>
          <a:p xmlns:a="http://schemas.openxmlformats.org/drawingml/2006/main">
            <a:r>
              <a:t>参考答案：减Ⅰ同源染色体分离；减Ⅱ后期姐妹染色单体分离，成为独立染色体。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问题3：减Ⅰ与减Ⅱ之间再次复制DNA吗？</a:t>
            </a:r>
          </a:p>
          <a:p xmlns:a="http://schemas.openxmlformats.org/drawingml/2006/main">
            <a:r>
              <a:t>参考答案：不复制。DNA只在减数分裂前的间期复制一次。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【反馈与纠错】纠正“减Ⅱ仍分同源”与“两次分裂复制两次”的错误。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遗传与进化》，2022年2月第1版，教材33页，图2-3B。PDF页码为教材页码加5。术语与事实依据教材，练习未注明教材题号时为依据教材设计的复习题。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以高等动物为范围讲解图2-4。一个初级精母细胞产生4个精细胞，再经变形成为精子。一个初级卵母细胞最终形成1个卵子和3个极体，教材模式中极体一般退化。两者均通过减数分裂使染色体数减半，受精作用恢复到亲代体细胞数目。小鼠例题：体细胞20对、即40条，配子20条，受精卵40条。问学生精子与精细胞是否完全同义，提醒有变形过程。不要把初级精母细胞产生4个精细胞，推广为所有植物配子都直接由减数分裂产生，教材36页花粉还经历有丝分裂。</a:t>
            </a:r>
          </a:p>
          <a:p xmlns:a="http://schemas.openxmlformats.org/drawingml/2006/main">
            <a:r>
              <a:t>【对应游戏环节】第一幕，计量台：配子数量读数。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【互动带学】数量快答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问题1：小鼠体细胞有20对染色体，它的正常配子和受精卵各有多少条？</a:t>
            </a:r>
          </a:p>
          <a:p xmlns:a="http://schemas.openxmlformats.org/drawingml/2006/main">
            <a:r>
              <a:t>参考答案：体细胞40条，配子20条，受精卵40条。</a:t>
            </a:r>
          </a:p>
          <a:p xmlns:a="http://schemas.openxmlformats.org/drawingml/2006/main">
            <a:r>
              <a:t>不能完全等同。精细胞还要经过变形成为精子。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问题2：小鼠体细胞有20对染色体，配子和受精卵各有多少条？</a:t>
            </a:r>
          </a:p>
          <a:p xmlns:a="http://schemas.openxmlformats.org/drawingml/2006/main">
            <a:r>
              <a:t>参考答案：体细胞40条，配子20条，受精卵40条。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问题3：精细胞就是精子吗？</a:t>
            </a:r>
          </a:p>
          <a:p xmlns:a="http://schemas.openxmlformats.org/drawingml/2006/main">
            <a:r>
              <a:t>参考答案：不能完全等同。精细胞还要经过变形成为精子。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【反馈与纠错】单位要写“条”；不要把20对当成20条。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遗传与进化》，2022年2月第1版，教材30、35页，图2-4。PDF页码为教材页码加5。术语与事实依据教材，练习未注明教材题号时为依据教材设计的复习题。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让学生先说最能支持判断的染色体行为。出现同源染色体联会或成对排列可判减Ⅰ。后期中，看分开的是成对同源染色体还是姐妹染色单体。若姐妹分开，还需结合是否有同源染色体和前后阶段区分有丝分裂与减Ⅱ。表中讨论的是通常的正常二倍体细胞。题目答案：没有同源染色体且姐妹染色单体分开，为后期Ⅱ。不要只根据染色体形状或者“条数变多”判断。要求学生作答使用“时期＋依据”的句式。</a:t>
            </a:r>
          </a:p>
          <a:p xmlns:a="http://schemas.openxmlformats.org/drawingml/2006/main">
            <a:r>
              <a:t>【对应游戏环节】第一幕，显微台：分裂步骤与判断依据。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【互动带学】证据作答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问题1：一个正常二倍体的减数分裂细胞中没有同源染色体，姐妹正在分开。它处于哪一期？</a:t>
            </a:r>
          </a:p>
          <a:p xmlns:a="http://schemas.openxmlformats.org/drawingml/2006/main">
            <a:r>
              <a:t>参考答案：联会为前期Ⅰ；成对排列为中期Ⅰ；同源分开为后期Ⅰ；姐妹分开可为后期Ⅱ或有丝分裂后期，须再判断有无同源染色体。</a:t>
            </a:r>
          </a:p>
          <a:p xmlns:a="http://schemas.openxmlformats.org/drawingml/2006/main">
            <a:r>
              <a:t>后期Ⅱ。依据：减Ⅰ已使同源分离，减Ⅱ后期姐妹染色单体分开。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问题2：表中四种染色体行为对应哪些时期？</a:t>
            </a:r>
          </a:p>
          <a:p xmlns:a="http://schemas.openxmlformats.org/drawingml/2006/main">
            <a:r>
              <a:t>参考答案：联会为前期Ⅰ；成对排列为中期Ⅰ；同源分开为后期Ⅰ；姐妹分开可为后期Ⅱ或有丝分裂后期，须再判断有无同源染色体。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问题3：正常减数分裂细胞无同源染色体，姐妹正在分开，属于哪一期？</a:t>
            </a:r>
          </a:p>
          <a:p xmlns:a="http://schemas.openxmlformats.org/drawingml/2006/main">
            <a:r>
              <a:t>参考答案：后期Ⅱ。依据：减Ⅰ已使同源分离，减Ⅱ后期姐妹染色单体分开。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【反馈与纠错】只说“姐妹分开”不足以排除有丝分裂后期。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遗传与进化》，2022年2月第1版，教材32–37页。PDF页码为教材页码加5。术语与事实依据教材，练习未注明教材题号时为依据教材设计的复习题。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回到第2页的诊断问题。数量口径明确为单个细胞的核DNA，不计线粒体等细胞器DNA。以一条染色体为单位：未复制是1条染色体、1个DNA分子、0条染色单体；复制后是1、2、2；姐妹分开后是2、2、0。强调这里0条染色单体是高中计数规则，分开后每一条已叫作染色体。关键逻辑：DNA复制改变DNA数，着丝粒分开改变染色体数，胞质分裂把物质分给子细胞。题目答案：4条染色体、8个核DNA分子、8条染色单体。</a:t>
            </a:r>
          </a:p>
          <a:p xmlns:a="http://schemas.openxmlformats.org/drawingml/2006/main">
            <a:r>
              <a:t>【对应游戏环节】第一幕，计量台：复制后的数量。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【互动带学】独立计数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问题1：一个2n＝4的细胞完成DNA复制后，染色体、核DNA和染色单体各有多少？</a:t>
            </a:r>
          </a:p>
          <a:p xmlns:a="http://schemas.openxmlformats.org/drawingml/2006/main">
            <a:r>
              <a:t>参考答案：以复制前1条染色体为单位：复制前1、1、0；复制后1、2、2；姐妹分开后2、2、0。顺序均为染色体、核DNA、染色单体。</a:t>
            </a:r>
          </a:p>
          <a:p xmlns:a="http://schemas.openxmlformats.org/drawingml/2006/main">
            <a:r>
              <a:t>4条染色体、8个核DNA分子、8条染色单体。DNA复制不会使染色体数加倍。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问题2：表中三个阶段的三种数量如何填写？</a:t>
            </a:r>
          </a:p>
          <a:p xmlns:a="http://schemas.openxmlformats.org/drawingml/2006/main">
            <a:r>
              <a:t>参考答案：以复制前1条染色体为单位：复制前1、1、0；复制后1、2、2；姐妹分开后2、2、0。顺序均为染色体、核DNA、染色单体。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问题3：2n＝4的细胞完成复制后，三种数量是多少？</a:t>
            </a:r>
          </a:p>
          <a:p xmlns:a="http://schemas.openxmlformats.org/drawingml/2006/main">
            <a:r>
              <a:t>参考答案：4条染色体、8个核DNA分子、8条染色单体。DNA复制不会使染色体数加倍。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【反馈与纠错】学生必须用着丝粒解释染色体数。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遗传与进化》，2022年2月第1版，教材32–34、37页。PDF页码为教材页码加5。术语与事实依据教材，练习未注明教材题号时为依据教材设计的复习题。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【建议用时】3分钟（含本页活动）</a:t>
            </a:r>
          </a:p>
          <a:p xmlns:a="http://schemas.openxmlformats.org/drawingml/2006/main">
            <a:r>
              <a:t>【讲课备注】先统一n表示一套染色体的条数，适用于正常二倍体、单个细胞、核DNA。表中“减Ⅰ完成”指胞质分裂后每个子细胞，“减Ⅱ后期”指一个尚未完成胞质分裂的细胞。让学生填空后核对。关键：后期Ⅰ同源染色体虽然分向两极，整个细胞仍是2n条；胞质分裂完成后每个子细胞才为n。后期Ⅱ姐妹分开，一个细胞内暂为2n，但核DNA仍2n。用人体例子：复制后46条、92个DNA；减Ⅰ完成23条、46个DNA；后期Ⅱ46条、46个DNA；配子23条、23个DNA。</a:t>
            </a:r>
          </a:p>
          <a:p xmlns:a="http://schemas.openxmlformats.org/drawingml/2006/main">
            <a:r>
              <a:t>【对应游戏环节】第一幕，计量台：复制与配子数量的对照。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【互动带学】范围辨析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问题1：减Ⅰ后期胞质尚未分裂时，整个细胞与每一极的染色体数各是多少？</a:t>
            </a:r>
          </a:p>
          <a:p xmlns:a="http://schemas.openxmlformats.org/drawingml/2006/main">
            <a:r>
              <a:t>参考答案：各行依次为染色体／核DNA／染色单体：复制前2n／2n／0；复制后减Ⅰ前中后期2n／4n／4n；减Ⅰ胞质分裂完成n／2n／2n；减Ⅱ前中期n／2n／2n；减Ⅱ后期2n／2n／0；减Ⅱ胞质分裂完成n／n／0。</a:t>
            </a:r>
          </a:p>
          <a:p xmlns:a="http://schemas.openxmlformats.org/drawingml/2006/main">
            <a:r>
              <a:t>不同。胞质尚未分裂，整个细胞2n条；每一极n条。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问题2：数量表的完整答案是什么？</a:t>
            </a:r>
          </a:p>
          <a:p xmlns:a="http://schemas.openxmlformats.org/drawingml/2006/main">
            <a:r>
              <a:t>参考答案：各行依次为染色体／核DNA／染色单体：复制前2n／2n／0；复制后减Ⅰ前中后期2n／4n／4n；减Ⅰ胞质分裂完成n／2n／2n；减Ⅱ前中期n／2n／2n；减Ⅱ后期2n／2n／0；减Ⅱ胞质分裂完成n／n／0。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问题3：减Ⅰ后期整个细胞与每一极的染色体数相同吗？</a:t>
            </a:r>
          </a:p>
          <a:p xmlns:a="http://schemas.openxmlformats.org/drawingml/2006/main">
            <a:r>
              <a:t>参考答案：不同。胞质尚未分裂，整个细胞2n条；每一极n条。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【反馈与纠错】每空可1分，自查时圈出“细胞”和“极”，避免计数范围混淆。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遗传与进化》，2022年2月第1版，教材32–37页。PDF页码为教材页码加5。术语与事实依据教材，练习未注明教材题号时为依据教材设计的复习题。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折线图根据教材第37页的要求和减数分裂过程绘制，纵轴为每个细胞的数量除以n。横轴是离散阶段，不是等长实际时间。只绘染色体与核DNA，染色单体回看第9页。让学生指出DNA复制、第一次胞质分裂、姐妹分开、第二次胞质分裂对应的变化。右侧例题2n=4，问核DNA为4、染色单体为0的减数分裂细胞：为减Ⅱ后期，染色体4条。注意配子核DNA为2而不是4。延伸：后期Ⅱ单细胞中46条染色体也不能说有23对同源染色体，因为每对原来的同源已在减Ⅰ分开。</a:t>
            </a:r>
          </a:p>
          <a:p xmlns:a="http://schemas.openxmlformats.org/drawingml/2006/main">
            <a:r>
              <a:t>【对应游戏环节】第一幕，计量台：数量解释。游戏完成后可把本页作为迁移题。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【互动带学】读图作答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问题1：右侧2n＝4的例题细胞处于哪一期？这个细胞有几条染色体？</a:t>
            </a:r>
          </a:p>
          <a:p xmlns:a="http://schemas.openxmlformats.org/drawingml/2006/main">
            <a:r>
              <a:t>参考答案：减Ⅱ后期。姐妹染色单体随着丝粒分开成为独立染色体，核DNA数量不变。</a:t>
            </a:r>
          </a:p>
          <a:p xmlns:a="http://schemas.openxmlformats.org/drawingml/2006/main">
            <a:r>
              <a:t>减Ⅱ后期，4条染色体。正常配子核DNA为2个，所以本题不是减Ⅱ分裂完成后的配子。</a:t>
            </a:r>
          </a:p>
          <a:p xmlns:a="http://schemas.openxmlformats.org/drawingml/2006/main">
            <a:r>
              <a:t>复制使核DNA由2n升4n；减Ⅰ胞质分裂使染色体2n变n、核DNA4n变2n；减Ⅱ胞质分裂使染色体2n变n、核DNA2n变n。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问题2：哪一步会使染色体数暂时加倍，而核DNA数不变？</a:t>
            </a:r>
          </a:p>
          <a:p xmlns:a="http://schemas.openxmlformats.org/drawingml/2006/main">
            <a:r>
              <a:t>参考答案：减Ⅱ后期。姐妹染色单体随着丝粒分开成为独立染色体，核DNA数量不变。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问题3：2n＝4，核DNA4个且染色单体0条的减数分裂细胞属于哪一期？染色体有几条？</a:t>
            </a:r>
          </a:p>
          <a:p xmlns:a="http://schemas.openxmlformats.org/drawingml/2006/main">
            <a:r>
              <a:t>参考答案：减Ⅱ后期，4条染色体。正常配子核DNA为2个，所以本题不是减Ⅱ分裂完成后的配子。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问题4：图中DNA复制、两次胞质分裂分别对应什么变化？</a:t>
            </a:r>
          </a:p>
          <a:p xmlns:a="http://schemas.openxmlformats.org/drawingml/2006/main">
            <a:r>
              <a:t>参考答案：复制使核DNA由2n升4n；减Ⅰ胞质分裂使染色体2n变n、核DNA4n变2n；减Ⅱ胞质分裂使染色体2n变n、核DNA2n变n。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【反馈与纠错】答“减Ⅱ”不够，要写后期；横轴阶段长度不表示真实时长。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遗传与进化》，2022年2月第1版，教材37页，自我评价2。PDF页码为教材页码加5。术语与事实依据教材，练习未注明教材题号时为依据教材设计的复习题。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只关注茎高这一对相对性状。纯种高茎与纯种矮茎杂交，F1全部高茎，F1自交的F2重新出现矮茎。教材记录高茎787株、矮茎277株，比例2.84∶1，接近3∶1，不能改写为实验实测恰好3∶1。请学生说显隐性与性状分离的依据。再串起观察、提出假设、遗传图解解释、测交验证，第13和14页完成后两步。提问答案：矮茎相关的基因仍在F1中，只是未表现为矮茎，F2中可重新组合为tt。</a:t>
            </a:r>
          </a:p>
          <a:p xmlns:a="http://schemas.openxmlformats.org/drawingml/2006/main">
            <a:r>
              <a:t>【对应游戏环节】第二幕，种子架：未知高茎的测交材料。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【互动带学】观察举证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问题1：教材实验中的F₁没有矮茎。你能据此判断矮茎基因已经消失吗？</a:t>
            </a:r>
          </a:p>
          <a:p xmlns:a="http://schemas.openxmlformats.org/drawingml/2006/main">
            <a:r>
              <a:t>参考答案：不能。F₁为Tt，仍有t，F₂出现tt矮茎是证据。</a:t>
            </a:r>
          </a:p>
          <a:p xmlns:a="http://schemas.openxmlformats.org/drawingml/2006/main">
            <a:r>
              <a:t>纯种高茎与纯种矮茎杂交F₁全高茎，支持高茎显性；F₁自交后F₂重新出现矮茎，出现性状分离。实测787∶277接近3∶1。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问题2：F₁中未出现矮茎，能说明矮茎基因消失了吗？</a:t>
            </a:r>
          </a:p>
          <a:p xmlns:a="http://schemas.openxmlformats.org/drawingml/2006/main">
            <a:r>
              <a:t>参考答案：不能。F₁为Tt，仍有t，F₂出现tt矮茎是证据。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问题3：如何判断高茎显性和性状分离？</a:t>
            </a:r>
          </a:p>
          <a:p xmlns:a="http://schemas.openxmlformats.org/drawingml/2006/main">
            <a:r>
              <a:t>参考答案：纯种高茎与纯种矮茎杂交F₁全高茎，支持高茎显性；F₁自交后F₂重新出现矮茎，出现性状分离。实测787∶277接近3∶1。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【反馈与纠错】实验比例接近理论比例，不能要求有限样本恰好3∶1。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遗传与进化》，2022年2月第1版，教材39–40页，图2-9、表2-1。PDF页码为教材页码加5。术语与事实依据教材，练习未注明教材题号时为依据教材设计的复习题。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使用教材的T/t而不是无解释换成A/a。表型是性状的表现，基因型是个体或细胞的内在基因组成。高茎可为TT或Tt，矮茎在该单基因完全显性模型中为tt。相对性状是同种生物同一种性状的不同表现，不要把豌豆高茎与水稻矮茎、红花与高茎当相对性状。课堂提问答案：不能，仅凭高茎表型不能区分TT与Tt，要利用后代或其他证据。可让学生分别举纯合子和杂合子的例子。</a:t>
            </a:r>
          </a:p>
          <a:p xmlns:a="http://schemas.openxmlformats.org/drawingml/2006/main">
            <a:r>
              <a:t>【对应游戏环节】第二幕，种子架：测交亲本的选择。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【互动带学】反例说明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问题1：一株豌豆表现为高茎。你能据此确定这株豌豆的基因型为TT吗？</a:t>
            </a:r>
          </a:p>
          <a:p xmlns:a="http://schemas.openxmlformats.org/drawingml/2006/main">
            <a:r>
              <a:t>参考答案：不能。Tt也为高茎，这就是反例。需借助测交或后代等证据。</a:t>
            </a:r>
          </a:p>
          <a:p xmlns:a="http://schemas.openxmlformats.org/drawingml/2006/main">
            <a:r>
              <a:t>TT或tt为纯合子，Tt为杂合子。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问题2：只观察豌豆高茎，能确定它是TT吗？</a:t>
            </a:r>
          </a:p>
          <a:p xmlns:a="http://schemas.openxmlformats.org/drawingml/2006/main">
            <a:r>
              <a:t>参考答案：不能。Tt也为高茎，这就是反例。需借助测交或后代等证据。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问题3：纯合子、杂合子各举一例。</a:t>
            </a:r>
          </a:p>
          <a:p xmlns:a="http://schemas.openxmlformats.org/drawingml/2006/main">
            <a:r>
              <a:t>参考答案：TT或tt为纯合子，Tt为杂合子。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【反馈与纠错】反例必须与“高茎”相符，写tt不能反驳该命题。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遗传与进化》，2022年2月第1版，教材39–41页。PDF页码为教材页码加5。术语与事实依据教材，练习未注明教材题号时为依据教材设计的复习题。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【建议用时】3分钟（含本页活动）</a:t>
            </a:r>
          </a:p>
          <a:p xmlns:a="http://schemas.openxmlformats.org/drawingml/2006/main">
            <a:r>
              <a:t>【讲课备注】先让学生说Tt产生T和t两种配子，各占1/2，再补棋盘。行代表父方配子，列代表母方配子，它们随机结合。四格等概率，得到TT 1/4、Tt 1/2、tt 1/4；高茎3/4、矮茎1/4。分离定律核心是形成配子时等位基因分离，不是受精时分离。细胞学基础是在通常情况下减Ⅰ后期同源染色体分离。3∶1的使用需要一对完全显性等位基因，杂合子自交或同型杂合子互交、配子随机结合、各种配子及后代存活等机会相同、统计数量充分等条件。只生4个后代不保证3高1矮。</a:t>
            </a:r>
          </a:p>
          <a:p xmlns:a="http://schemas.openxmlformats.org/drawingml/2006/main">
            <a:r>
              <a:t>【对应游戏环节】第二幕，组合盘：亲手拼装遗传棋盘。父母均为已知Tt，先逐格放父母配子，再统计六项结果。该材料与前一测交题的未知高茎材料独立。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【互动带学】棋盘统计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问题1：你填入四格后，TT、Tt、tt各占多少？有限四株子代一定三高一矮吗？</a:t>
            </a:r>
          </a:p>
          <a:p xmlns:a="http://schemas.openxmlformats.org/drawingml/2006/main">
            <a:r>
              <a:t>参考答案：左上TT，右上Tt，左下Tt，右下tt，各格1/4。TT∶Tt∶tt＝1∶2∶1，高茎∶矮茎＝3∶1。</a:t>
            </a:r>
          </a:p>
          <a:p xmlns:a="http://schemas.openxmlformats.org/drawingml/2006/main">
            <a:r>
              <a:t>形成配子时分开。通常细胞学基础为减Ⅰ同源染色体分离；受精是配子的结合。</a:t>
            </a:r>
          </a:p>
          <a:p xmlns:a="http://schemas.openxmlformats.org/drawingml/2006/main">
            <a:r>
              <a:t>不一定。每格表示理论等可能组合，有限样本可能偏离理论比例。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问题2：棋盘四格、基因型比和表型比是什么？</a:t>
            </a:r>
          </a:p>
          <a:p xmlns:a="http://schemas.openxmlformats.org/drawingml/2006/main">
            <a:r>
              <a:t>参考答案：左上TT，右上Tt，左下Tt，右下tt，各格1/4。TT∶Tt∶tt＝1∶2∶1，高茎∶矮茎＝3∶1。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问题3：等位基因是在形成配子时分开，还是在受精时分开？</a:t>
            </a:r>
          </a:p>
          <a:p xmlns:a="http://schemas.openxmlformats.org/drawingml/2006/main">
            <a:r>
              <a:t>参考答案：形成配子时分开。通常细胞学基础为减Ⅰ同源染色体分离；受精是配子的结合。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问题4：有限四株Tt×Tt子代一定恰好三高一矮吗？</a:t>
            </a:r>
          </a:p>
          <a:p xmlns:a="http://schemas.openxmlformats.org/drawingml/2006/main">
            <a:r>
              <a:t>参考答案：不一定。每格表示理论等可能组合，有限样本可能偏离理论比例。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【反馈与纠错】四格代表等概率事件；3∶1是表型比，不能写成基因型比。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遗传与进化》，2022年2月第1版，教材40–41页，图2-10。PDF页码为教材页码加5。术语与事实依据教材，练习未注明教材题号时为依据教材设计的复习题。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测交定义依教材：基因型未知个体与隐性纯合体杂交，以确定其基因型。tt只产生t配子，所以后代表型可对应待测个体产生的配子类型。TT×tt预计全部Tt；Tt×tt预计高茎∶矮茎=1∶1。教材测交64株中高茎30株、矮茎34株，接近1∶1，为假设提供证据。若出现矮茎即可判待测个体含t。在有限样本中全高茎，只能支持TT，仍可能是Tt恰巧未抽到矮茎。提问答案：隐性纯合体只有一种相关配子，减少另一亲本带来的不确定性。</a:t>
            </a:r>
          </a:p>
          <a:p xmlns:a="http://schemas.openxmlformats.org/drawingml/2006/main">
            <a:r>
              <a:t>【对应游戏环节】第二幕，种子架：给未知高茎选测交亲本。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【互动带学】实验选择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问题1：未知高茎豌豆需要与TT、Tt、tt中的哪种亲本测交？这个亲本提供什么配子？</a:t>
            </a:r>
          </a:p>
          <a:p xmlns:a="http://schemas.openxmlformats.org/drawingml/2006/main">
            <a:r>
              <a:t>参考答案：选隐性纯合体tt。它只提供t配子，后代表型能反映待测个体产生T或t配子的情况。</a:t>
            </a:r>
          </a:p>
          <a:p xmlns:a="http://schemas.openxmlformats.org/drawingml/2006/main">
            <a:r>
              <a:t>TT×tt全部Tt高茎；Tt×tt高茎与矮茎约1∶1。</a:t>
            </a:r>
          </a:p>
          <a:p xmlns:a="http://schemas.openxmlformats.org/drawingml/2006/main">
            <a:r>
              <a:t>不能，有限样本存在偶然性。出现矮茎可确定待测高茎含t。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问题2：测交选哪种亲本，为什么？</a:t>
            </a:r>
          </a:p>
          <a:p xmlns:a="http://schemas.openxmlformats.org/drawingml/2006/main">
            <a:r>
              <a:t>参考答案：选隐性纯合体tt。它只提供t配子，后代表型能反映待测个体产生T或t配子的情况。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问题3：待测个体若为TT或Tt，预期测交结果各是什么？</a:t>
            </a:r>
          </a:p>
          <a:p xmlns:a="http://schemas.openxmlformats.org/drawingml/2006/main">
            <a:r>
              <a:t>参考答案：TT×tt全部Tt高茎；Tt×tt高茎与矮茎约1∶1。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问题4：少量测交后代全高茎，能绝对排除Tt吗？</a:t>
            </a:r>
          </a:p>
          <a:p xmlns:a="http://schemas.openxmlformats.org/drawingml/2006/main">
            <a:r>
              <a:t>参考答案：不能，有限样本存在偶然性。出现矮茎可确定待测高茎含t。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【反馈与纠错】要求“选tt＋只有t配子”两部分，不能只背测交定义。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遗传与进化》，2022年2月第1版，教材41页，图2-11。PDF页码为教材页码加5。术语与事实依据教材，练习未注明教材题号时为依据教材设计的复习题。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【建议用时】3分钟（含本页活动）</a:t>
            </a:r>
          </a:p>
          <a:p xmlns:a="http://schemas.openxmlformats.org/drawingml/2006/main">
            <a:r>
              <a:t>【讲课备注】题目为依据教材分离定律设计。本页答案改为留白。先独立计算，再让学生解释分母，最后依据备注核对。Tt×Tt的全部子代中Tt为1/2，已知高茎时需排除tt并重算分母。高茎中TT∶Tt=1∶2，所以Tt占2/3。若这些高茎每株同等机会被选来与tt测交，一株产生矮茎后代的综合概率=(2/3)×(1/2)=1/3。不要把“从高茎中随机取一株”改成“从全部F2随机取一株”。若问所取高茎株自交的一个后代为矮茎，答案则为(2/3)×(1/4)=1/6，可作延伸。</a:t>
            </a:r>
          </a:p>
          <a:p xmlns:a="http://schemas.openxmlformats.org/drawingml/2006/main">
            <a:r>
              <a:t>【对应游戏环节】第二幕测交任务后的迁移练习。游戏不包含这道条件概率题。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【互动带学】分母说明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问题1：你从F₂高茎植株中抽样时，为什么需要排除矮茎植株再计算分母？</a:t>
            </a:r>
          </a:p>
          <a:p xmlns:a="http://schemas.openxmlformats.org/drawingml/2006/main">
            <a:r>
              <a:t>参考答案：TT∶Tt＝1∶2，杂合子概率为2/3。</a:t>
            </a:r>
          </a:p>
          <a:p xmlns:a="http://schemas.openxmlformats.org/drawingml/2006/main">
            <a:r>
              <a:t>(2/3)×(1/2)＝1/3。只有抽到Tt才可能产生tt。</a:t>
            </a:r>
          </a:p>
          <a:p xmlns:a="http://schemas.openxmlformats.org/drawingml/2006/main">
            <a:r>
              <a:t>全部F₂中TT、Tt、tt为1、2、1份；高茎范围排除了tt，只剩3份，Tt占2份。</a:t>
            </a:r>
          </a:p>
          <a:p xmlns:a="http://schemas.openxmlformats.org/drawingml/2006/main">
            <a:r>
              <a:t>(2/3)×(1/4)＝1/6。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问题2：高茎中TT∶Tt是多少？随机选高茎为杂合子的概率是多少？</a:t>
            </a:r>
          </a:p>
          <a:p xmlns:a="http://schemas.openxmlformats.org/drawingml/2006/main">
            <a:r>
              <a:t>参考答案：TT∶Tt＝1∶2，杂合子概率为2/3。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问题3：随机选一株高茎与tt测交，一个后代为矮茎的概率是多少？</a:t>
            </a:r>
          </a:p>
          <a:p xmlns:a="http://schemas.openxmlformats.org/drawingml/2006/main">
            <a:r>
              <a:t>参考答案：(2/3)×(1/2)＝1/3。只有抽到Tt才可能产生tt。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问题4：全部F₂和F₂高茎的分母为什么不同？</a:t>
            </a:r>
          </a:p>
          <a:p xmlns:a="http://schemas.openxmlformats.org/drawingml/2006/main">
            <a:r>
              <a:t>参考答案：全部F₂中TT、Tt、tt为1、2、1份；高茎范围排除了tt，只剩3份，Tt占2份。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问题5：若所取高茎自交，一个后代为矮茎的概率？（选做）</a:t>
            </a:r>
          </a:p>
          <a:p xmlns:a="http://schemas.openxmlformats.org/drawingml/2006/main">
            <a:r>
              <a:t>参考答案：(2/3)×(1/4)＝1/6。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【反馈与纠错】误答1/2时先让学生说统计范围，再让其重算。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遗传与进化》，2022年2月第1版，教材41–42页。PDF页码为教材页码加5。术语与事实依据教材，练习未注明教材题号时为依据教材设计的复习题。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【建议用时】3分钟（含本页活动）</a:t>
            </a:r>
          </a:p>
          <a:p xmlns:a="http://schemas.openxmlformats.org/drawingml/2006/main">
            <a:r>
              <a:t>【讲课备注】使用教材的Y/y与R/r。先设两对基因分别在不同对的同源染色体上，再写YyRr的配子。四种配子YR、Yr、yR、yr各1/4，对应一对等位基因分离与不同对非等位基因自由组合。自由组合定律教材说位于不同染色体上的两对或多对非等位基因，要结合第58页理解为不同对非同源染色体。不能把“非等位基因”直接等同于一定自由组合，同一对同源上的基因情况第26页讲。提问答案：一个初级精母细胞在不考虑交叉互换、突变时只产生两种相关配子，多个初级精母细胞合计可有四种。2^k表示满足独立分配条件的k对杂合基因的配子种类，不是某一个细胞一定产生的种类。</a:t>
            </a:r>
          </a:p>
          <a:p xmlns:a="http://schemas.openxmlformats.org/drawingml/2006/main">
            <a:r>
              <a:t>【对应游戏环节】第二幕，组合盘：为配子装箱。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【互动带学】配子预测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问题1：在不发生交换的模型中，一个YyRr初级精母细胞一定形成四种配子吗？</a:t>
            </a:r>
          </a:p>
          <a:p xmlns:a="http://schemas.openxmlformats.org/drawingml/2006/main">
            <a:r>
              <a:t>参考答案：YR、Yr、yR、yr各1/4，指该个体大量细胞形成的配子总体。</a:t>
            </a:r>
          </a:p>
          <a:p xmlns:a="http://schemas.openxmlformats.org/drawingml/2006/main">
            <a:r>
              <a:t>不一定，正常一次减数分裂产生4个精细胞，但相关基因组合只有2种，通常为YR和yr或Yr和yR，各2个。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问题2：YyRr在独立分配条件下产生哪些配子，比例如何？</a:t>
            </a:r>
          </a:p>
          <a:p xmlns:a="http://schemas.openxmlformats.org/drawingml/2006/main">
            <a:r>
              <a:t>参考答案：YR、Yr、yR、yr各1/4，指该个体大量细胞形成的配子总体。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问题3：不考虑交叉互换，1个YyRr初级精母细胞一定产生4种配子吗？</a:t>
            </a:r>
          </a:p>
          <a:p xmlns:a="http://schemas.openxmlformats.org/drawingml/2006/main">
            <a:r>
              <a:t>参考答案：不一定，正常一次减数分裂产生4个精细胞，但相关基因组合只有2种，通常为YR和yr或Yr和yR，各2个。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【反馈与纠错】区分4个与4种；两对基因必须位于不同对同源染色体。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遗传与进化》，2022年2月第1版，教材43–44、58页。PDF页码为教材页码加5。术语与事实依据教材，练习未注明教材题号时为依据教材设计的复习题。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【建议用时】3分钟（含本页活动）</a:t>
            </a:r>
          </a:p>
          <a:p xmlns:a="http://schemas.openxmlformats.org/drawingml/2006/main">
            <a:r>
              <a:t>【讲课备注】完整棋盘中每个格子概率为1/16。让学生先找yyrr，再找Y_rr与yyR_，最后找Y_R_。Y_表示至少有一个Y，R_表示至少有一个R。统计为9、3、3、1。表型4种、基因型9种，两者不能混淆。只在两对基因独立分配、各自完全显性、配子及后代无存活差异等条件下使用9∶3∶3∶1，若基因互作表型合并，比例会变，教材第46页对此设问。提问答案：YyRr×yyrr为四种表型各1/4，后代表型对应F1配子类型，验证配子四种等比例。</a:t>
            </a:r>
          </a:p>
          <a:p xmlns:a="http://schemas.openxmlformats.org/drawingml/2006/main">
            <a:r>
              <a:t>【对应游戏环节】第二幕自由组合任务后的4×4棋盘拓展。游戏的手动棋盘使用Tt×Tt的2×2模型。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【互动带学】比例比较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问题1：YyRr与yyrr测交时，四种子代表型各占多少？该比例与自交相同吗？</a:t>
            </a:r>
          </a:p>
          <a:p xmlns:a="http://schemas.openxmlformats.org/drawingml/2006/main">
            <a:r>
              <a:t>参考答案：yyrr1格（右下）；Y_rr3格；yyR_3格；Y_R_9格。每格1/16。</a:t>
            </a:r>
          </a:p>
          <a:p xmlns:a="http://schemas.openxmlformats.org/drawingml/2006/main">
            <a:r>
              <a:t>1∶1∶1∶1，各1/4，顺序为黄色圆粒、黄色皱粒、绿色圆粒、绿色皱粒。</a:t>
            </a:r>
          </a:p>
          <a:p xmlns:a="http://schemas.openxmlformats.org/drawingml/2006/main">
            <a:r>
              <a:t>在本题独立分配、完全显性模型下4种表型、9种基因型。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问题2：棋盘中yyrr、Y_rr、yyR_和Y_R_各占几格？</a:t>
            </a:r>
          </a:p>
          <a:p xmlns:a="http://schemas.openxmlformats.org/drawingml/2006/main">
            <a:r>
              <a:t>参考答案：yyrr1格（右下）；Y_rr3格；yyR_3格；Y_R_9格。每格1/16。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问题3：若YyRr与yyrr测交，四种表型比例是多少？</a:t>
            </a:r>
          </a:p>
          <a:p xmlns:a="http://schemas.openxmlformats.org/drawingml/2006/main">
            <a:r>
              <a:t>参考答案：1∶1∶1∶1，各1/4，顺序为黄色圆粒、黄色皱粒、绿色圆粒、绿色皱粒。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问题4：YyRr自交有多少种表型和基因型？</a:t>
            </a:r>
          </a:p>
          <a:p xmlns:a="http://schemas.openxmlformats.org/drawingml/2006/main">
            <a:r>
              <a:t>参考答案：在本题独立分配、完全显性模型下4种表型、9种基因型。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【反馈与纠错】不要把自交9∶3∶3∶1套到测交。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遗传与进化》，2022年2月第1版，教材43–44页，图2-13。PDF页码为教材页码加5。术语与事实依据教材，练习未注明教材题号时为依据教材设计的复习题。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【建议用时】3分钟（含本页活动）</a:t>
            </a:r>
          </a:p>
          <a:p xmlns:a="http://schemas.openxmlformats.org/drawingml/2006/main">
            <a:r>
              <a:t>【讲课备注】设两对基因独立遗传，完全显性，并满足常规存活条件。YyRr×Yyrr先拆成Yy×Yy和Rr×rr。黄色3/4、绿色1/4；圆粒1/2、皱粒1/2。两个独立事件同时发生用乘法，互斥结果任选其一用加法。黄色皱粒3/8，Yyrr为(1/2)×(1/2)=1/4。其他表型：黄色圆粒3/8，绿色圆粒1/8，绿色皱粒1/8，总和1。课堂提问答案：两件事同时发生且在题设中相互独立，所以相乘。若问黄色或绿色皱粒，则需严格检查事件是否重叠，不能随意相加。</a:t>
            </a:r>
          </a:p>
          <a:p xmlns:a="http://schemas.openxmlformats.org/drawingml/2006/main">
            <a:r>
              <a:t>【对应游戏环节】第二幕，组合盘：八格概率盘。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【互动带学】独立计算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问题1：本页杂交中，黄色皱粒子代与Yyrr子代的概率各是多少？</a:t>
            </a:r>
          </a:p>
          <a:p xmlns:a="http://schemas.openxmlformats.org/drawingml/2006/main">
            <a:r>
              <a:t>参考答案：黄色3/4，皱粒1/2，两对独立，所以黄色皱粒(3/4)×(1/2)＝3/8。</a:t>
            </a:r>
          </a:p>
          <a:p xmlns:a="http://schemas.openxmlformats.org/drawingml/2006/main">
            <a:r>
              <a:t>Yy概率1/2，rr概率1/2，乘得1/4。</a:t>
            </a:r>
          </a:p>
          <a:p xmlns:a="http://schemas.openxmlformats.org/drawingml/2006/main">
            <a:r>
              <a:t>两对性状独立，题目要求两个事件同时发生。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问题2：YyRr×Yyrr，黄色、皱粒、黄色皱粒概率分别多少？</a:t>
            </a:r>
          </a:p>
          <a:p xmlns:a="http://schemas.openxmlformats.org/drawingml/2006/main">
            <a:r>
              <a:t>参考答案：黄色3/4，皱粒1/2，两对独立，所以黄色皱粒(3/4)×(1/2)＝3/8。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问题3：Yyrr这一基因型的概率是多少？</a:t>
            </a:r>
          </a:p>
          <a:p xmlns:a="http://schemas.openxmlformats.org/drawingml/2006/main">
            <a:r>
              <a:t>参考答案：Yy概率1/2，rr概率1/2，乘得1/4。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问题4：为什么合并时相乘？</a:t>
            </a:r>
          </a:p>
          <a:p xmlns:a="http://schemas.openxmlformats.org/drawingml/2006/main">
            <a:r>
              <a:t>参考答案：两对性状独立，题目要求两个事件同时发生。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【反馈与纠错】表型Y_包括YY和Yy，不能将黄色3/4当成Yy概率。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遗传与进化》，2022年2月第1版，教材43–46页。PDF页码为教材页码加5。术语与事实依据教材，练习未注明教材题号时为依据教材设计的复习题。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【建议用时】3分钟（含本页活动）</a:t>
            </a:r>
          </a:p>
          <a:p xmlns:a="http://schemas.openxmlformats.org/drawingml/2006/main">
            <a:r>
              <a:t>【讲课备注】保留教材水稻例题数据并明确独立遗传。抗病503、感病495，约1∶1，说明抗病Bb×感病bb。无香味749、有香味249，约3∶1，说明双方均为Aa。故无香味感病亲本Aabb、无香味抗病亲本AaBb。子代有香味抗病的基因型aaBb，预计占总数1/8，在503株抗病中有香味约占1/4，即约126株。该比例是预期估算，不要把126作为确定实测数。aaBb自交后香味可保持，但B位点分离，抗病3/4、感病1/4。教材原题问抗病亲本基因型处文本表达略有缺漏，此处问题分别问双亲，避免误读。</a:t>
            </a:r>
          </a:p>
          <a:p xmlns:a="http://schemas.openxmlformats.org/drawingml/2006/main">
            <a:r>
              <a:t>【对应游戏环节】第二幕概率盘后的教材综合题，按时间选做。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【互动带学】反推亲本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问题1：本页水稻的双亲基因型各是什么？有香味抗病子代自交后会怎样？</a:t>
            </a:r>
          </a:p>
          <a:p xmlns:a="http://schemas.openxmlformats.org/drawingml/2006/main">
            <a:r>
              <a:t>参考答案：抗病∶感病约1∶1；无香味∶有香味约3∶1。</a:t>
            </a:r>
          </a:p>
          <a:p xmlns:a="http://schemas.openxmlformats.org/drawingml/2006/main">
            <a:r>
              <a:t>分别为Aabb和AaBb。B位点Bb×bb，A位点Aa×Aa。</a:t>
            </a:r>
          </a:p>
          <a:p xmlns:a="http://schemas.openxmlformats.org/drawingml/2006/main">
            <a:r>
              <a:t>不能同时稳定。其基因型aaBb，香味aa稳定；抗病Bb自交发生分离，抗病∶感病＝3∶1。</a:t>
            </a:r>
          </a:p>
          <a:p xmlns:a="http://schemas.openxmlformats.org/drawingml/2006/main">
            <a:r>
              <a:t>约503×1/4≈126株，是理论估算，不能作为确定实测值。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问题2：两组子代数量接近哪些比例？</a:t>
            </a:r>
          </a:p>
          <a:p xmlns:a="http://schemas.openxmlformats.org/drawingml/2006/main">
            <a:r>
              <a:t>参考答案：抗病∶感病约1∶1；无香味∶有香味约3∶1。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问题3：无香味感病与无香味抗病双亲的基因型是什么？</a:t>
            </a:r>
          </a:p>
          <a:p xmlns:a="http://schemas.openxmlformats.org/drawingml/2006/main">
            <a:r>
              <a:t>参考答案：分别为Aabb和AaBb。B位点Bb×bb，A位点Aa×Aa。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问题4：有香味抗病子代自交，能稳定保持两种性状吗？</a:t>
            </a:r>
          </a:p>
          <a:p xmlns:a="http://schemas.openxmlformats.org/drawingml/2006/main">
            <a:r>
              <a:t>参考答案：不能同时稳定。其基因型aaBb，香味aa稳定；抗病Bb自交发生分离，抗病∶感病＝3∶1。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问题5：503株抗病中预计多少株有香味？（选做）</a:t>
            </a:r>
          </a:p>
          <a:p xmlns:a="http://schemas.openxmlformats.org/drawingml/2006/main">
            <a:r>
              <a:t>参考答案：约503×1/4≈126株，是理论估算，不能作为确定实测值。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【反馈与纠错】每个位点先独立推断，再合并，允许教师按时间省略选做题。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遗传与进化》，2022年2月第1版，教材56页，学业评价6（改编）。PDF页码为教材页码加5。术语与事实依据教材，练习未注明教材题号时为依据教材设计的复习题。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以人、果蝇的XY型和鸡的ZW型比较。人的常染色体男女都是22对，性染色体女性XX、男性XY。X与Y有部分同源区域，大小不同。ZW型鸡雄性ZZ、雌性ZW，不能照搬XY的雌雄对应。伴性遗传指控制性状的基因传递与性别相关联，不是性状只在男性出现。Y非同源区基因限雄传递，父传子，教材51页称限雄遗传。此页配子仅标性染色体，未画常染色体，需说明简化范围。提问答案：男性/雄性XY中产生X或Y配子；雌性ZW中产生Z或W配子。</a:t>
            </a:r>
          </a:p>
          <a:p xmlns:a="http://schemas.openxmlformats.org/drawingml/2006/main">
            <a:r>
              <a:t>【对应游戏环节】第二幕的鸡ZW任务与第三幕的人类XY任务，可用本页对比。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【互动带学】性别快辨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问题1：人类与鸡分别由哪一性别产生两种性染色体配子？</a:t>
            </a:r>
          </a:p>
          <a:p xmlns:a="http://schemas.openxmlformats.org/drawingml/2006/main">
            <a:r>
              <a:t>参考答案：不同。人XY型的雄性产生X和Y配子；鸡ZW型的雌性产生Z和W配子。</a:t>
            </a:r>
          </a:p>
          <a:p xmlns:a="http://schemas.openxmlformats.org/drawingml/2006/main">
            <a:r>
              <a:t>XY型雌XX、雄XY；ZW型雌ZW、雄ZZ。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问题2：鸡和人的产生两种性染色体配子的性别相同吗？</a:t>
            </a:r>
          </a:p>
          <a:p xmlns:a="http://schemas.openxmlformats.org/drawingml/2006/main">
            <a:r>
              <a:t>参考答案：不同。人XY型的雄性产生X和Y配子；鸡ZW型的雌性产生Z和W配子。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问题3：XY型和ZW型的雌雄性染色体组成分别是什么？</a:t>
            </a:r>
          </a:p>
          <a:p xmlns:a="http://schemas.openxmlformats.org/drawingml/2006/main">
            <a:r>
              <a:t>参考答案：XY型雌XX、雄XY；ZW型雌ZW、雄ZZ。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【反馈与纠错】鸡的雌性为ZW，不能写成ZZ。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遗传与进化》，2022年2月第1版，教材48、52页。PDF页码为教材页码加5。术语与事实依据教材，练习未注明教材题号时为依据教材设计的复习题。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【建议用时】3分钟（含本页活动）</a:t>
            </a:r>
          </a:p>
          <a:p xmlns:a="http://schemas.openxmlformats.org/drawingml/2006/main">
            <a:r>
              <a:t>【讲课备注】看教材实验①图，F1全部红眼，F2白眼仅见于雄蝇。关键证据是分性别后的差异，不能只背总表型接近3∶1。W显性红眼、w隐性白眼，位于X染色体，Y上无对应等位基因。亲本X^W X^W×X^wY，F1雌X^W X^w、雄X^W Y。F1交配后F2雌全红眼，雄红白各一半。反交白眼雌×红眼雄，F1雌红眼、雄白眼，为X连锁假设提供进一步证据。提问答案：常染色体隐性遗传通常预期两性均可出现该性状，原实验白眼全雄性，必须分析性别差异，不能从3∶1独立得出位点。</a:t>
            </a:r>
          </a:p>
          <a:p xmlns:a="http://schemas.openxmlformats.org/drawingml/2006/main">
            <a:r>
              <a:t>【对应游戏环节】教材摩尔根果蝇实验，用于解释伴性遗传的证据。游戏没有对应的果蝇独立操作任务。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【互动带学】反交预测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问题1：白眼雌果蝇与红眼雄果蝇反交后，雌雄子代各表现什么眼色？</a:t>
            </a:r>
          </a:p>
          <a:p xmlns:a="http://schemas.openxmlformats.org/drawingml/2006/main">
            <a:r>
              <a:t>参考答案：XʷXʷ×XᵂY，女儿XᵂXʷ全部红眼，儿子XʷY全部白眼。</a:t>
            </a:r>
          </a:p>
          <a:p xmlns:a="http://schemas.openxmlformats.org/drawingml/2006/main">
            <a:r>
              <a:t>不能。分性别统计与反交结果提供基因位置的证据；总体3∶1不足以区分常染色体与伴X隐性。</a:t>
            </a:r>
          </a:p>
          <a:p xmlns:a="http://schemas.openxmlformats.org/drawingml/2006/main">
            <a:r>
              <a:t>本教材模型中，红眼W对白眼w显性，W/w位于X染色体，Y上无对应等位基因。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问题2：白眼雌与红眼雄反交，子代雌雄各是什么眼色？</a:t>
            </a:r>
          </a:p>
          <a:p xmlns:a="http://schemas.openxmlformats.org/drawingml/2006/main">
            <a:r>
              <a:t>参考答案：XʷXʷ×XᵂY，女儿XᵂXʷ全部红眼，儿子XʷY全部白眼。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问题3：只看F₂总体接近3∶1，能确定眼色基因在常染色体上吗？</a:t>
            </a:r>
          </a:p>
          <a:p xmlns:a="http://schemas.openxmlformats.org/drawingml/2006/main">
            <a:r>
              <a:t>参考答案：不能。分性别统计与反交结果提供基因位置的证据；总体3∶1不足以区分常染色体与伴X隐性。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问题4：红眼与白眼的显隐性及基因位置是什么？</a:t>
            </a:r>
          </a:p>
          <a:p xmlns:a="http://schemas.openxmlformats.org/drawingml/2006/main">
            <a:r>
              <a:t>参考答案：本教材模型中，红眼W对白眼w显性，W/w位于X染色体，Y上无对应等位基因。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【反馈与纠错】必须分别报告雌雄，不能只说子代红白各一半。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遗传与进化》，2022年2月第1版，教材49–51页，图2-18。PDF页码为教材页码加5。术语与事实依据教材，练习未注明教材题号时为依据教材设计的复习题。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【建议用时】3分钟（含本页活动）</a:t>
            </a:r>
          </a:p>
          <a:p xmlns:a="http://schemas.openxmlformats.org/drawingml/2006/main">
            <a:r>
              <a:t>【讲课备注】教材用B/b，X^b致病且隐性，Y上无对应B的等位基因。正常女性包括X^B X^B与X^B X^b，后者是携带者；患病女性X^b X^b；正常男性X^B Y，患病男性X^bY。本页为携带者母亲与正常父亲婚配，四格各1/4。女儿全正常，一半携带；儿子一半患病。提问答案：男性只有一条X，只要该X带b即可患病，女性两条X都带b才患病。用完整X和上标标记基因，不要写成Bb男或在Y上写Y^b。此页常见字符采用Unicode上标，仍为可编辑文本。</a:t>
            </a:r>
          </a:p>
          <a:p xmlns:a="http://schemas.openxmlformats.org/drawingml/2006/main">
            <a:r>
              <a:t>【对应游戏环节】第三幕，亲子记录：人类XY婚配。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【互动带学】按性别统计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问题1：本页婚配中，女儿中的携带者与儿子中的色盲患者各占多少？</a:t>
            </a:r>
          </a:p>
          <a:p xmlns:a="http://schemas.openxmlformats.org/drawingml/2006/main">
            <a:r>
              <a:t>参考答案：XᴮXᴮ正常女儿，XᴮY正常儿子，XᴮXᵇ正常携带者女儿，XᵇY色盲儿子；各占全部子代1/4。</a:t>
            </a:r>
          </a:p>
          <a:p xmlns:a="http://schemas.openxmlformats.org/drawingml/2006/main">
            <a:r>
              <a:t>各1/2。分母分别仅为女儿和儿子。</a:t>
            </a:r>
          </a:p>
          <a:p xmlns:a="http://schemas.openxmlformats.org/drawingml/2006/main">
            <a:r>
              <a:t>男性只有一条X，携带b即表现；女性需两条X都携带b才表现。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问题2：四种子代的基因型和表型是什么？</a:t>
            </a:r>
          </a:p>
          <a:p xmlns:a="http://schemas.openxmlformats.org/drawingml/2006/main">
            <a:r>
              <a:t>参考答案：XᴮXᴮ正常女儿，XᴮY正常儿子，XᴮXᵇ正常携带者女儿，XᵇY色盲儿子；各占全部子代1/4。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问题3：女儿中携带者、儿子中患病者各占多少？</a:t>
            </a:r>
          </a:p>
          <a:p xmlns:a="http://schemas.openxmlformats.org/drawingml/2006/main">
            <a:r>
              <a:t>参考答案：各1/2。分母分别仅为女儿和儿子。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问题4：为什么红绿色盲患者中男性远多于女性？</a:t>
            </a:r>
          </a:p>
          <a:p xmlns:a="http://schemas.openxmlformats.org/drawingml/2006/main">
            <a:r>
              <a:t>参考答案：男性只有一条X，携带b即表现；女性需两条X都携带b才表现。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【反馈与纠错】女性携带者表型正常，不写成患病；Y上不写b。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遗传与进化》，2022年2月第1版，教材51、53页。PDF页码为教材页码加5。术语与事实依据教材，练习未注明教材题号时为依据教材设计的复习题。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【建议用时】3分钟（含本页活动）</a:t>
            </a:r>
          </a:p>
          <a:p xmlns:a="http://schemas.openxmlformats.org/drawingml/2006/main">
            <a:r>
              <a:t>【讲课备注】继续上一页婚配，不重复插图。假设子女性别各占1/2。已知孩子为男孩时，只在儿子中统计，患病概率1/2；问生出一个患病儿子，在全部子代中统计，性别1/2再乘男孩中患病1/2，得1/4；女儿患病0；任意孩子患病1/4。伴X隐性特点：父亲把X传给女儿、把Y传给儿子，所以儿子的X来自母亲，不能父亲经X把病传给儿子。若女性患病，她的父亲必带该X隐性致病基因并表现患病，前提为该通常模型且不考虑新突变。提问答案：正常父亲传给女儿的是X^B，所以女儿不会为X^b X^b。</a:t>
            </a:r>
          </a:p>
          <a:p xmlns:a="http://schemas.openxmlformats.org/drawingml/2006/main">
            <a:r>
              <a:t>【对应游戏环节】第三幕，亲子记录：三个不同统计范围。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【互动带学】分母辨析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问题1：本页婚配中，儿子中的患病概率与全部子代中的色盲儿子概率各是多少？</a:t>
            </a:r>
          </a:p>
          <a:p xmlns:a="http://schemas.openxmlformats.org/drawingml/2006/main">
            <a:r>
              <a:t>参考答案：已知是儿子，患病概率1/2；生一个患病儿子1/4；生一个患病女儿0；生一个患病孩子1/4。默认子女性别各1/2。</a:t>
            </a:r>
          </a:p>
          <a:p xmlns:a="http://schemas.openxmlformats.org/drawingml/2006/main">
            <a:r>
              <a:t>正常父亲给女儿Xᴮ，所以女儿不可能是XᵇXᵇ。</a:t>
            </a:r>
          </a:p>
          <a:p xmlns:a="http://schemas.openxmlformats.org/drawingml/2006/main">
            <a:r>
              <a:t>前者以儿子为分母；后者以所有子代为分母，须乘男孩概率1/2。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问题2：表中四个问题的答案是什么？</a:t>
            </a:r>
          </a:p>
          <a:p xmlns:a="http://schemas.openxmlformats.org/drawingml/2006/main">
            <a:r>
              <a:t>参考答案：已知是儿子，患病概率1/2；生一个患病儿子1/4；生一个患病女儿0；生一个患病孩子1/4。默认子女性别各1/2。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问题3：该婚配中，为什么不会生出患色盲的女儿？</a:t>
            </a:r>
          </a:p>
          <a:p xmlns:a="http://schemas.openxmlformats.org/drawingml/2006/main">
            <a:r>
              <a:t>参考答案：正常父亲给女儿Xᴮ，所以女儿不可能是XᵇXᵇ。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问题4：前两个问题为什么答案不同？</a:t>
            </a:r>
          </a:p>
          <a:p xmlns:a="http://schemas.openxmlformats.org/drawingml/2006/main">
            <a:r>
              <a:t>参考答案：前者以儿子为分母；后者以所有子代为分母，须乘男孩概率1/2。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【反馈与纠错】必须让学生先说统计范围，再报分数。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遗传与进化》，2022年2月第1版，教材51–53页。PDF页码为教材页码加5。术语与事实依据教材，练习未注明教材题号时为依据教材设计的复习题。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【讲课备注】依据教材52页芦花鸡案例。Z上B控制芦花，b控制非芦花，B对b显性，W上无对应等位基因。芦花母鸡Z^B W与非芦花公鸡Z^b Z^b交配，母配子Z^B、W，父配子只有Z^b。儿子Z^B Z^b芦花，女儿Z^bW非芦花，羽毛表型与性别对应。反向组合芦花公鸡若Z^B Z^B×非芦花母鸡Z^bW，子代男女均芦花，不能达到同样识别效果；若公鸡Z^B Z^b则两性都有芦花和非芦花，也不能一一对应。照片引用教材图2-23。</a:t>
            </a:r>
          </a:p>
          <a:p xmlns:a="http://schemas.openxmlformats.org/drawingml/2006/main">
            <a:r>
              <a:t>【对应游戏环节】第二幕，亲子记录：按羽毛识别雏鸡雌雄。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【互动带学】方案判断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问题1：你改用芦花公鸡与非芦花母鸡杂交时，羽毛性状还能区分雏鸡雌雄吗？</a:t>
            </a:r>
          </a:p>
          <a:p xmlns:a="http://schemas.openxmlformats.org/drawingml/2006/main">
            <a:r>
              <a:t>参考答案：ZᴮW×ZᵇZᵇ，公鸡ZᴮZᵇ芦花，母鸡ZᵇW非芦花，可按羽毛区分。</a:t>
            </a:r>
          </a:p>
          <a:p xmlns:a="http://schemas.openxmlformats.org/drawingml/2006/main">
            <a:r>
              <a:t>不能。若公鸡ZᴮZᴮ，两性均芦花；若公鸡ZᴮZᵇ，两性都可出现芦花和非芦花，羽毛与性别均不一一对应。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问题2：教材方案的子代基因型与羽毛是什么？</a:t>
            </a:r>
          </a:p>
          <a:p xmlns:a="http://schemas.openxmlformats.org/drawingml/2006/main">
            <a:r>
              <a:t>参考答案：ZᴮW×ZᵇZᵇ，公鸡ZᴮZᵇ芦花，母鸡ZᵇW非芦花，可按羽毛区分。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问题3：改用芦花公鸡与非芦花母鸡，还能同样识别吗？</a:t>
            </a:r>
          </a:p>
          <a:p xmlns:a="http://schemas.openxmlformats.org/drawingml/2006/main">
            <a:r>
              <a:t>参考答案：不能。若公鸡ZᴮZᴮ，两性均芦花；若公鸡ZᴮZᵇ，两性都可出现芦花和非芦花，羽毛与性别均不一一对应。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【反馈与纠错】不能默认芦花公鸡一定纯合，应讨论两种基因型。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遗传与进化》，2022年2月第1版，教材52–53页，图2-23。PDF页码为教材页码加5。术语与事实依据教材，练习未注明教材题号时为依据教材设计的复习题。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通过改变的对象区分：基因重组改变已有基因的组合，基因突变改变基因碱基序列，可产生新的等位基因，染色体变异改变染色体结构或数目，可能影响基因数目或排列顺序。不要仅依改变“大小”判断，题干提供DNA序列、染色体片段或数量证据才是关键。基因突变是生物变异根本来源。环境影响造成且遗传物质未改变的性状差异通常为不可遗传变异。提问答案：新增等位基因为基因突变。可遗传变异是遗传物质改变可传递的类别，但一次变异是否传给下一代，还取决于变异所在细胞和繁殖方式，第27页补充。</a:t>
            </a:r>
          </a:p>
          <a:p xmlns:a="http://schemas.openxmlformats.org/drawingml/2006/main">
            <a:r>
              <a:t>【对应游戏环节】第三幕，鉴定柜：把证据分入不同档案。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【互动带学】分类作答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问题1：基因序列改变、自由组合及多一条染色体，分别属于哪类可遗传变异？</a:t>
            </a:r>
          </a:p>
          <a:p xmlns:a="http://schemas.openxmlformats.org/drawingml/2006/main">
            <a:r>
              <a:t>参考答案：基因突变。</a:t>
            </a:r>
          </a:p>
          <a:p xmlns:a="http://schemas.openxmlformats.org/drawingml/2006/main">
            <a:r>
              <a:t>基因重组，改变原有基因的组合。</a:t>
            </a:r>
          </a:p>
          <a:p xmlns:a="http://schemas.openxmlformats.org/drawingml/2006/main">
            <a:r>
              <a:t>染色体数目变异，通常为非整倍体变异。</a:t>
            </a:r>
          </a:p>
          <a:p xmlns:a="http://schemas.openxmlformats.org/drawingml/2006/main">
            <a:r>
              <a:t>在本教材所用判断中属于不可遗传变异。</a:t>
            </a:r>
          </a:p>
          <a:p xmlns:a="http://schemas.openxmlformats.org/drawingml/2006/main">
            <a:r>
              <a:t>引起基因碱基序列改变的基因变化属于基因突变。自由组合属于基因重组。多一条染色体属于染色体数目变异。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问题2：基因碱基序列改变并出现新等位基因，属于哪类？</a:t>
            </a:r>
          </a:p>
          <a:p xmlns:a="http://schemas.openxmlformats.org/drawingml/2006/main">
            <a:r>
              <a:t>参考答案：基因突变。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问题3：非同源染色体自由组合属于哪类？</a:t>
            </a:r>
          </a:p>
          <a:p xmlns:a="http://schemas.openxmlformats.org/drawingml/2006/main">
            <a:r>
              <a:t>参考答案：基因重组，改变原有基因的组合。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问题4：细胞多一条染色体属于哪类？</a:t>
            </a:r>
          </a:p>
          <a:p xmlns:a="http://schemas.openxmlformats.org/drawingml/2006/main">
            <a:r>
              <a:t>参考答案：染色体数目变异，通常为非整倍体变异。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问题5：环境改变但遗传物质未改变的性状差异能遗传吗？</a:t>
            </a:r>
          </a:p>
          <a:p xmlns:a="http://schemas.openxmlformats.org/drawingml/2006/main">
            <a:r>
              <a:t>参考答案：在本教材所用判断中属于不可遗传变异。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问题6：基因序列改变、自由组合及多一条染色体分别属于哪类？</a:t>
            </a:r>
          </a:p>
          <a:p xmlns:a="http://schemas.openxmlformats.org/drawingml/2006/main">
            <a:r>
              <a:t>参考答案：引起基因碱基序列改变的基因变化属于基因突变。自由组合属于基因重组。多一条染色体属于染色体数目变异。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【反馈与纠错】以改变对象作依据，不只根据变化大小判断。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遗传与进化》，2022年2月第1版，教材58–79、88页。PDF页码为教材页码加5。术语与事实依据教材，练习未注明教材题号时为依据教材设计的复习题。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用教材图3-4说明F1雌果蝇：B和Vg位于同一条染色体，b和vg在另一条同源染色体。同源染色体的非姐妹染色单体交叉互换可能使B与vg、b与Vg出现在同一配子，产生新的组合。只有同一对同源上的非等位基因不符合直接套自由组合的条件。亲本型配子通常多于重组型，不应写成四种各1/4。比较两种机制：非同源染色体自由组合在减Ⅰ同源分离过程中实现，同源染色体非姐妹交换发生于前期Ⅰ。教材提示雄果蝇不发生交叉互换，若题目涉及果蝇性别，需特别读取题设。问答：同源的非姐妹染色单体；与非同源之间的易位不同。</a:t>
            </a:r>
          </a:p>
          <a:p xmlns:a="http://schemas.openxmlformats.org/drawingml/2006/main">
            <a:r>
              <a:t>【对应游戏环节】第三幕，鉴定柜：重组与结构变异的分界。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【互动带学】边界辨析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问题1：同源非姐妹间交叉互换与非同源染色体片段交换，各属于哪类变异？</a:t>
            </a:r>
          </a:p>
          <a:p xmlns:a="http://schemas.openxmlformats.org/drawingml/2006/main">
            <a:r>
              <a:t>参考答案：同源染色体的非姐妹染色单体之间。</a:t>
            </a:r>
          </a:p>
          <a:p xmlns:a="http://schemas.openxmlformats.org/drawingml/2006/main">
            <a:r>
              <a:t>前者是基因重组，后者是染色体结构变异中的易位。</a:t>
            </a:r>
          </a:p>
          <a:p xmlns:a="http://schemas.openxmlformats.org/drawingml/2006/main">
            <a:r>
              <a:t>不能，须考虑连锁、交叉互换及题设。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问题2：交叉互换发生在什么染色体、什么染色单体之间？</a:t>
            </a:r>
          </a:p>
          <a:p xmlns:a="http://schemas.openxmlformats.org/drawingml/2006/main">
            <a:r>
              <a:t>参考答案：同源染色体的非姐妹染色单体之间。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问题3：同源非姐妹间交叉互换与非同源染色体片段交换分别属于什么？</a:t>
            </a:r>
          </a:p>
          <a:p xmlns:a="http://schemas.openxmlformats.org/drawingml/2006/main">
            <a:r>
              <a:t>参考答案：前者是基因重组，后者是染色体结构变异中的易位。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问题4：同一对同源染色体上的两对基因可直接套四种配子各1/4吗？</a:t>
            </a:r>
          </a:p>
          <a:p xmlns:a="http://schemas.openxmlformats.org/drawingml/2006/main">
            <a:r>
              <a:t>参考答案：不能，须考虑连锁、交叉互换及题设。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【反馈与纠错】不能把所有“交换”都当成基因重组。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遗传与进化》，2022年2月第1版，教材58–62页，图3-4。PDF页码为教材页码加5。术语与事实依据教材，练习未注明教材题号时为依据教材设计的复习题。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基因突变表述遵教材：DNA中碱基替换、插入或缺失引起基因碱基序列改变，可产生新的等位基因。教材镰状细胞贫血例中编码血红蛋白β链基因GAG变GTG，属于替换。若讨论表达，题目给的是编码链，正常mRNA为GAG，突变为GUG，相关氨基酸由谷氨酸变缬氨酸。只讲到本页显示的序列改变即可，不必延长为第1章翻译复习。突变未必引起氨基酸、蛋白功能或表型变化，教材63页对此设问。体细胞与生殖细胞均可突变，在有性生殖中只有带突变基因的生殖细胞参与受精才可能传给后代。诱变提高频率，不定向产生所需类型。</a:t>
            </a:r>
          </a:p>
          <a:p xmlns:a="http://schemas.openxmlformats.org/drawingml/2006/main">
            <a:r>
              <a:t>【对应游戏环节】第三幕，鉴定柜：基因序列证据。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【互动带学】判断订正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问题1：基因突变一定改变表型吗？体细胞突变一定经有性生殖传给后代吗？</a:t>
            </a:r>
          </a:p>
          <a:p xmlns:a="http://schemas.openxmlformats.org/drawingml/2006/main">
            <a:r>
              <a:t>参考答案：不一定。突变未必改变氨基酸、蛋白质功能或表型。</a:t>
            </a:r>
          </a:p>
          <a:p xmlns:a="http://schemas.openxmlformats.org/drawingml/2006/main">
            <a:r>
              <a:t>不一定。在有性生殖中，带突变基因的生殖细胞参与受精，才可能传给后代。</a:t>
            </a:r>
          </a:p>
          <a:p xmlns:a="http://schemas.openxmlformats.org/drawingml/2006/main">
            <a:r>
              <a:t>不能。诱变提高突变频率，之后仍要筛选。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问题2：基因突变一定改变表型吗？</a:t>
            </a:r>
          </a:p>
          <a:p xmlns:a="http://schemas.openxmlformats.org/drawingml/2006/main">
            <a:r>
              <a:t>参考答案：不一定。突变未必改变氨基酸、蛋白质功能或表型。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问题3：发生在体细胞中的突变一定通过有性生殖传给后代吗？</a:t>
            </a:r>
          </a:p>
          <a:p xmlns:a="http://schemas.openxmlformats.org/drawingml/2006/main">
            <a:r>
              <a:t>参考答案：不一定。在有性生殖中，带突变基因的生殖细胞参与受精，才可能传给后代。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问题4：诱变能定向产生所需突变吗？</a:t>
            </a:r>
          </a:p>
          <a:p xmlns:a="http://schemas.openxmlformats.org/drawingml/2006/main">
            <a:r>
              <a:t>参考答案：不能。诱变提高突变频率，之后仍要筛选。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【反馈与纠错】避免将“可遗传变异”误解成每次都必然传给下一代。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遗传与进化》，2022年2月第1版，教材63–68页，图3-7。PDF页码为教材页码加5。术语与事实依据教材，练习未注明教材题号时为依据教材设计的复习题。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正常序列采用简化符号ABCDE，代表染色体片段及其中基因的排列，不代表5个碱基。缺失：片段少了；重复：片段多了；倒位：一段顺序倒置；易位：非同源染色体之间片段交换或转移。倒位不一定改变基因数目，但改变排列。猫叫综合征为第5号染色体短臂缺失，棒眼为X上16A片段重复，例子遵教材。请学生把同源非姐妹间等位片段交叉互换与非同源间易位分开。题目答案：易位。序列示意是可编辑表格文字，教师可替换序列开展课堂判断。</a:t>
            </a:r>
          </a:p>
          <a:p xmlns:a="http://schemas.openxmlformats.org/drawingml/2006/main">
            <a:r>
              <a:t>【对应游戏环节】第三幕，鉴定柜：修复四种结构档案。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【互动带学】片段判断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问题1：本页①至④片段模型各属于哪种结构变异？你根据什么变化判断？</a:t>
            </a:r>
          </a:p>
          <a:p xmlns:a="http://schemas.openxmlformats.org/drawingml/2006/main">
            <a:r>
              <a:t>参考答案：①ABDE为缺失，少C；②ABCCDE为重复，多C；③ADCBE为倒位，BCD方向倒置；④ABMNE与CDPQ为易位，非同源染色体间交换片段。</a:t>
            </a:r>
          </a:p>
          <a:p xmlns:a="http://schemas.openxmlformats.org/drawingml/2006/main">
            <a:r>
              <a:t>不同。通常前者交叉互换为基因重组，后者为结构变异中的易位。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问题2：①—④分别是哪种结构变异？</a:t>
            </a:r>
          </a:p>
          <a:p xmlns:a="http://schemas.openxmlformats.org/drawingml/2006/main">
            <a:r>
              <a:t>参考答案：①ABDE为缺失，少C；②ABCCDE为重复，多C；③ADCBE为倒位，BCD方向倒置；④ABMNE与CDPQ为易位，非同源染色体间交换片段。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问题3：同源非姐妹间交换与非同源染色体间交换类型相同吗？</a:t>
            </a:r>
          </a:p>
          <a:p xmlns:a="http://schemas.openxmlformats.org/drawingml/2006/main">
            <a:r>
              <a:t>参考答案：不同。通常前者交叉互换为基因重组，后者为结构变异中的易位。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【反馈与纠错】片段字母代表染色体片段，不是5个碱基。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遗传与进化》，2022年2月第1版，教材73–74、79页。PDF页码为教材页码加5。术语与事实依据教材，练习未注明教材题号时为依据教材设计的复习题。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教材定义染色体组为一套完整的非同源染色体，学生条数用n表示。以二倍体2n为基准，整倍体变异按组数变化，如n、3n、4n；非整倍体是增减一条或几条，如2n+1、2n−1。葡萄图中2n=38、3n=57、4n=76，对应2、3、4组，是整倍体变化。唐氏综合征多一条21号染色体，共47条，属于非整倍体。染色体复制形成染色单体不增加染色体组，减Ⅱ后期暂时加倍是正常分裂行为，不直接等同于个体为四倍体。关于单倍体，本课以二倍体来源n细胞或植株说明，与教材71–72页及育种76页相接。</a:t>
            </a:r>
          </a:p>
          <a:p xmlns:a="http://schemas.openxmlformats.org/drawingml/2006/main">
            <a:r>
              <a:t>【对应游戏环节】第三幕，鉴定柜：染色体数目证据。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【互动带学】倍性判断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问题1：葡萄由38条变57条、人由46条变47条，各属于哪类染色体数目变异？</a:t>
            </a:r>
          </a:p>
          <a:p xmlns:a="http://schemas.openxmlformats.org/drawingml/2006/main">
            <a:r>
              <a:t>参考答案：葡萄2n＝38、3n＝57，为整倍体变异，增加一个染色体组（n＝19）；人46到47多一条，为非整倍体变异。</a:t>
            </a:r>
          </a:p>
          <a:p xmlns:a="http://schemas.openxmlformats.org/drawingml/2006/main">
            <a:r>
              <a:t>不增加。复制使染色单体和DNA增多，染色体数不变。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问题2：葡萄38条变57条，人46条变47条，分别是哪一种？</a:t>
            </a:r>
          </a:p>
          <a:p xmlns:a="http://schemas.openxmlformats.org/drawingml/2006/main">
            <a:r>
              <a:t>参考答案：葡萄2n＝38、3n＝57，为整倍体变异，增加一个染色体组（n＝19）；人46到47多一条，为非整倍体变异。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问题3：DNA复制增加染色体组吗？</a:t>
            </a:r>
          </a:p>
          <a:p xmlns:a="http://schemas.openxmlformats.org/drawingml/2006/main">
            <a:r>
              <a:t>参考答案：不增加。复制使染色单体和DNA增多，染色体数不变。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【反馈与纠错】短暂分裂计数变化不直接等于个体倍性变化。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遗传与进化》，2022年2月第1版，教材70–72页，图3-15。PDF页码为教材页码加5。术语与事实依据教材，练习未注明教材题号时为依据教材设计的复习题。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教材按致病基础区分单基因、多基因、染色体病。单基因是由一对等位基因控制，并不是人体只存在一个相关基因拷贝。教材81–82页例：白化病为常隐，软骨发育不全为常显，红绿色盲及血友病为伴X隐，抗维生素D佝偻病为伴X显。多基因病与多对等位基因有关，环境影响更显著，不套简单3∶1；例子唇腭裂、原发性高血压等。染色体病由数目或结构改变，如唐氏和猫叫综合征。产前诊断可作形态观察、染色体分析、基因检测等，不用单一检查代替所有项目。遗传病有出生发病及特定年龄发病，不能直接等同先天性疾病。</a:t>
            </a:r>
          </a:p>
          <a:p xmlns:a="http://schemas.openxmlformats.org/drawingml/2006/main">
            <a:r>
              <a:t>【对应游戏环节】第三幕，档案台：遗传病分类小测与系谱任务。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【互动带学】概念纠错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问题1：单基因遗传病由什么控制？遗传病一定在出生时就出现症状吗？</a:t>
            </a:r>
          </a:p>
          <a:p xmlns:a="http://schemas.openxmlformats.org/drawingml/2006/main">
            <a:r>
              <a:t>参考答案：不准确。教材表述为由一对等位基因控制的遗传病。</a:t>
            </a:r>
          </a:p>
          <a:p xmlns:a="http://schemas.openxmlformats.org/drawingml/2006/main">
            <a:r>
              <a:t>不一定。有的出生时发病，有的在特定年龄发病，不能把遗传病等同先天性疾病。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问题2：单基因病只涉及一个基因，这句话准确吗？</a:t>
            </a:r>
          </a:p>
          <a:p xmlns:a="http://schemas.openxmlformats.org/drawingml/2006/main">
            <a:r>
              <a:t>参考答案：不准确。教材表述为由一对等位基因控制的遗传病。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问题3：遗传病一定在出生时出现症状吗？</a:t>
            </a:r>
          </a:p>
          <a:p xmlns:a="http://schemas.openxmlformats.org/drawingml/2006/main">
            <a:r>
              <a:t>参考答案：不一定。有的出生时发病，有的在特定年龄发病，不能把遗传病等同先天性疾病。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【反馈与纠错】分类依据为致病基础，而不是发病早晚。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遗传与进化》，2022年2月第1版，教材81–85页。PDF页码为教材页码加5。术语与事实依据教材，练习未注明教材题号时为依据教材设计的复习题。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【建议用时】3分钟（含本页活动）</a:t>
            </a:r>
          </a:p>
          <a:p xmlns:a="http://schemas.openxmlformats.org/drawingml/2006/main">
            <a:r>
              <a:t>【讲课备注】教材82页常染色体隐性典型系谱中I-1、I-2正常，II-5患病女性。在通常单基因遗传且不考虑新突变模型中，正常双亲生患病子女说明隐性；正常父亲有患病女儿排除伴X隐性，所以常隐。双亲Aa×Aa，下一胎患病概率1/4，正常概率3/4，其中AA 1/4、Aa 1/2。“上一个孩子正常”不会改变下一胎在此模型中的概率。教材84页将“表型正常25%”与“携带者50%”分列，课堂应明确25%指正常非携带者AA，总正常应包含携带者，合计75%，避免分母混淆。教材86页延伸：夫妇各有患病兄妹且本人正常，其各自携带概率2/3，患儿概率(2/3)^2×1/4=1/9，时间够可课后算。遗传咨询、检测与避免近亲婚配按教材复习，不扩展为个人医疗建议。</a:t>
            </a:r>
          </a:p>
          <a:p xmlns:a="http://schemas.openxmlformats.org/drawingml/2006/main">
            <a:r>
              <a:t>【对应游戏环节】第三幕，档案台：恢复常染色体隐性系谱。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【互动带学】家系计算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问题1：本页双亲都是Aa。上一胎正常后，下一胎患病概率会减少吗？</a:t>
            </a:r>
          </a:p>
          <a:p xmlns:a="http://schemas.openxmlformats.org/drawingml/2006/main">
            <a:r>
              <a:t>参考答案：在通常单基因且不考虑新突变模型下，正常双亲生患病子女支持隐性；正常父亲有患病女儿排除伴X隐性。因此为常染色体隐性。</a:t>
            </a:r>
          </a:p>
          <a:p xmlns:a="http://schemas.openxmlformats.org/drawingml/2006/main">
            <a:r>
              <a:t>双亲Aa×Aa。下一胎AA1/4、Aa1/2、aa1/4，患病1/4，表型正常3/4。</a:t>
            </a:r>
          </a:p>
          <a:p xmlns:a="http://schemas.openxmlformats.org/drawingml/2006/main">
            <a:r>
              <a:t>不会。在同一模型中各次生育相互独立，下一胎仍1/4。</a:t>
            </a:r>
          </a:p>
          <a:p xmlns:a="http://schemas.openxmlformats.org/drawingml/2006/main">
            <a:r>
              <a:t>各自携带概率2/3，患儿概率(2/3)²×1/4＝1/9，限教材设定模型。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问题2：教材系谱如何判断遗传方式？</a:t>
            </a:r>
          </a:p>
          <a:p xmlns:a="http://schemas.openxmlformats.org/drawingml/2006/main">
            <a:r>
              <a:t>参考答案：在通常单基因且不考虑新突变模型下，正常双亲生患病子女支持隐性；正常父亲有患病女儿排除伴X隐性。因此为常染色体隐性。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问题3：双亲与下一胎概率如何填写？</a:t>
            </a:r>
          </a:p>
          <a:p xmlns:a="http://schemas.openxmlformats.org/drawingml/2006/main">
            <a:r>
              <a:t>参考答案：双亲Aa×Aa。下一胎AA1/4、Aa1/2、aa1/4，患病1/4，表型正常3/4。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问题4：双亲都是Aa，上一胎正常，下一胎患病概率会减少吗？</a:t>
            </a:r>
          </a:p>
          <a:p xmlns:a="http://schemas.openxmlformats.org/drawingml/2006/main">
            <a:r>
              <a:t>参考答案：不会。在同一模型中各次生育相互独立，下一胎仍1/4。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问题5：夫妇本人正常、各有患病兄妹，患儿概率？（选做）</a:t>
            </a:r>
          </a:p>
          <a:p xmlns:a="http://schemas.openxmlformats.org/drawingml/2006/main">
            <a:r>
              <a:t>参考答案：各自携带概率2/3，患儿概率(2/3)²×1/4＝1/9，限教材设定模型。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【反馈与纠错】正常3/4包含携带者1/2，不能将AA的1/4等同全部正常。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遗传与进化》，2022年2月第1版，教材81–82、84、86页。PDF页码为教材页码加5。术语与事实依据教材，练习未注明教材题号时为依据教材设计的复习题。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【建议用时】3分钟（含本页活动）</a:t>
            </a:r>
          </a:p>
          <a:p xmlns:a="http://schemas.openxmlformats.org/drawingml/2006/main">
            <a:r>
              <a:t>【讲课备注】使用教材烟草的W/w和D/d：宽叶不抗病WWdd×窄叶抗病wwDD，F1为WwDd宽叶抗病。教材图3-24左侧F2标注W_B_与正文D/d字母不一致，本页依据教材正文统一使用W_D_。杂交育种经F1自交和连续选择稳定纯合品系，依据基因重组。单倍体育种由F1花药/花粉离体培养获得WD、Wd、wD、wd单倍体，再以秋水仙素等使染色体加倍，分别形成WWDD、WWdd、wwDD、wwdd。其直接加倍步骤属于染色体数目变异，配子多样性仍依赖重组。目标WWDD在本题独立分配与常规培养条件下预期1/4。提问：WwDd不是稳定纯合品种，花粉离体培养得到的单倍体也不能直接称WWDD。</a:t>
            </a:r>
          </a:p>
          <a:p xmlns:a="http://schemas.openxmlformats.org/drawingml/2006/main">
            <a:r>
              <a:t>【对应游戏环节】第三幕，种子架：排好单倍体育种路线。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【互动带学】步骤解释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问题1：花粉离体培养与染色体加倍各完成什么？WD加倍后是什么基因型？</a:t>
            </a:r>
          </a:p>
          <a:p xmlns:a="http://schemas.openxmlformats.org/drawingml/2006/main">
            <a:r>
              <a:t>参考答案：花药/花粉离体培养获得由配子发育的单倍体；随后染色体加倍形成纯合、可育的二倍体。如WD加倍为WWDD。</a:t>
            </a:r>
          </a:p>
          <a:p xmlns:a="http://schemas.openxmlformats.org/drawingml/2006/main">
            <a:r>
              <a:t>不能。WwDd为杂合子，自交仍会分离；目标为纯合的WWDD。</a:t>
            </a:r>
          </a:p>
          <a:p xmlns:a="http://schemas.openxmlformats.org/drawingml/2006/main">
            <a:r>
              <a:t>独立分配且各种培养、存活机会相同时，WD配子1/4，加倍后WWDD预期1/4。</a:t>
            </a:r>
          </a:p>
          <a:p xmlns:a="http://schemas.openxmlformats.org/drawingml/2006/main">
            <a:r>
              <a:t>WWDD，形成纯合的二倍体。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问题2：离体培养与染色体加倍分别完成什么？</a:t>
            </a:r>
          </a:p>
          <a:p xmlns:a="http://schemas.openxmlformats.org/drawingml/2006/main">
            <a:r>
              <a:t>参考答案：花药/花粉离体培养获得由配子发育的单倍体；随后染色体加倍形成纯合、可育的二倍体。如WD加倍为WWDD。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问题3：WwDd能直接当稳定纯合品种吗？</a:t>
            </a:r>
          </a:p>
          <a:p xmlns:a="http://schemas.openxmlformats.org/drawingml/2006/main">
            <a:r>
              <a:t>参考答案：不能。WwDd为杂合子，自交仍会分离；目标为纯合的WWDD。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问题4：本题得到WWDD的预期比例？（选做）</a:t>
            </a:r>
          </a:p>
          <a:p xmlns:a="http://schemas.openxmlformats.org/drawingml/2006/main">
            <a:r>
              <a:t>参考答案：独立分配且各种培养、存活机会相同时，WD配子1/4，加倍后WWDD预期1/4。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问题5：WD单倍体的染色体加倍后是什么基因型？</a:t>
            </a:r>
          </a:p>
          <a:p xmlns:a="http://schemas.openxmlformats.org/drawingml/2006/main">
            <a:r>
              <a:t>参考答案：WWDD，形成纯合的二倍体。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【反馈与纠错】不要把WD单倍体直接写成WWDD。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遗传与进化》，2022年2月第1版，教材62、76页，图3-24。PDF页码为教材页码加5。术语与事实依据教材，练习未注明教材题号时为依据教材设计的复习题。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【建议用时】2分钟（含本页活动）</a:t>
            </a:r>
          </a:p>
          <a:p xmlns:a="http://schemas.openxmlformats.org/drawingml/2006/main">
            <a:r>
              <a:t>【讲课备注】用教材图3-26讲三倍体无籽西瓜：二倍体幼苗经秋水仙素等处理成为四倍体作为母本，与二倍体父本杂交，2n卵细胞与n精子形成3n种子；种植后为三倍体植株。其减数分裂联会紊乱，难形成正常可育配子，获得无籽西瓜。第二年仍需二倍体花粉刺激果实形成，图中“花粉刺激”不能解释成正常受精并形成正常种子。方法原理表只归纳本教材涉及内容。诱变育种产生突变后仍需选择，单倍体育种强调先单倍体再加倍，不是培育单倍体作为最终稳定可育品种。</a:t>
            </a:r>
          </a:p>
          <a:p xmlns:a="http://schemas.openxmlformats.org/drawingml/2006/main">
            <a:r>
              <a:t>【对应游戏环节】第三幕小测：三倍体西瓜。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【互动带学】原理解释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问题1：四倍体西瓜母本与二倍体父本杂交后，子代有几组染色体？它为何难以形成正常种子？</a:t>
            </a:r>
          </a:p>
          <a:p xmlns:a="http://schemas.openxmlformats.org/drawingml/2006/main">
            <a:r>
              <a:t>参考答案：母本卵细胞2n，父本精子n，受精得到3n种子，发育为三倍体植株。</a:t>
            </a:r>
          </a:p>
          <a:p xmlns:a="http://schemas.openxmlformats.org/drawingml/2006/main">
            <a:r>
              <a:t>三个染色体组使减数分裂联会、分离紊乱，难形成正常可育配子。</a:t>
            </a:r>
          </a:p>
          <a:p xmlns:a="http://schemas.openxmlformats.org/drawingml/2006/main">
            <a:r>
              <a:t>花粉刺激果实形成；不能解释为正常受精而形成正常种子。</a:t>
            </a:r>
          </a:p>
          <a:p xmlns:a="http://schemas.openxmlformats.org/drawingml/2006/main">
            <a:r>
              <a:t>杂交育种基因重组；诱变育种提高基因突变频率再筛选；单倍体育种先离体培养再染色体加倍；多倍体育种增加染色体组数。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问题2：四倍体母本与二倍体父本杂交得到几倍体？</a:t>
            </a:r>
          </a:p>
          <a:p xmlns:a="http://schemas.openxmlformats.org/drawingml/2006/main">
            <a:r>
              <a:t>参考答案：母本卵细胞2n，父本精子n，受精得到3n种子，发育为三倍体植株。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问题3：三倍体西瓜为什么难形成正常种子？</a:t>
            </a:r>
          </a:p>
          <a:p xmlns:a="http://schemas.openxmlformats.org/drawingml/2006/main">
            <a:r>
              <a:t>参考答案：三个染色体组使减数分裂联会、分离紊乱，难形成正常可育配子。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问题4：第二年为什么仍要用二倍体花粉授粉？</a:t>
            </a:r>
          </a:p>
          <a:p xmlns:a="http://schemas.openxmlformats.org/drawingml/2006/main">
            <a:r>
              <a:t>参考答案：花粉刺激果实形成；不能解释为正常受精而形成正常种子。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问题5：表中育种方法主要原理是什么？</a:t>
            </a:r>
          </a:p>
          <a:p xmlns:a="http://schemas.openxmlformats.org/drawingml/2006/main">
            <a:r>
              <a:t>参考答案：杂交育种基因重组；诱变育种提高基因突变频率再筛选；单倍体育种先离体培养再染色体加倍；多倍体育种增加染色体组数。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【反馈与纠错】三倍体种子由第一年的4n×2n形成，第二年无籽果实来自3n植株。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遗传与进化》，2022年2月第1版，教材68、76–77页，图3-26。PDF页码为教材页码加5。术语与事实依据教材，练习未注明教材题号时为依据教材设计的复习题。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【建议用时】5分钟（含本页活动）</a:t>
            </a:r>
          </a:p>
          <a:p xmlns:a="http://schemas.openxmlformats.org/drawingml/2006/main">
            <a:r>
              <a:t>【讲课备注】建议投影本页，学生在纸上只写结论及一个关键依据。共6题，每题1分，先独答再教师核对，有分歧圈出条件，下一页核对。答案：①同源染色体；②8条染色体、8个核DNA；③2/3；④1/8；⑤1/4；⑥三倍体西瓜是染色体数目整倍体变异，单倍体育种需离体培养及染色体加倍。第2题设正常减数分裂，不考虑异常，第4题两对独立分配且完全显性，第5题默认男女性别各1/2。若学生已熟悉，把前3题限时1分钟，后3题2分钟，并要求交换口头讲依据。</a:t>
            </a:r>
          </a:p>
          <a:p xmlns:a="http://schemas.openxmlformats.org/drawingml/2006/main">
            <a:r>
              <a:t>【对应游戏环节】游戏完成后独立纸笔作答。此页小测与游戏经验记录分别评价。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【互动带学】独立小测</a:t>
            </a:r>
          </a:p>
          <a:p xmlns:a="http://schemas.openxmlformats.org/drawingml/2006/main">
            <a:r>
              <a:t>学生独立作答3分钟，每题写结论及一句依据。教师核对1分钟，按第35页讲评。教师作答前不展示备注答案。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问题1：第1题：减Ⅰ后期分开什么？</a:t>
            </a:r>
          </a:p>
          <a:p xmlns:a="http://schemas.openxmlformats.org/drawingml/2006/main">
            <a:r>
              <a:t>参考答案：同源染色体。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问题2：第2题：2n＝8，减Ⅱ后期每个细胞染色体、核DNA各多少？</a:t>
            </a:r>
          </a:p>
          <a:p xmlns:a="http://schemas.openxmlformats.org/drawingml/2006/main">
            <a:r>
              <a:t>参考答案：8条染色体、8个核DNA分子。减Ⅰ结束4条、8个DNA，减Ⅱ后期姐妹分开使染色体数暂时加倍。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问题3：第3题：Tt自交，F₂高茎中Tt占多少？</a:t>
            </a:r>
          </a:p>
          <a:p xmlns:a="http://schemas.openxmlformats.org/drawingml/2006/main">
            <a:r>
              <a:t>参考答案：2/3，显性高茎范围内TT∶Tt＝1∶2。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问题4：第4题：AaBb×Aabb的aabb概率？</a:t>
            </a:r>
          </a:p>
          <a:p xmlns:a="http://schemas.openxmlformats.org/drawingml/2006/main">
            <a:r>
              <a:t>参考答案：1/8。aa＝1/4，bb＝1/2，独立相乘。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问题5：第5题：XᴮXᵇ×XᴮY生一个色盲儿子的概率？</a:t>
            </a:r>
          </a:p>
          <a:p xmlns:a="http://schemas.openxmlformats.org/drawingml/2006/main">
            <a:r>
              <a:t>参考答案：1/4。男孩1/2乘儿子中患病1/2，默认性别各半。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问题6：第6题：三倍体西瓜变异类别及单倍体育种两步？</a:t>
            </a:r>
          </a:p>
          <a:p xmlns:a="http://schemas.openxmlformats.org/drawingml/2006/main">
            <a:r>
              <a:t>参考答案：三倍体西瓜为染色体数目的整倍体变异；两步是花药/花粉离体培养与染色体加倍。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【反馈与纠错】每题1分共6分，第6题两部分各0.5分。4–6分可继续综合题，0–3分回到错题对应模块。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遗传与进化》，2022年2月第1版，教材32–89页。PDF页码为教材页码加5。术语与事实依据教材，练习未注明教材题号时为依据教材设计的复习题。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【建议用时】3分钟（含本页活动）</a:t>
            </a:r>
          </a:p>
          <a:p xmlns:a="http://schemas.openxmlformats.org/drawingml/2006/main">
            <a:r>
              <a:t>【讲课备注】逐题不仅给答案，更让学生说关键依据。第1题写同源染色体，分离发生减Ⅰ；第2题初始2n=8，减Ⅰ完成每细胞4条、8个核DNA，后期Ⅱ姐妹分开，8条、8个核DNA；第3题显性条件分母为3份，杂合2份；第4题aa=1/4，bb=1/2，乘得1/8；第5题男孩1/2×男孩中患病1/2=1/4；第6题整倍体数目变异，花药/花粉离体培养与染色体加倍。建议按错题分配复习：数量错回第8–10页，分母错回15和23页，独立性错回16–19页，变异错回25–29页。离堂口述一句：基因随染色体经配子传递，考试时先确定分裂阶段、遗传条件和概率范围。60分钟课堂可将19、24、31、33页以及教材相关自评题作为课后任务。</a:t>
            </a:r>
          </a:p>
          <a:p xmlns:a="http://schemas.openxmlformats.org/drawingml/2006/main">
            <a:r>
              <a:t>【对应游戏环节】游戏最终开馆后的口头反思。教师请学生以一条订正记录说明依据。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【互动带学】离堂口述</a:t>
            </a:r>
          </a:p>
          <a:p xmlns:a="http://schemas.openxmlformats.org/drawingml/2006/main">
            <a:r>
              <a:t>学生先独立思考20至40秒，再向教师说明操作或计算依据。教师先指出条件或追问依据，学生订正后再核对完整答案。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【逐题答案】</a:t>
            </a:r>
          </a:p>
          <a:p xmlns:a="http://schemas.openxmlformats.org/drawingml/2006/main">
            <a:r>
              <a:t>问题1：你选择一道自己的错题后，能说清漏掉的条件和具体订正方法吗？</a:t>
            </a:r>
          </a:p>
          <a:p xmlns:a="http://schemas.openxmlformats.org/drawingml/2006/main">
            <a:r>
              <a:t>参考答案：开放题，没有唯一答案。参考：我漏了“高茎中”，误用全部F₂作分母，今后先圈出统计范围，再把tt排除；或我漏了“单个细胞”，把一极数量当全细胞数量；或我忘了确认基因位于不同对同源染色体，今后先检查独立分配条件。</a:t>
            </a:r>
          </a:p>
          <a:p xmlns:a="http://schemas.openxmlformats.org/drawingml/2006/main">
            <a:r>
              <a:t>参考：数量题圈出“单细胞/一极/分裂完成”；概率题圈出“已知是儿子/生儿子/显性中”；自由组合题先确认独立性，再拆成单基因计算。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问题2：今天最容易漏掉的条件：计数范围、独立遗传，还是概率分母？</a:t>
            </a:r>
          </a:p>
          <a:p xmlns:a="http://schemas.openxmlformats.org/drawingml/2006/main">
            <a:r>
              <a:t>参考答案：开放题，没有唯一答案。参考：我漏了“高茎中”，误用全部F₂作分母，今后先圈出统计范围，再把tt排除；或我漏了“单个细胞”，把一极数量当全细胞数量；或我忘了确认基因位于不同对同源染色体，今后先检查独立分配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问题3：挑错题后应给教师怎样的改法？</a:t>
            </a:r>
          </a:p>
          <a:p xmlns:a="http://schemas.openxmlformats.org/drawingml/2006/main">
            <a:r>
              <a:t>参考答案：参考：数量题圈出“单细胞/一极/分裂完成”；概率题圈出“已知是儿子/生儿子/显性中”；自由组合题先确认独立性，再拆成单基因计算。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【反馈与纠错】达标依据：能指出一个具体条件，并给出可执行改法。只说“认真一点”不算完成。</a:t>
            </a:r>
          </a:p>
          <a:p xmlns:a="http://schemas.openxmlformats.org/drawingml/2006/main">
            <a:r>
              <a:t>【答案使用】1对1教学时，学生先独立作答并说明依据，教师再依据备注核对。第34页小测亦可翻到第35页公开讲评。</a:t>
            </a:r>
          </a:p>
          <a:p xmlns:a="http://schemas.openxmlformats.org/drawingml/2006/main">
            <a:r>
              <a:t>【教材依据】上海科学技术出版社《普通高中教科书 生物学 必修2 遗传与进化》，2022年2月第1版，教材32–89页。PDF页码为教材页码加5。术语与事实依据教材，练习未注明教材题号时为依据教材设计的复习题。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11a20a741546c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c5ed48a9e66401e" /><Relationship Type="http://schemas.openxmlformats.org/officeDocument/2006/relationships/slideLayout" Target="/ppt/slideLayouts/slideLayout1.xml" Id="R436775169c1549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36775169c1549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340bd701b04631" /><Relationship Type="http://schemas.openxmlformats.org/officeDocument/2006/relationships/image" Target="/ppt/media/image.png" Id="R564f7d6779474c0b" /><Relationship Type="http://schemas.openxmlformats.org/officeDocument/2006/relationships/notesSlide" Target="/ppt/notesSlides/notesSlide1.xml" Id="R59f16c3bb7b143d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cabe39f4ba4f94" /><Relationship Type="http://schemas.openxmlformats.org/officeDocument/2006/relationships/notesSlide" Target="/ppt/notesSlides/notesSlide2.xml" Id="Rc3750c6b73e34d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c4131a2b644610" /><Relationship Type="http://schemas.openxmlformats.org/officeDocument/2006/relationships/image" Target="/ppt/media/image2.png" Id="R7e5271d4931645a8" /><Relationship Type="http://schemas.openxmlformats.org/officeDocument/2006/relationships/notesSlide" Target="/ppt/notesSlides/notesSlide3.xml" Id="Rdebe1c69fe9b48a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34385a7ed04c8d" /><Relationship Type="http://schemas.openxmlformats.org/officeDocument/2006/relationships/image" Target="/ppt/media/image3.png" Id="R8863f8df816249b0" /><Relationship Type="http://schemas.openxmlformats.org/officeDocument/2006/relationships/image" Target="/ppt/media/image4.png" Id="R54f8175506c64128" /><Relationship Type="http://schemas.openxmlformats.org/officeDocument/2006/relationships/image" Target="/ppt/media/image5.png" Id="R70008a4a05ac4a1e" /><Relationship Type="http://schemas.openxmlformats.org/officeDocument/2006/relationships/image" Target="/ppt/media/image6.png" Id="Rb91ef576e9e54e53" /><Relationship Type="http://schemas.openxmlformats.org/officeDocument/2006/relationships/notesSlide" Target="/ppt/notesSlides/notesSlide4.xml" Id="R1f44ddbd881c45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9e3bcf572c459b" /><Relationship Type="http://schemas.openxmlformats.org/officeDocument/2006/relationships/image" Target="/ppt/media/image7.png" Id="R2194f13a43414528" /><Relationship Type="http://schemas.openxmlformats.org/officeDocument/2006/relationships/image" Target="/ppt/media/image8.png" Id="Re33a7a0d4b474bf4" /><Relationship Type="http://schemas.openxmlformats.org/officeDocument/2006/relationships/image" Target="/ppt/media/image9.png" Id="Rfb22a936c068401a" /><Relationship Type="http://schemas.openxmlformats.org/officeDocument/2006/relationships/notesSlide" Target="/ppt/notesSlides/notesSlide5.xml" Id="R34bbfea2283547e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d8548c54584a0e" /><Relationship Type="http://schemas.openxmlformats.org/officeDocument/2006/relationships/image" Target="/ppt/media/image10.png" Id="Rcc32173d9f554224" /><Relationship Type="http://schemas.openxmlformats.org/officeDocument/2006/relationships/notesSlide" Target="/ppt/notesSlides/notesSlide6.xml" Id="Raa28df22d89e4bb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ec75ac00fd4cbd" /><Relationship Type="http://schemas.openxmlformats.org/officeDocument/2006/relationships/notesSlide" Target="/ppt/notesSlides/notesSlide7.xml" Id="Ra3bf558b956047e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cb4981fff648d7" /><Relationship Type="http://schemas.openxmlformats.org/officeDocument/2006/relationships/notesSlide" Target="/ppt/notesSlides/notesSlide8.xml" Id="R839557f6f34d45e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fea8728ed245c0" /><Relationship Type="http://schemas.openxmlformats.org/officeDocument/2006/relationships/notesSlide" Target="/ppt/notesSlides/notesSlide9.xml" Id="R3742365d7cac493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c2fc30fbe54d3e" /><Relationship Type="http://schemas.openxmlformats.org/officeDocument/2006/relationships/chart" Target="/ppt/slides/charts/chart1.xml" Id="R5a342a397fac4216" /><Relationship Type="http://schemas.openxmlformats.org/officeDocument/2006/relationships/notesSlide" Target="/ppt/notesSlides/notesSlide10.xml" Id="R02f758f07493481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e0e5c8121446d4" /><Relationship Type="http://schemas.openxmlformats.org/officeDocument/2006/relationships/image" Target="/ppt/media/image11.png" Id="Rc72225adc59d4c81" /><Relationship Type="http://schemas.openxmlformats.org/officeDocument/2006/relationships/notesSlide" Target="/ppt/notesSlides/notesSlide11.xml" Id="Rb3e0c82e13544fb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086d06b7d84c2f" /><Relationship Type="http://schemas.openxmlformats.org/officeDocument/2006/relationships/notesSlide" Target="/ppt/notesSlides/notesSlide12.xml" Id="R32876593339b42d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6ffb2f60e446d2" /><Relationship Type="http://schemas.openxmlformats.org/officeDocument/2006/relationships/notesSlide" Target="/ppt/notesSlides/notesSlide13.xml" Id="R1c9fae031c62463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61a437978243e9" /><Relationship Type="http://schemas.openxmlformats.org/officeDocument/2006/relationships/notesSlide" Target="/ppt/notesSlides/notesSlide14.xml" Id="Rdfafb88a1550487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8605772fb940e6" /><Relationship Type="http://schemas.openxmlformats.org/officeDocument/2006/relationships/notesSlide" Target="/ppt/notesSlides/notesSlide15.xml" Id="R53b8ecd7cac84ee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b5269c5330479a" /><Relationship Type="http://schemas.openxmlformats.org/officeDocument/2006/relationships/image" Target="/ppt/media/image12.png" Id="R1bd6906f29384333" /><Relationship Type="http://schemas.openxmlformats.org/officeDocument/2006/relationships/notesSlide" Target="/ppt/notesSlides/notesSlide16.xml" Id="R7790f84d00a9443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a5e48833b9432b" /><Relationship Type="http://schemas.openxmlformats.org/officeDocument/2006/relationships/notesSlide" Target="/ppt/notesSlides/notesSlide17.xml" Id="Rfbeda164998d424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47cb27a25b499b" /><Relationship Type="http://schemas.openxmlformats.org/officeDocument/2006/relationships/notesSlide" Target="/ppt/notesSlides/notesSlide18.xml" Id="R4f3e3254a0a9430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42b209271f4899" /><Relationship Type="http://schemas.openxmlformats.org/officeDocument/2006/relationships/notesSlide" Target="/ppt/notesSlides/notesSlide19.xml" Id="R3aef9e510b374d1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7e37e474d143d7" /><Relationship Type="http://schemas.openxmlformats.org/officeDocument/2006/relationships/notesSlide" Target="/ppt/notesSlides/notesSlide20.xml" Id="R859190c7809b465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d9bbfbeb2c4eb1" /><Relationship Type="http://schemas.openxmlformats.org/officeDocument/2006/relationships/image" Target="/ppt/media/image13.png" Id="Rfa87705042634e9b" /><Relationship Type="http://schemas.openxmlformats.org/officeDocument/2006/relationships/notesSlide" Target="/ppt/notesSlides/notesSlide21.xml" Id="R98bd8d698e464fc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d4f184551d431c" /><Relationship Type="http://schemas.openxmlformats.org/officeDocument/2006/relationships/notesSlide" Target="/ppt/notesSlides/notesSlide22.xml" Id="Rebe2bf2c1ea441d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10634f1d7541af" /><Relationship Type="http://schemas.openxmlformats.org/officeDocument/2006/relationships/notesSlide" Target="/ppt/notesSlides/notesSlide23.xml" Id="Rd072bc4ebc714f5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9555e00cb1496e" /><Relationship Type="http://schemas.openxmlformats.org/officeDocument/2006/relationships/image" Target="/ppt/media/image14.png" Id="R78d2f207fbb54f7e" /><Relationship Type="http://schemas.openxmlformats.org/officeDocument/2006/relationships/notesSlide" Target="/ppt/notesSlides/notesSlide24.xml" Id="Rc62afed36f414a2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51c72e002d43ec" /><Relationship Type="http://schemas.openxmlformats.org/officeDocument/2006/relationships/notesSlide" Target="/ppt/notesSlides/notesSlide25.xml" Id="Rd9318c3426d8475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c1619e631e41c6" /><Relationship Type="http://schemas.openxmlformats.org/officeDocument/2006/relationships/image" Target="/ppt/media/image15.png" Id="Re09c75e3063043f7" /><Relationship Type="http://schemas.openxmlformats.org/officeDocument/2006/relationships/notesSlide" Target="/ppt/notesSlides/notesSlide26.xml" Id="Rf96bde7248f34e5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4704a552fa4a4f" /><Relationship Type="http://schemas.openxmlformats.org/officeDocument/2006/relationships/image" Target="/ppt/media/image16.png" Id="Rcbf734feb1394c94" /><Relationship Type="http://schemas.openxmlformats.org/officeDocument/2006/relationships/notesSlide" Target="/ppt/notesSlides/notesSlide27.xml" Id="Rb266135a4f7b4df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1d122ba74c49ea" /><Relationship Type="http://schemas.openxmlformats.org/officeDocument/2006/relationships/notesSlide" Target="/ppt/notesSlides/notesSlide28.xml" Id="R30aca95eb09749b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3c553ed9114ce9" /><Relationship Type="http://schemas.openxmlformats.org/officeDocument/2006/relationships/image" Target="/ppt/media/image17.png" Id="Rf4c723e0aecb4f75" /><Relationship Type="http://schemas.openxmlformats.org/officeDocument/2006/relationships/notesSlide" Target="/ppt/notesSlides/notesSlide29.xml" Id="R0b49205100494b9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9f7d03e5a54431" /><Relationship Type="http://schemas.openxmlformats.org/officeDocument/2006/relationships/notesSlide" Target="/ppt/notesSlides/notesSlide30.xml" Id="R5bcc4d4cd92a4216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fe03ee5ba447cb" /><Relationship Type="http://schemas.openxmlformats.org/officeDocument/2006/relationships/image" Target="/ppt/media/image18.png" Id="R77502ad533f54f88" /><Relationship Type="http://schemas.openxmlformats.org/officeDocument/2006/relationships/notesSlide" Target="/ppt/notesSlides/notesSlide31.xml" Id="R7927ecec7315420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53d7cc93de49a8" /><Relationship Type="http://schemas.openxmlformats.org/officeDocument/2006/relationships/notesSlide" Target="/ppt/notesSlides/notesSlide32.xml" Id="R20ca7ada8c44469a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bad10728e648bf" /><Relationship Type="http://schemas.openxmlformats.org/officeDocument/2006/relationships/image" Target="/ppt/media/image19.png" Id="R7b0c246280f9464b" /><Relationship Type="http://schemas.openxmlformats.org/officeDocument/2006/relationships/notesSlide" Target="/ppt/notesSlides/notesSlide33.xml" Id="R4ca8baa85fff48c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bc04389d8d4ff2" /><Relationship Type="http://schemas.openxmlformats.org/officeDocument/2006/relationships/notesSlide" Target="/ppt/notesSlides/notesSlide34.xml" Id="R40d989ad75964e2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f9a11c0a484cfb" /><Relationship Type="http://schemas.openxmlformats.org/officeDocument/2006/relationships/notesSlide" Target="/ppt/notesSlides/notesSlide35.xml" Id="R3c454cf97033411f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染色体数÷n</c:v>
          </c:tx>
          <c:spPr>
            <a:ln xmlns:a="http://schemas.openxmlformats.org/drawingml/2006/main" w="38100">
              <a:solidFill>
                <a:srgbClr val="087F83"/>
              </a:solidFill>
            </a:ln>
          </c:spPr>
          <c:marker>
            <c:symbol val="circle"/>
            <c:size val="7"/>
            <c:spPr>
              <a:solidFill xmlns:a="http://schemas.openxmlformats.org/drawingml/2006/main">
                <a:srgbClr val="087F83"/>
              </a:solidFill>
            </c:spPr>
          </c:marker>
          <c:cat>
            <c:strRef>
              <c:f>'Chart Data'!$A$2:$A$8</c:f>
              <c:strCache>
                <c:ptCount val="7"/>
                <c:pt idx="0">
                  <c:v>复制前</c:v>
                </c:pt>
                <c:pt idx="1">
                  <c:v>复制后</c:v>
                </c:pt>
                <c:pt idx="2">
                  <c:v>减Ⅰ后期</c:v>
                </c:pt>
                <c:pt idx="3">
                  <c:v>减Ⅰ完成</c:v>
                </c:pt>
                <c:pt idx="4">
                  <c:v>减Ⅱ中期</c:v>
                </c:pt>
                <c:pt idx="5">
                  <c:v>减Ⅱ后期</c:v>
                </c:pt>
                <c:pt idx="6">
                  <c:v>配子</c:v>
                </c:pt>
              </c:strCache>
            </c:strRef>
          </c:cat>
          <c:val>
            <c:numRef>
              <c:f>'Chart Data'!$B$2:$B$8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smooth val="0"/>
        </c:ser>
        <c:ser>
          <c:idx val="1"/>
          <c:order val="1"/>
          <c:tx>
            <c:v>核DNA数÷n</c:v>
          </c:tx>
          <c:spPr>
            <a:ln xmlns:a="http://schemas.openxmlformats.org/drawingml/2006/main" w="38100">
              <a:solidFill>
                <a:srgbClr val="B54645"/>
              </a:solidFill>
            </a:ln>
          </c:spPr>
          <c:marker>
            <c:symbol val="square"/>
            <c:size val="7"/>
            <c:spPr>
              <a:solidFill xmlns:a="http://schemas.openxmlformats.org/drawingml/2006/main">
                <a:srgbClr val="B54645"/>
              </a:solidFill>
            </c:spPr>
          </c:marker>
          <c:cat>
            <c:strRef>
              <c:f>'Chart Data'!$C$2:$C$8</c:f>
              <c:strCache>
                <c:ptCount val="7"/>
                <c:pt idx="0">
                  <c:v>复制前</c:v>
                </c:pt>
                <c:pt idx="1">
                  <c:v>复制后</c:v>
                </c:pt>
                <c:pt idx="2">
                  <c:v>减Ⅰ后期</c:v>
                </c:pt>
                <c:pt idx="3">
                  <c:v>减Ⅰ完成</c:v>
                </c:pt>
                <c:pt idx="4">
                  <c:v>减Ⅱ中期</c:v>
                </c:pt>
                <c:pt idx="5">
                  <c:v>减Ⅱ后期</c:v>
                </c:pt>
                <c:pt idx="6">
                  <c:v>配子</c:v>
                </c:pt>
              </c:strCache>
            </c:strRef>
          </c:cat>
          <c:val>
            <c:numRef>
              <c:f>'Chart Data'!$D$2:$D$8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iragino Sans GB"/>
                  <a:ea typeface="Hiragino Sans GB"/>
                  <a:cs typeface="Hiragino Sans GB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66666"/>
                </a:solidFill>
                <a:latin typeface="Hiragino Sans GB"/>
                <a:ea typeface="Hiragino Sans GB"/>
                <a:cs typeface="Hiragino Sans GB"/>
              </a:defRPr>
            </a:pPr>
          </a:p>
        </c:txPr>
        <c:crossAx val="48672768"/>
      </c:catAx>
      <c:valAx>
        <c:axId val="48672768"/>
        <c:scaling>
          <c:orientation val="minMax"/>
          <c:max val="4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6E2E3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Hiragino Sans GB"/>
                <a:ea typeface="Hiragino Sans GB"/>
                <a:cs typeface="Hiragino Sans GB"/>
              </a:defRPr>
            </a:pPr>
          </a:p>
        </c:txPr>
        <c:crossAx val="48650112"/>
        <c:crossBetween val="between"/>
        <c:majorUnit val="1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00">
              <a:latin typeface="Hiragino Sans GB"/>
              <a:ea typeface="Hiragino Sans GB"/>
              <a:cs typeface="Hiragino Sans GB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037EAC-8E85-4DA5-8242-6C20315EE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必修2 第2章＋第3章，1对1教学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928D6A-1D54-4F87-824B-936CBFF1E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2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遗传馆配套知识讲解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388766-7CCF-4A3A-9E16-FEDDD60F2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第2章、第3章   ·   01   ·   答案见讲课备注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D56765-038B-4ADD-B83C-3B266001F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0225"/>
            <a:ext cx="785812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第2章 有性生殖中的遗传信息传递</a:t>
            </a:r>
          </a:p>
          <a:p xmlns:a="http://schemas.openxmlformats.org/drawingml/2006/main">
            <a:pPr algn="l">
              <a:defRPr sz="27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第3章 可遗传的变异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5B0F05-0280-4A13-BE59-CE7C9E354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6667500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150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染色体怎样分？</a:t>
            </a:r>
          </a:p>
          <a:p xmlns:a="http://schemas.openxmlformats.org/drawingml/2006/main">
            <a:pPr algn="l">
              <a:defRPr sz="3150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150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基因怎样传？</a:t>
            </a:r>
          </a:p>
          <a:p xmlns:a="http://schemas.openxmlformats.org/drawingml/2006/main">
            <a:pPr algn="l">
              <a:defRPr sz="3150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150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变异怎样判？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4f7d6779474c0b"/>
          <a:stretch xmlns:a="http://schemas.openxmlformats.org/drawingml/2006/main"/>
        </p:blipFill>
        <p:spPr>
          <a:xfrm xmlns:a="http://schemas.openxmlformats.org/drawingml/2006/main">
            <a:off x="9001125" y="2464693"/>
            <a:ext cx="2381250" cy="227151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554EF8-B15C-42DF-B627-0A592D075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游戏入口：dimedi.cn/fun/genetics/</a:t>
            </a:r>
          </a:p>
        </p:txBody>
      </p:sp>
    </p:spTree>
    <p:extLst>
      <p:ext uri="{BB962C8B-B14F-4D97-AF65-F5344CB8AC3E}">
        <p14:creationId xmlns:p14="http://schemas.microsoft.com/office/powerpoint/2010/main" val="9521681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635F35-634C-455E-9C7A-E25359696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学习路线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6B47AF-8375-4CD7-92D6-8F246D321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本课的7个模块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672DF6-88FC-48F2-B0E2-80E33E7E3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30–89页   ·   02   ·   答案见讲课备注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1581150"/>
          <a:ext xmlns:a="http://schemas.openxmlformats.org/drawingml/2006/main" cx="10972800" cy="41624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9500"/>
                <a:gridCol w="5353050"/>
                <a:gridCol w="2000250"/>
              </a:tblGrid>
              <a:tr h="520303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模块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考试任务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建议时间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520303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 减数分裂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辨认时期和分离对象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11分钟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20303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 数量变化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区分染色体、核DNA、染色单体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7分钟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20303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 分离定律与测交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写图解，求显性后代中的概率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12分钟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20303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 自由组合与概率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判断条件，拆分两对性状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12分钟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20303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 伴性遗传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按性别分析，写清概率范围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14分钟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20303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 三类变异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根据改变的对象判断类型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10分钟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20303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7 遗传病与育种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辨类别，分析家系与育种原理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11分钟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94E49D-2C92-400F-8088-E2228C650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诊断快答  一个细胞完成DNA复制后，它的染色体数会加倍吗？</a:t>
            </a:r>
          </a:p>
        </p:txBody>
      </p:sp>
    </p:spTree>
    <p:extLst>
      <p:ext uri="{BB962C8B-B14F-4D97-AF65-F5344CB8AC3E}">
        <p14:creationId xmlns:p14="http://schemas.microsoft.com/office/powerpoint/2010/main" val="8630500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E5166B-4272-4F88-8C12-4F9778BD8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01 减数分裂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307F32-FD2A-4177-B747-0DB35D16D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同源染色体与姐妹染色单体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12896A-7994-48D9-99F1-98E88726C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31–34页   ·   03   ·   答案见讲课备注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5271d4931645a8"/>
          <a:stretch xmlns:a="http://schemas.openxmlformats.org/drawingml/2006/main"/>
        </p:blipFill>
        <p:spPr>
          <a:xfrm xmlns:a="http://schemas.openxmlformats.org/drawingml/2006/main">
            <a:off x="714375" y="1827401"/>
            <a:ext cx="4476750" cy="1936372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B9FA3A-8395-485D-ACDE-6AB8702AA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29075"/>
            <a:ext cx="4714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教材图2-2局部：两对同源染色体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951DD5-15D0-478C-924F-4B7C96D82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1666875"/>
            <a:ext cx="5667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同源染色体：形态、大小一般相同。</a:t>
            </a:r>
          </a:p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一条来自父方，另一条来自母方。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90485F-ECAC-4BDE-BA7C-7E78A1D2D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790825"/>
            <a:ext cx="5667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姐妹染色单体：由同一条染色体复制形成。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5C44CC-F927-4564-80D4-7595EE62F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3914775"/>
            <a:ext cx="5667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着丝粒未分开时，两条姐妹仍算1条染色体。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B10586-304D-40E8-BD16-9A04B9506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rPr>
              <a:t>易错点  “同源”描述两条染色体的关系，“姐妹”描述复制关系。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FA6364-623C-4199-8DBB-3C0DF8D82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指图讲解  一条已复制染色体含几个着丝粒、几条染色单体和几个DNA分子？</a:t>
            </a:r>
          </a:p>
        </p:txBody>
      </p:sp>
    </p:spTree>
    <p:extLst>
      <p:ext uri="{BB962C8B-B14F-4D97-AF65-F5344CB8AC3E}">
        <p14:creationId xmlns:p14="http://schemas.microsoft.com/office/powerpoint/2010/main" val="1921313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E6D407-429B-439F-A5C2-0DCCFE7EF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01 减数分裂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9D8BD-C0DE-4B19-8ACB-29BD88D12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减数第一次分裂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0F14A4-2840-4674-B56D-167DE1119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32页，图2-3A   ·   04   ·   答案见讲课备注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63f8df816249b0"/>
          <a:stretch xmlns:a="http://schemas.openxmlformats.org/drawingml/2006/main"/>
        </p:blipFill>
        <p:spPr>
          <a:xfrm xmlns:a="http://schemas.openxmlformats.org/drawingml/2006/main">
            <a:off x="609600" y="2326134"/>
            <a:ext cx="2428875" cy="891282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A4DA59-116D-408C-B50C-1C5D0B14D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90975"/>
            <a:ext cx="2428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① 细胞时期 ____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D66A04-EC40-4025-A24A-491B076CE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242887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同源染色体联会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f8175506c64128"/>
          <a:stretch xmlns:a="http://schemas.openxmlformats.org/drawingml/2006/main"/>
        </p:blipFill>
        <p:spPr>
          <a:xfrm xmlns:a="http://schemas.openxmlformats.org/drawingml/2006/main">
            <a:off x="3419475" y="1901341"/>
            <a:ext cx="2428875" cy="1740867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445C5C-CED2-4689-A709-1F2CA0FE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3990975"/>
            <a:ext cx="2428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② 细胞时期 ____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B16F4F-BE30-4001-B719-ABB91F23F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4524375"/>
            <a:ext cx="242887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同源染色体成对排列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008a4a05ac4a1e"/>
          <a:stretch xmlns:a="http://schemas.openxmlformats.org/drawingml/2006/main"/>
        </p:blipFill>
        <p:spPr>
          <a:xfrm xmlns:a="http://schemas.openxmlformats.org/drawingml/2006/main">
            <a:off x="6229350" y="1911766"/>
            <a:ext cx="2428875" cy="17200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0A108D-0E61-4B05-93BF-CEBAAC174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90975"/>
            <a:ext cx="2428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③ 细胞时期 ____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893CB6-9631-4A4C-8858-488CCCAB7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524375"/>
            <a:ext cx="242887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同源染色体分开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1ef576e9e54e53"/>
          <a:stretch xmlns:a="http://schemas.openxmlformats.org/drawingml/2006/main"/>
        </p:blipFill>
        <p:spPr>
          <a:xfrm xmlns:a="http://schemas.openxmlformats.org/drawingml/2006/main">
            <a:off x="9039225" y="1911766"/>
            <a:ext cx="2428875" cy="1720019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602E24-A372-426B-A8EE-3D0957134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990975"/>
            <a:ext cx="2428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④ 细胞时期 ____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AA11AF-8EFB-4FDA-BC80-8684E85B2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4524375"/>
            <a:ext cx="242887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形成2个子细胞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FA882F-5F77-418E-9013-71513E3AF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911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时期判断  图中①至④细胞各处于减Ⅰ的哪一时期？你能用染色体行为说明吗？</a:t>
            </a:r>
          </a:p>
        </p:txBody>
      </p:sp>
    </p:spTree>
    <p:extLst>
      <p:ext uri="{BB962C8B-B14F-4D97-AF65-F5344CB8AC3E}">
        <p14:creationId xmlns:p14="http://schemas.microsoft.com/office/powerpoint/2010/main" val="137884718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437DEE-73AC-4DF5-A98A-82194B28A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01 减数分裂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EEF27D-D7D1-4ACB-9463-DE550A682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减数第二次分裂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19BEFD-34E0-412B-B39D-12AF8C794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33页，图2-3B   ·   05   ·   答案见讲课备注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94f13a43414528"/>
          <a:stretch xmlns:a="http://schemas.openxmlformats.org/drawingml/2006/main"/>
        </p:blipFill>
        <p:spPr>
          <a:xfrm xmlns:a="http://schemas.openxmlformats.org/drawingml/2006/main">
            <a:off x="714375" y="1824038"/>
            <a:ext cx="3238500" cy="21336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DACB1F-D3FC-4C97-83C5-97BB06B7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257675"/>
            <a:ext cx="3238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中期Ⅱ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3B3009-2D6C-4618-A538-237D97991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810125"/>
            <a:ext cx="323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着丝粒排列在赤道面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3a7a0d4b474bf4"/>
          <a:stretch xmlns:a="http://schemas.openxmlformats.org/drawingml/2006/main"/>
        </p:blipFill>
        <p:spPr>
          <a:xfrm xmlns:a="http://schemas.openxmlformats.org/drawingml/2006/main">
            <a:off x="4552950" y="1824038"/>
            <a:ext cx="3238500" cy="21336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CE0FF9-F964-4A54-A141-4AAEF8744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257675"/>
            <a:ext cx="3238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后期Ⅱ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888372-B752-45F8-84DE-8D337D7DD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810125"/>
            <a:ext cx="323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姐妹染色单体分开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22a936c068401a"/>
          <a:stretch xmlns:a="http://schemas.openxmlformats.org/drawingml/2006/main"/>
        </p:blipFill>
        <p:spPr>
          <a:xfrm xmlns:a="http://schemas.openxmlformats.org/drawingml/2006/main">
            <a:off x="8391525" y="1843088"/>
            <a:ext cx="3238500" cy="20955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022383-2DB3-4DCC-B0D9-C536444F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4257675"/>
            <a:ext cx="3238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末期Ⅱ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7FF3B1-80F1-4AB4-A83B-BE5E51366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4810125"/>
            <a:ext cx="323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共形成4个子细胞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75293E-4A3F-40F7-9FDA-FE6124519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比较说明  减Ⅰ与减Ⅱ各分开什么对象？细胞在两次分裂之间再次复制DNA吗？</a:t>
            </a:r>
          </a:p>
        </p:txBody>
      </p:sp>
    </p:spTree>
    <p:extLst>
      <p:ext uri="{BB962C8B-B14F-4D97-AF65-F5344CB8AC3E}">
        <p14:creationId xmlns:p14="http://schemas.microsoft.com/office/powerpoint/2010/main" val="13093028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885BB7-D0FD-42C2-959E-98CF9B986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01 减数分裂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09B634-C267-4629-AFF1-0348A7AAD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配子形成与受精作用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7E7703-C812-42B8-921D-FC9177ACC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30、35页，图2-4   ·   06   ·   答案见讲课备注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32173d9f554224"/>
          <a:stretch xmlns:a="http://schemas.openxmlformats.org/drawingml/2006/main"/>
        </p:blipFill>
        <p:spPr>
          <a:xfrm xmlns:a="http://schemas.openxmlformats.org/drawingml/2006/main">
            <a:off x="1079634" y="1638300"/>
            <a:ext cx="6441807" cy="3810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EE086B-1DAA-4E25-B774-5FD3B45F1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685925"/>
            <a:ext cx="3190875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1个初级精母细胞</a:t>
            </a:r>
          </a:p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形成4个精细胞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406F88-68FB-4F25-BE18-BEBDC8B2E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990850"/>
            <a:ext cx="3190875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1个初级卵母细胞</a:t>
            </a:r>
          </a:p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形成1个卵子和3个极体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0B6D02-C46E-4B55-BC76-3FFA2E29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295775"/>
            <a:ext cx="3190875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受精时，雌雄配子结合</a:t>
            </a:r>
          </a:p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恢复体细胞的染色体数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A95EED-0FA7-4543-AC61-318D10C8C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数量快答  小鼠体细胞有20对染色体，它的正常配子和受精卵各有多少条？</a:t>
            </a:r>
          </a:p>
        </p:txBody>
      </p:sp>
    </p:spTree>
    <p:extLst>
      <p:ext uri="{BB962C8B-B14F-4D97-AF65-F5344CB8AC3E}">
        <p14:creationId xmlns:p14="http://schemas.microsoft.com/office/powerpoint/2010/main" val="18683076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C7E7F5-6737-4825-9E64-880C6B74A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01 减数分裂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53842B-635D-49D1-81CD-7CFA54E8F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分裂时期的判断依据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C29604-FEAE-4D1E-AD1A-140E022C2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32–37页   ·   07   ·   答案见讲课备注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752600"/>
          <a:ext xmlns:a="http://schemas.openxmlformats.org/drawingml/2006/main" cx="10972800" cy="3200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24250"/>
                <a:gridCol w="3143250"/>
                <a:gridCol w="4305300"/>
              </a:tblGrid>
              <a:tr h="64008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观察到的行为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对应时期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判断依据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64008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同源染色体联会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① ______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同源染色体相互配对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64008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同源染色体成对排列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② ______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成对排列到赤道面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同源染色体分开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③ ______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两极各得到同源中的一条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64008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姐妹染色单体分开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④ ______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还需判断有无同源染色体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5F3C1E-01E5-43DD-BE1C-5DE03B4AE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rPr>
              <a:t>易错点  姐妹分开时，还要结合细胞中有无同源染色体。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03CBA7-E3B5-4822-AEBB-36D84B726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证据作答  一个正常二倍体的减数分裂细胞中没有同源染色体，姐妹正在分开。它处于哪一期？</a:t>
            </a:r>
          </a:p>
        </p:txBody>
      </p:sp>
    </p:spTree>
    <p:extLst>
      <p:ext uri="{BB962C8B-B14F-4D97-AF65-F5344CB8AC3E}">
        <p14:creationId xmlns:p14="http://schemas.microsoft.com/office/powerpoint/2010/main" val="17931383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97F94E-B108-4FD5-9F7B-4D6A6DBC8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02 数量变化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5D6BC6-45B3-4E17-AA2A-ECA3195E0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染色体、DNA和染色单体的计数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FEBA80-66C7-4367-B48A-22C8EF6BE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32–34、37页   ·   08   ·   答案见讲课备注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724025"/>
          <a:ext xmlns:a="http://schemas.openxmlformats.org/drawingml/2006/main" cx="10972800" cy="28479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972050"/>
                <a:gridCol w="2000250"/>
                <a:gridCol w="2000250"/>
                <a:gridCol w="2000250"/>
              </a:tblGrid>
              <a:tr h="711994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1条染色体的变化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染色体数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核DNA数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染色单体数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711994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复制前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711994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复制后，姐妹未分开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711994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姐妹分开后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D10BB9-71C8-43D5-8688-EAAE5DE9B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rPr>
              <a:t>易错点  复制后DNA数加倍，染色体数保持不变。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700963-6A1B-49A2-9D7F-F4288FB72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022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独立计数  一个2n＝4的细胞完成DNA复制后，染色体、核DNA和染色单体各有多少？</a:t>
            </a:r>
          </a:p>
        </p:txBody>
      </p:sp>
    </p:spTree>
    <p:extLst>
      <p:ext uri="{BB962C8B-B14F-4D97-AF65-F5344CB8AC3E}">
        <p14:creationId xmlns:p14="http://schemas.microsoft.com/office/powerpoint/2010/main" val="207898418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27895B-E315-4B18-9D77-636DB11EE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02 数量变化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474F2F-7FB9-4DE5-9028-430D4CD66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减数分裂数量表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50D47E-2CD1-49F6-9121-2F8A6FA2B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32–37页   ·   09   ·   答案见讲课备注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1609725"/>
          <a:ext xmlns:a="http://schemas.openxmlformats.org/drawingml/2006/main" cx="10972800" cy="37814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257800"/>
                <a:gridCol w="1905000"/>
                <a:gridCol w="1905000"/>
                <a:gridCol w="1905000"/>
              </a:tblGrid>
              <a:tr h="540204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单个细胞的阶段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染色体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核DNA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染色单体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540204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复制前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2n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2n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40204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复制后，减Ⅰ前、中、后期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40204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减Ⅰ胞质分裂完成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2n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2n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40204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减Ⅱ前期、中期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40204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减Ⅱ后期（胞质分裂前）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2n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40204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减Ⅱ胞质分裂完成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3C5C33-D032-4858-848B-5F5FAB201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范围辨析  减Ⅰ后期胞质尚未分裂时，整个细胞与每一极的染色体数各是多少？</a:t>
            </a:r>
          </a:p>
        </p:txBody>
      </p:sp>
    </p:spTree>
    <p:extLst>
      <p:ext uri="{BB962C8B-B14F-4D97-AF65-F5344CB8AC3E}">
        <p14:creationId xmlns:p14="http://schemas.microsoft.com/office/powerpoint/2010/main" val="16044361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F0019E-0113-4DE5-948B-CEC8BAFB5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02 数量变化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024298-A03F-45F5-B0E5-36FC36C03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数量变化曲线与典型例题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9C7230-041F-49BA-9358-D5169CCD6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37页，自我评价2   ·   10   ·   答案见讲课备注</a:t>
            </a:r>
          </a:p>
        </p:txBody>
      </p:sp>
      <p:graphicFrame>
        <p:nvGraphicFramePr>
          <p:cNvPr id="11" name="Chart"/>
          <p:cNvGraphicFramePr/>
          <p:nvPr/>
        </p:nvGraphicFramePr>
        <p:xfrm>
          <a:off xmlns:a="http://schemas.openxmlformats.org/drawingml/2006/main" x="609600" y="1800225"/>
          <a:ext xmlns:a="http://schemas.openxmlformats.org/drawingml/2006/main" cx="7448550" cy="34956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a342a397fac4216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854867-9954-48DE-AA0D-2CFD11E66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5825" y="1724025"/>
            <a:ext cx="3048000" cy="3629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例题：某生物2n＝4</a:t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减数分裂细胞中：</a:t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核DNA为4个</a:t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染色单体为0条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该细胞处于哪一期？</a:t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该细胞有几条染色体？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729F55-7D57-4CCC-8578-C51DAAE49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9725"/>
            <a:ext cx="10953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统计单个细胞。横轴表示阶段，各阶段的实际时长不同。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E53B12-5B4B-4241-9506-F0890A7F4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读图作答  右侧2n＝4的例题细胞处于哪一期？这个细胞有几条染色体？</a:t>
            </a:r>
          </a:p>
        </p:txBody>
      </p:sp>
    </p:spTree>
    <p:extLst>
      <p:ext uri="{BB962C8B-B14F-4D97-AF65-F5344CB8AC3E}">
        <p14:creationId xmlns:p14="http://schemas.microsoft.com/office/powerpoint/2010/main" val="16983366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C6ABC5-D1DF-4950-A951-F219FF23E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03 分离定律与测交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641CED-4A7A-4101-996C-F47213918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孟德尔的一对相对性状实验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7F56A2-DD59-44A4-A95B-46AD36AFC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39–40页，图2-9、表2-1   ·   11   ·   答案见讲课备注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2225adc59d4c81"/>
          <a:stretch xmlns:a="http://schemas.openxmlformats.org/drawingml/2006/main"/>
        </p:blipFill>
        <p:spPr>
          <a:xfrm xmlns:a="http://schemas.openxmlformats.org/drawingml/2006/main">
            <a:off x="1416411" y="1657350"/>
            <a:ext cx="3091728" cy="3524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5ACEE9-8AE6-4274-8F4D-6229F16F8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1647825"/>
            <a:ext cx="56292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纯种高茎×纯种矮茎</a:t>
            </a:r>
          </a:p>
          <a:p xmlns:a="http://schemas.openxmlformats.org/drawingml/2006/main">
            <a:pPr algn="l">
              <a:defRPr sz="22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F₁全部高茎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390365-D63B-451D-8871-8F4658CB8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2800350"/>
            <a:ext cx="56292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F₁自交</a:t>
            </a:r>
          </a:p>
          <a:p xmlns:a="http://schemas.openxmlformats.org/drawingml/2006/main">
            <a:pPr algn="l">
              <a:defRPr sz="22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F₂高茎787株、矮茎277株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73EA60-8F32-4871-8862-ED18B2C3A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3952875"/>
            <a:ext cx="56292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实测比例接近3∶1</a:t>
            </a:r>
          </a:p>
          <a:p xmlns:a="http://schemas.openxmlformats.org/drawingml/2006/main">
            <a:pPr algn="l">
              <a:defRPr sz="22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这就是性状分离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77EC50-3260-4ACF-85CD-B215887A0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观察举证  教材实验中的F₁没有矮茎。你能据此判断矮茎基因已经消失吗？</a:t>
            </a:r>
          </a:p>
        </p:txBody>
      </p:sp>
    </p:spTree>
    <p:extLst>
      <p:ext uri="{BB962C8B-B14F-4D97-AF65-F5344CB8AC3E}">
        <p14:creationId xmlns:p14="http://schemas.microsoft.com/office/powerpoint/2010/main" val="139996232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3D714B-E462-43E9-98AE-04118EE0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03 分离定律与测交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D182F1-A11C-48B5-9151-13DFF9AB7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表型与基因型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F48654-D98E-46CF-B856-76385D4FF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39–41页   ·   12   ·   答案见讲课备注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752600"/>
          <a:ext xmlns:a="http://schemas.openxmlformats.org/drawingml/2006/main" cx="109728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95550"/>
                <a:gridCol w="2476500"/>
                <a:gridCol w="2571750"/>
                <a:gridCol w="3429000"/>
              </a:tblGrid>
              <a:tr h="738188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3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基因型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3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表型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3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类型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3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产生的配子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738188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3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TT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3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高茎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3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纯合子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3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738188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3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3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高茎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3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杂合子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3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T、t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738188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3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tt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3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矮茎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3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纯合子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3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D092A7-65FE-430F-A449-EE2B7FA40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rPr>
              <a:t>易错点  显性个体可能是纯合子，也可能是杂合子。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CFAD68-3870-461B-B532-D65A515E4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2452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反例说明  一株豌豆表现为高茎。你能据此确定这株豌豆的基因型为TT吗？</a:t>
            </a:r>
          </a:p>
        </p:txBody>
      </p:sp>
    </p:spTree>
    <p:extLst>
      <p:ext uri="{BB962C8B-B14F-4D97-AF65-F5344CB8AC3E}">
        <p14:creationId xmlns:p14="http://schemas.microsoft.com/office/powerpoint/2010/main" val="2954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CB5CDB-70DD-4B4D-9F6A-2381E8D2C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03 分离定律与测交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643398-348B-4F3A-95EA-6050021F0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遗传棋盘与分离定律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6D1C90-6A44-41B3-8A15-B450C3FA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40–41页，图2-10   ·   13   ·   答案见讲课备注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D64D01-801F-4684-AB71-B8BA40B56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亲本Tt×Tt。T控制高茎，t控制矮茎，T对t完全显性。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09600" y="2152650"/>
          <a:ext xmlns:a="http://schemas.openxmlformats.org/drawingml/2006/main" cx="600075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71750"/>
                <a:gridCol w="1714500"/>
                <a:gridCol w="1714500"/>
              </a:tblGrid>
              <a:tr h="88900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父配子／母配子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T（1/2）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t（1/2）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88900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T（1/2）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① ______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② ______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88900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t（1/2）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③ ______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④ ______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C8E6B2-A025-48D2-9A8A-ACD1BCEA5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257425"/>
            <a:ext cx="4191000" cy="251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基因型比</a:t>
            </a:r>
          </a:p>
          <a:p xmlns:a="http://schemas.openxmlformats.org/drawingml/2006/main">
            <a:pPr algn="l">
              <a:defRPr sz="24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TT∶Tt∶tt＝？∶？∶？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4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表型比</a:t>
            </a:r>
          </a:p>
          <a:p xmlns:a="http://schemas.openxmlformats.org/drawingml/2006/main">
            <a:pPr algn="l">
              <a:defRPr sz="24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高茎∶矮茎＝？∶？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2C13D8-7B75-4ECC-B7F2-E957FAABE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33975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形成配子时，等位基因分离。四格各1/4，有限四株子代不一定三高一矮。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D76AB6-8AA7-42E6-B8D7-70DA1B895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棋盘统计  你填入四格后，TT、Tt、tt各占多少？有限四株子代一定三高一矮吗？</a:t>
            </a:r>
          </a:p>
        </p:txBody>
      </p:sp>
    </p:spTree>
    <p:extLst>
      <p:ext uri="{BB962C8B-B14F-4D97-AF65-F5344CB8AC3E}">
        <p14:creationId xmlns:p14="http://schemas.microsoft.com/office/powerpoint/2010/main" val="151365889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9460EB-F1A0-400F-A780-D2882C663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03 分离定律与测交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6D0BE8-E719-4D03-A5A4-568A903D2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测交：利用隐性纯合体判定基因型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116B4A-7F4C-4D55-BDA0-EEE3DC722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41页，图2-11   ·   14   ·   答案见讲课备注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752600"/>
          <a:ext xmlns:a="http://schemas.openxmlformats.org/drawingml/2006/main" cx="10972800" cy="25812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71800"/>
                <a:gridCol w="2571750"/>
                <a:gridCol w="2667000"/>
                <a:gridCol w="2762250"/>
              </a:tblGrid>
              <a:tr h="86042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待测高茎×tt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待测个体配子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子代基因型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预期表型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86042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TT×tt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只有T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全部Tt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全部高茎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86042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Tt×tt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T、t各1/2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Tt、tt各1/2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高茎∶矮茎＝1∶1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DCB948-FFEF-46EC-876A-1405B01FE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67275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rPr>
              <a:t>易错点  少量后代全为高茎，不能绝对排除待测个体为Tt。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277605-83C1-45AE-843F-C44994386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实验选择  未知高茎豌豆需要与TT、Tt、tt中的哪种亲本测交？这个亲本提供什么配子？</a:t>
            </a:r>
          </a:p>
        </p:txBody>
      </p:sp>
    </p:spTree>
    <p:extLst>
      <p:ext uri="{BB962C8B-B14F-4D97-AF65-F5344CB8AC3E}">
        <p14:creationId xmlns:p14="http://schemas.microsoft.com/office/powerpoint/2010/main" val="135127374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5D5141-C8D5-4748-8F35-CF1F36D1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03 分离定律与测交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FFF4A6-CC87-4E7F-8766-6A06CCF99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典型例题：显性后代中的杂合子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E358AA-B260-4625-BC6C-60CBCEA12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41–42页   ·   15   ·   答案见讲课备注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4D1B91-C4A6-41F7-AC44-F20BE198D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9725"/>
            <a:ext cx="109728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T控制高茎，t控制矮茎，T对t完全显性。</a:t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Tt自交得到F₂，随机选取1株高茎植株：</a:t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① 它为杂合子的概率是多少？</a:t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② 让它与tt测交，1个后代为矮茎的概率是多少？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55F140-665D-479C-ACE7-5E9CEA44A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2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高茎中  TT∶Tt＝____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006681-5CEC-4980-902E-DA08939AB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9575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2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P（Tt｜高茎）＝____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517FB1-209B-4986-8AD7-BA020EE3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0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P（测交后代矮茎）＝____×____＝____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03FC5B-8EA5-41D9-B63C-AF1F3D1B4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分母说明  你从F₂高茎植株中抽样时，为什么需要排除矮茎植株再计算分母？</a:t>
            </a:r>
          </a:p>
        </p:txBody>
      </p:sp>
    </p:spTree>
    <p:extLst>
      <p:ext uri="{BB962C8B-B14F-4D97-AF65-F5344CB8AC3E}">
        <p14:creationId xmlns:p14="http://schemas.microsoft.com/office/powerpoint/2010/main" val="45942633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DDCAB6-D642-47B4-AEFC-8B1E073BD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04 自由组合与概率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E76BB0-4107-4D17-9E44-BFEB17E36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自由组合的适用条件与配子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41CA5A-0E41-47B8-ADB1-3844F4C23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43–44、58页   ·   16   ·   答案见讲课备注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AF05B5-E27A-480F-AF7B-3C3897325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47825"/>
            <a:ext cx="109728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Y/y与R/r位于不同对同源染色体上，Y、R均完全显性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d6906f29384333"/>
          <a:stretch xmlns:a="http://schemas.openxmlformats.org/drawingml/2006/main"/>
        </p:blipFill>
        <p:spPr>
          <a:xfrm xmlns:a="http://schemas.openxmlformats.org/drawingml/2006/main">
            <a:off x="1479030" y="2314575"/>
            <a:ext cx="2909340" cy="2809875"/>
          </a:xfrm>
          <a:prstGeom xmlns:a="http://schemas.openxmlformats.org/drawingml/2006/main" prst="rect">
            <a:avLst/>
          </a:prstGeom>
        </p:spPr>
      </p:pic>
      <p:graphicFrame>
        <p:nvGraphicFramePr>
          <p:cNvPr id="13" name=""/>
          <p:cNvGraphicFramePr/>
          <p:nvPr/>
        </p:nvGraphicFramePr>
        <p:xfrm>
          <a:off xmlns:a="http://schemas.openxmlformats.org/drawingml/2006/main" x="6076950" y="2352675"/>
          <a:ext xmlns:a="http://schemas.openxmlformats.org/drawingml/2006/main" cx="53340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1857375"/>
              </a:tblGrid>
              <a:tr h="53340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2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YyRr产生的配子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比例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53340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① ______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1/4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3340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② ______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1/4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③ ______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1/4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3340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④ ______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1/4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D404BD-4717-41AF-A8C0-ACF4B61D2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配子预测  在不发生交换的模型中，一个YyRr初级精母细胞一定形成四种配子吗？</a:t>
            </a:r>
          </a:p>
        </p:txBody>
      </p:sp>
    </p:spTree>
    <p:extLst>
      <p:ext uri="{BB962C8B-B14F-4D97-AF65-F5344CB8AC3E}">
        <p14:creationId xmlns:p14="http://schemas.microsoft.com/office/powerpoint/2010/main" val="52468711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2D858B-4C78-447F-9B9A-C42865290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04 自由组合与概率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C1F20A-1040-496C-B3B6-D6CD68B84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YyRr自交与9∶3∶3∶1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5184BC-B8C7-4976-952E-DA1641C66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43–44页，图2-13   ·   17   ·   答案见讲课备注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6477000" cy="34385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00200"/>
                <a:gridCol w="1219200"/>
                <a:gridCol w="1219200"/>
                <a:gridCol w="1219200"/>
                <a:gridCol w="1219200"/>
              </a:tblGrid>
              <a:tr h="68770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雌／雄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YR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Yr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yR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yr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68770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YR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68770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8770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yR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68770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yyrr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2CFF86-BBF2-4BCB-A30A-4F35566C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809750"/>
            <a:ext cx="4076700" cy="2600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黄色圆粒  Y_R_  9/16</a:t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黄色皱粒  Y_rr   3/16</a:t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绿色圆粒  yyR_   3/16</a:t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绿色皱粒  yyrr    1/16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4B0DCE-6B5B-45E3-9697-18A74F6A9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781550"/>
            <a:ext cx="4048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4种表型，9种基因型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6EB11E-E913-43B4-B4F5-0AE6231CA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768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两对基因独立遗传且完全显性。Y黄色、y绿色，R圆粒、r皱粒。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F136F3-4065-4C15-9785-43AD986C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比例比较  YyRr与yyrr测交时，四种子代表型各占多少？该比例与自交相同吗？</a:t>
            </a:r>
          </a:p>
        </p:txBody>
      </p:sp>
    </p:spTree>
    <p:extLst>
      <p:ext uri="{BB962C8B-B14F-4D97-AF65-F5344CB8AC3E}">
        <p14:creationId xmlns:p14="http://schemas.microsoft.com/office/powerpoint/2010/main" val="160266864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18823D-8C61-469B-B56A-2B41B2D7E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04 自由组合与概率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0ED152-F2E1-4BF8-8DCC-761C48609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典型例题：两对性状分别计算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CFAD21-A4D7-462C-99D9-669B19E2D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43–46页   ·   18   ·   答案见讲课备注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5420C6-435D-43FD-95AC-572329800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亲本YyRr×Yyrr，两对基因独立遗传且完全显性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5E7EC1-0D76-4210-838B-6ACAF054A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109728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Y控制黄色，y控制绿色，R控制圆粒，r控制皱粒。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09600" y="2505075"/>
          <a:ext xmlns:a="http://schemas.openxmlformats.org/drawingml/2006/main" cx="10972800" cy="2095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76500"/>
                <a:gridCol w="2781300"/>
                <a:gridCol w="3333750"/>
                <a:gridCol w="2381250"/>
              </a:tblGrid>
              <a:tr h="69850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2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分开看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杂交组合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所求结果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概率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69850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子叶颜色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Yy×Yy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黄色Y_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69850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种子形状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Rr×rr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皱粒rr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FC81CA-F889-4F55-91BE-E0A15A80B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0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黄色皱粒：____×____＝____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77F8AE-E426-447C-82E7-A078E43D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独立计算  本页杂交中，黄色皱粒子代与Yyrr子代的概率各是多少？</a:t>
            </a:r>
          </a:p>
        </p:txBody>
      </p:sp>
    </p:spTree>
    <p:extLst>
      <p:ext uri="{BB962C8B-B14F-4D97-AF65-F5344CB8AC3E}">
        <p14:creationId xmlns:p14="http://schemas.microsoft.com/office/powerpoint/2010/main" val="158327890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DD55BC-C49D-4635-95D9-6D7F562B4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04 自由组合与概率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D71B51-E046-4F70-9FDC-BBEDC342F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教材综合题：由子代反推亲本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E18F19-7584-4C30-97EE-A1BE974FA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56页，学业评价6（改编）   ·   19   ·   答案见讲课备注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CAE981-D147-4B84-BDBE-E409B149D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28775"/>
            <a:ext cx="109728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无香味由A控制，有香味由a控制。抗病B对感病b显性。</a:t>
            </a:r>
          </a:p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两对基因独立遗传。无香味感病×无香味抗病得到：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990850"/>
          <a:ext xmlns:a="http://schemas.openxmlformats.org/drawingml/2006/main" cx="10972800" cy="20764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3714750"/>
                <a:gridCol w="3257550"/>
              </a:tblGrid>
              <a:tr h="69215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2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按性状统计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子代数量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接近比例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69215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抗病／感病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503株／495株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69215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无香味／有香味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749株／249株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43E775-4CBC-41FD-92CC-3F6125776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911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反推亲本  本页水稻的双亲基因型各是什么？有香味抗病子代自交后会怎样？</a:t>
            </a:r>
          </a:p>
        </p:txBody>
      </p:sp>
    </p:spTree>
    <p:extLst>
      <p:ext uri="{BB962C8B-B14F-4D97-AF65-F5344CB8AC3E}">
        <p14:creationId xmlns:p14="http://schemas.microsoft.com/office/powerpoint/2010/main" val="170282695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9F6F6C-D7AD-4493-8995-1AE8BC016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05 伴性遗传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13E9E2-7628-4E33-9473-477D0B37F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XY型与ZW型性别决定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AAA6BA-1D05-48B4-A010-599975B16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48、52页   ·   20   ·   答案见讲课备注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22955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1905000"/>
                <a:gridCol w="1905000"/>
                <a:gridCol w="3352800"/>
              </a:tblGrid>
              <a:tr h="76517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2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性别决定类型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雌性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雄性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两种性染色体配子的来源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76517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XY型（人、果蝇）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XX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XY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雄性：X或Y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76517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ZW型（鸡）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ZW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ZZ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2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雌性：Z或W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16D042-BE2B-4BC8-973A-285F1974F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434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位于性染色体上的基因，其传递方式与性别相关。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FADF93-36E8-45B7-9451-3354367B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7207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Y染色体非同源区基因控制的相应性状由父亲传给儿子。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3482BA-5128-4E92-BF71-036B36D41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性别快辨  人类与鸡分别由哪一性别产生两种性染色体配子？</a:t>
            </a:r>
          </a:p>
        </p:txBody>
      </p:sp>
    </p:spTree>
    <p:extLst>
      <p:ext uri="{BB962C8B-B14F-4D97-AF65-F5344CB8AC3E}">
        <p14:creationId xmlns:p14="http://schemas.microsoft.com/office/powerpoint/2010/main" val="62851385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2639B4-0FCC-44EB-8840-FB531AA4C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05 伴性遗传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EABB64-496A-4456-B9D6-8A065FC9A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摩尔根的果蝇眼色实验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FE5ED2-FE34-4E85-82D5-785312B60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49–51页，图2-18   ·   21   ·   答案见讲课备注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87705042634e9b"/>
          <a:stretch xmlns:a="http://schemas.openxmlformats.org/drawingml/2006/main"/>
        </p:blipFill>
        <p:spPr>
          <a:xfrm xmlns:a="http://schemas.openxmlformats.org/drawingml/2006/main">
            <a:off x="1131912" y="1638300"/>
            <a:ext cx="2870150" cy="38004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EB6220-ED32-4EFE-AFDA-C1B35AE2C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676400"/>
            <a:ext cx="6381750" cy="1933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P：红眼雌×白眼雄</a:t>
            </a:r>
          </a:p>
          <a:p xmlns:a="http://schemas.openxmlformats.org/drawingml/2006/main">
            <a:pPr algn="l">
              <a:def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F₁：雌雄均为红眼</a:t>
            </a:r>
          </a:p>
          <a:p xmlns:a="http://schemas.openxmlformats.org/drawingml/2006/main">
            <a:pPr algn="l">
              <a:def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F₂：雌蝇全红眼</a:t>
            </a:r>
          </a:p>
          <a:p xmlns:a="http://schemas.openxmlformats.org/drawingml/2006/main">
            <a:pPr algn="l">
              <a:def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       雄蝇红眼、白眼约各1/2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4314BC-394F-43DF-86D7-4E3A7461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095750"/>
            <a:ext cx="638175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教材解释</a:t>
            </a:r>
          </a:p>
          <a:p xmlns:a="http://schemas.openxmlformats.org/drawingml/2006/main">
            <a:pPr algn="l">
              <a:defRPr sz="2325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W和w位于X染色体上</a:t>
            </a:r>
          </a:p>
          <a:p xmlns:a="http://schemas.openxmlformats.org/drawingml/2006/main">
            <a:pPr algn="l">
              <a:defRPr sz="2325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XᵂXʷ为红眼雌蝇</a:t>
            </a:r>
          </a:p>
          <a:p xmlns:a="http://schemas.openxmlformats.org/drawingml/2006/main">
            <a:pPr algn="l">
              <a:defRPr sz="2325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XʷY为白眼雄蝇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B3F323-64C0-42B0-9A87-7746F59C2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反交预测  白眼雌果蝇与红眼雄果蝇反交后，雌雄子代各表现什么眼色？</a:t>
            </a:r>
          </a:p>
        </p:txBody>
      </p:sp>
    </p:spTree>
    <p:extLst>
      <p:ext uri="{BB962C8B-B14F-4D97-AF65-F5344CB8AC3E}">
        <p14:creationId xmlns:p14="http://schemas.microsoft.com/office/powerpoint/2010/main" val="174490913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584E59-017B-4FF0-B267-AF672F077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05 伴性遗传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EF3BC0-48BA-4009-8A0E-7878EDF92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红绿色盲的基因型与配子结合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035B27-FDD2-4587-BF66-CF7E1F602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51、53页   ·   22   ·   答案见讲课备注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6DE8D3-B60D-4781-B201-E1B48F06E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47825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XᴮXᵇ（母亲，携带者）×XᴮY（父亲，正常）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A2B946-4504-4249-9D0E-0C6D98691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81225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B控制正常色觉，b控制红绿色盲，B对b显性，Y上无对应等位基因。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2809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67125"/>
                <a:gridCol w="3657600"/>
                <a:gridCol w="3648075"/>
              </a:tblGrid>
              <a:tr h="93662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母配子／父配子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Xᴮ（1/2）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Y（1/2）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93662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Xᴮ（1/2）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① 子代基因型 ____</a:t>
                      </a:r>
                    </a:p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子代表型 ____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② 子代基因型 ____</a:t>
                      </a:r>
                    </a:p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子代表型 ____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93662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Xᵇ（1/2）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③ 子代基因型 ____</a:t>
                      </a:r>
                    </a:p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子代表型 ____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④ 子代基因型 ____</a:t>
                      </a:r>
                    </a:p>
                    <a:p>
                      <a:pPr algn="ctr"/>
                      <a:r>
                        <a:rPr sz="217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子代表型 ____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8D30AE-D754-49A3-BC37-27711F8CC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按性别统计  本页婚配中，女儿中的携带者与儿子中的色盲患者各占多少？</a:t>
            </a:r>
          </a:p>
        </p:txBody>
      </p:sp>
    </p:spTree>
    <p:extLst>
      <p:ext uri="{BB962C8B-B14F-4D97-AF65-F5344CB8AC3E}">
        <p14:creationId xmlns:p14="http://schemas.microsoft.com/office/powerpoint/2010/main" val="122697140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EE6BEC-90CD-4877-A47E-34F4010F9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05 伴性遗传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DE10C3-99AA-4DB7-89B3-176C021F4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伴性遗传的概率统计范围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AB4812-5CD2-457B-B801-889E1C359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51–53页   ·   23   ·   答案见讲课备注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BAE324-618C-4F5F-8C4F-68C2FF867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10972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母亲XᴮXᵇ×父亲XᴮY。B正常，b色盲，B对b显性，性别各半。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2085975"/>
          <a:ext xmlns:a="http://schemas.openxmlformats.org/drawingml/2006/main" cx="109728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505450"/>
                <a:gridCol w="3086100"/>
                <a:gridCol w="2381250"/>
              </a:tblGrid>
              <a:tr h="55245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问题的范围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计算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答案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55245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儿子中患色盲的概率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分母为全部儿子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5245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色盲儿子在全部子代中的概率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分母为全部子代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生出1个患色盲的女儿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父亲向女儿传Xᴮ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5245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生出1个患色盲的孩子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患病儿子＋患病女儿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8C3DA4-89A1-4215-B4F8-E92E4B3A7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29225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rPr>
              <a:t>易错点  伴X隐性：儿子的X来自母亲，父亲的X传给女儿。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2BD3D6-9312-4906-A52C-A68E419DE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分母辨析  本页婚配中，儿子中的患病概率与全部子代中的色盲儿子概率各是多少？</a:t>
            </a:r>
          </a:p>
        </p:txBody>
      </p:sp>
    </p:spTree>
    <p:extLst>
      <p:ext uri="{BB962C8B-B14F-4D97-AF65-F5344CB8AC3E}">
        <p14:creationId xmlns:p14="http://schemas.microsoft.com/office/powerpoint/2010/main" val="12091476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D346E3-6A9C-4EB3-9293-2E45117B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05 伴性遗传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F8AF06-6F80-439B-8B62-1ABF05A5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教材应用：雏鸡雌雄识别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EF388F-99F6-40D4-8B83-8D14D5D1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52–53页，图2-23   ·   24   ·   答案见讲课备注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25A3E0-A476-4409-9AC1-A5FD7721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鸡雄性ZZ、雌性ZW。B控制芦花，b控制非芦花，B对b显性。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d2f207fbb54f7e"/>
          <a:stretch xmlns:a="http://schemas.openxmlformats.org/drawingml/2006/main"/>
        </p:blipFill>
        <p:spPr>
          <a:xfrm xmlns:a="http://schemas.openxmlformats.org/drawingml/2006/main">
            <a:off x="695325" y="2085360"/>
            <a:ext cx="5029200" cy="1591904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517ADF-5FD7-46AA-B259-EC102B1A9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847850"/>
            <a:ext cx="523875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芦花母鸡 ZᴮW</a:t>
            </a:r>
          </a:p>
          <a:p xmlns:a="http://schemas.openxmlformats.org/drawingml/2006/main">
            <a:pPr algn="l">
              <a:defRPr sz="24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× 非芦花公鸡 ZᵇZᵇ</a:t>
            </a:r>
          </a:p>
        </p:txBody>
      </p:sp>
      <p:graphicFrame>
        <p:nvGraphicFramePr>
          <p:cNvPr id="15" name=""/>
          <p:cNvGraphicFramePr/>
          <p:nvPr/>
        </p:nvGraphicFramePr>
        <p:xfrm>
          <a:off xmlns:a="http://schemas.openxmlformats.org/drawingml/2006/main" x="609600" y="4162425"/>
          <a:ext xmlns:a="http://schemas.openxmlformats.org/drawingml/2006/main" cx="10972800" cy="13906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76650"/>
                <a:gridCol w="3638550"/>
                <a:gridCol w="3657600"/>
              </a:tblGrid>
              <a:tr h="46355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子代性别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基因型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羽毛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46355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公鸡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ZᴮZᵇ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芦花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463550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母鸡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ZᵇW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非芦花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249E14-2841-4FCA-AF31-037B174D0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方案判断  你改用芦花公鸡与非芦花母鸡杂交时，羽毛性状还能区分雏鸡雌雄吗？</a:t>
            </a:r>
          </a:p>
        </p:txBody>
      </p:sp>
    </p:spTree>
    <p:extLst>
      <p:ext uri="{BB962C8B-B14F-4D97-AF65-F5344CB8AC3E}">
        <p14:creationId xmlns:p14="http://schemas.microsoft.com/office/powerpoint/2010/main" val="77810272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2835C0-DFD0-49D7-BF99-E45B06A63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06 可遗传的变异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C3C7B3-D9AD-416E-AA1A-7623406BB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三种可遗传变异的比较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FAD25E-6E67-4C78-95BD-1ECDA2C3E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58–79、88页   ·   25   ·   答案见讲课备注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29908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71700"/>
                <a:gridCol w="3000375"/>
                <a:gridCol w="3276600"/>
                <a:gridCol w="2524125"/>
              </a:tblGrid>
              <a:tr h="747713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变异类型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改变的对象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教材例子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新的等位基因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747713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基因重组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已有基因的组合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自由组合、交叉互换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一般不产生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747713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基因突变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基因的碱基序列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镰状细胞贫血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可产生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747713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染色体变异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染色体结构或数目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猫叫综合征、三倍体西瓜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关注数目／排列变化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4C8524-1218-44D2-A4BC-FE1DF233D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05400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rPr>
              <a:t>易错点  只有环境改变、遗传物质未变的差异，通常不可遗传。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9F38CD-EBA2-4028-B5DE-2B1474DBD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分类作答  基因序列改变、自由组合及多一条染色体，分别属于哪类可遗传变异？</a:t>
            </a:r>
          </a:p>
        </p:txBody>
      </p:sp>
    </p:spTree>
    <p:extLst>
      <p:ext uri="{BB962C8B-B14F-4D97-AF65-F5344CB8AC3E}">
        <p14:creationId xmlns:p14="http://schemas.microsoft.com/office/powerpoint/2010/main" val="206853033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51E278-CEF1-43A0-BE6A-60E94B589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06 可遗传的变异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BA163B-227B-4392-9A1B-C2B640CB5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基因重组与自由组合的边界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645DE1-7681-4535-8CD9-F849F9037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58–62页，图3-4   ·   26   ·   答案见讲课备注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9c75e3063043f7"/>
          <a:stretch xmlns:a="http://schemas.openxmlformats.org/drawingml/2006/main"/>
        </p:blipFill>
        <p:spPr>
          <a:xfrm xmlns:a="http://schemas.openxmlformats.org/drawingml/2006/main">
            <a:off x="654813" y="1838325"/>
            <a:ext cx="6148449" cy="31146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21B5BF-F829-43C8-8126-13B17765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1676400"/>
            <a:ext cx="4229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非同源染色体的自由组合</a:t>
            </a:r>
          </a:p>
          <a:p xmlns:a="http://schemas.openxmlformats.org/drawingml/2006/main">
            <a:pPr algn="l">
              <a:def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可改变基因组合。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0E83FD-A8D5-4627-AB33-59DC1EAFE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2809875"/>
            <a:ext cx="4229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同源染色体非姐妹染色单体</a:t>
            </a:r>
          </a:p>
          <a:p xmlns:a="http://schemas.openxmlformats.org/drawingml/2006/main">
            <a:pPr algn="l">
              <a:def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交叉互换，也可造成重组。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869637-4B19-414D-82E2-AF438A22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3943350"/>
            <a:ext cx="4229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同一对同源上的非等位基因</a:t>
            </a:r>
          </a:p>
          <a:p xmlns:a="http://schemas.openxmlformats.org/drawingml/2006/main">
            <a:pPr algn="l">
              <a:def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不能直接套用四种配子等比例。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7BE3C4-140E-4AAD-B35C-A658B25E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边界辨析  同源非姐妹间交叉互换与非同源染色体片段交换，各属于哪类变异？</a:t>
            </a:r>
          </a:p>
        </p:txBody>
      </p:sp>
    </p:spTree>
    <p:extLst>
      <p:ext uri="{BB962C8B-B14F-4D97-AF65-F5344CB8AC3E}">
        <p14:creationId xmlns:p14="http://schemas.microsoft.com/office/powerpoint/2010/main" val="33183860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069394-9346-47CC-ACFE-0FCF72B84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06 可遗传的变异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1A0485-6550-4D19-BEB5-5B019808E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基因突变与性状变化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F1061D-6C7A-4E75-A001-09C1EC65C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63–68页，图3-7   ·   27   ·   答案见讲课备注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f734feb1394c94"/>
          <a:stretch xmlns:a="http://schemas.openxmlformats.org/drawingml/2006/main"/>
        </p:blipFill>
        <p:spPr>
          <a:xfrm xmlns:a="http://schemas.openxmlformats.org/drawingml/2006/main">
            <a:off x="628650" y="1951421"/>
            <a:ext cx="4476750" cy="2164582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9AE64B-8C0D-40DC-AE44-C9E032C6E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676400"/>
            <a:ext cx="568642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镰状细胞贫血：</a:t>
            </a:r>
          </a:p>
          <a:p xmlns:a="http://schemas.openxmlformats.org/drawingml/2006/main">
            <a:pPr algn="l">
              <a:def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相关基因的一个碱基替换</a:t>
            </a:r>
          </a:p>
          <a:p xmlns:a="http://schemas.openxmlformats.org/drawingml/2006/main">
            <a:pPr algn="l">
              <a:def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正常片段 GAG</a:t>
            </a:r>
          </a:p>
          <a:p xmlns:a="http://schemas.openxmlformats.org/drawingml/2006/main">
            <a:pPr algn="l">
              <a:def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突变片段 GTG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3D99E9-6234-46AC-98B2-62D8A6D8B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48100"/>
            <a:ext cx="56864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基因中碱基的替换、插入或缺失</a:t>
            </a:r>
          </a:p>
          <a:p xmlns:a="http://schemas.openxmlformats.org/drawingml/2006/main">
            <a:pPr algn="l">
              <a:defRPr sz="21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可改变基因的碱基序列。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79C7B1-E493-44DB-A661-B9A72C69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62550"/>
            <a:ext cx="1097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B54645"/>
                </a:solidFill>
                <a:latin typeface="Hiragino Sans GB"/>
                <a:ea typeface="Hiragino Sans GB"/>
                <a:cs typeface="Hiragino Sans GB"/>
              </a:rPr>
              <a:t>易错点  基因突变不一定改变蛋白质或表型，诱变也不是定向的。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35414D-DDDE-4F63-B414-16A246166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判断订正  基因突变一定改变表型吗？体细胞突变一定经有性生殖传给后代吗？</a:t>
            </a:r>
          </a:p>
        </p:txBody>
      </p:sp>
    </p:spTree>
    <p:extLst>
      <p:ext uri="{BB962C8B-B14F-4D97-AF65-F5344CB8AC3E}">
        <p14:creationId xmlns:p14="http://schemas.microsoft.com/office/powerpoint/2010/main" val="4958459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77B2D2-0026-4659-BF0D-B954B5460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06 可遗传的变异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25F2FC-93FA-491C-B8D9-4EC8D7A04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染色体结构变异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518615-064B-420C-9C2C-9F238795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73–74、79页   ·   28   ·   答案见讲课备注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1724025"/>
          <a:ext xmlns:a="http://schemas.openxmlformats.org/drawingml/2006/main" cx="10972800" cy="35528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71700"/>
                <a:gridCol w="4229100"/>
                <a:gridCol w="4572000"/>
              </a:tblGrid>
              <a:tr h="592138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变异类型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简化片段示意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主要变化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592138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正常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ABCDE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基准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92138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① ____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ABDE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C片段缺失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92138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② ____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ABCCDE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C片段重复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92138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③ ____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ADCBE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BCD片段方向倒置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92138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④ ____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ABMNE 与 CDPQ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与非同源染色体交换片段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95B498-A213-4D03-812B-EC6964F7C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片段判断  本页①至④片段模型各属于哪种结构变异？你根据什么变化判断？</a:t>
            </a:r>
          </a:p>
        </p:txBody>
      </p:sp>
    </p:spTree>
    <p:extLst>
      <p:ext uri="{BB962C8B-B14F-4D97-AF65-F5344CB8AC3E}">
        <p14:creationId xmlns:p14="http://schemas.microsoft.com/office/powerpoint/2010/main" val="24026476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A7D5C6-09B2-4D9C-BEF2-305F1B1A9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06 可遗传的变异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8AA2D1-9AEA-42B6-8395-7F33AA32A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染色体数目变异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BFC701-DD94-4011-B884-9269601FD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70–72页，图3-15   ·   29   ·   答案见讲课备注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c723e0aecb4f75"/>
          <a:stretch xmlns:a="http://schemas.openxmlformats.org/drawingml/2006/main"/>
        </p:blipFill>
        <p:spPr>
          <a:xfrm xmlns:a="http://schemas.openxmlformats.org/drawingml/2006/main">
            <a:off x="638175" y="1764637"/>
            <a:ext cx="4724400" cy="3281101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967154-BCBC-408A-B2E7-5E95453F3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1695450"/>
            <a:ext cx="5610225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染色体组：一套完整的非同源染色体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整倍体变异</a:t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n、3n、4n……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非整倍体变异</a:t>
            </a:r>
          </a:p>
          <a:p xmlns:a="http://schemas.openxmlformats.org/drawingml/2006/main">
            <a:pPr algn="l">
              <a:def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2n＋1、2n－1……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986C55-922E-4ADA-8BE8-0B54C331E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倍性判断  葡萄由38条变57条、人由46条变47条，各属于哪类染色体数目变异？</a:t>
            </a:r>
          </a:p>
        </p:txBody>
      </p:sp>
    </p:spTree>
    <p:extLst>
      <p:ext uri="{BB962C8B-B14F-4D97-AF65-F5344CB8AC3E}">
        <p14:creationId xmlns:p14="http://schemas.microsoft.com/office/powerpoint/2010/main" val="130518566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865036-8FD9-42C1-B03A-8427C303A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07 遗传病与育种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B6E1B8-AEE6-4A00-8ECD-F305EEDAA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人类遗传病的类型与检测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202F7D-C79F-494F-B9C0-E4B3A94F6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81–85页   ·   30   ·   答案见讲课备注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2647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14625"/>
                <a:gridCol w="4400550"/>
                <a:gridCol w="3857625"/>
              </a:tblGrid>
              <a:tr h="661988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类别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教材中的致病基础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教材例子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661988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单基因遗传病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一对等位基因控制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白化病、红绿色盲、血友病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661988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多基因遗传病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与两对及以上等位基因有关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唇腭裂、原发性高血压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1988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染色体病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染色体数目或结构改变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唐氏综合征、猫叫综合征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B2086D-A1E7-4B2C-BAF1-F86355AD9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43450"/>
            <a:ext cx="10972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检测：形态观察、染色体分析、基因检测等。</a:t>
            </a:r>
          </a:p>
          <a:p xmlns:a="http://schemas.openxmlformats.org/drawingml/2006/main">
            <a:pPr algn="l">
              <a:defRPr sz="2175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预防：遗传咨询、产前诊断、环境控制等。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AF4E4F-C438-4774-B6DB-446BEFAEC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概念纠错  单基因遗传病由什么控制？遗传病一定在出生时就出现症状吗？</a:t>
            </a:r>
          </a:p>
        </p:txBody>
      </p:sp>
    </p:spTree>
    <p:extLst>
      <p:ext uri="{BB962C8B-B14F-4D97-AF65-F5344CB8AC3E}">
        <p14:creationId xmlns:p14="http://schemas.microsoft.com/office/powerpoint/2010/main" val="1021744382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2D4162-741D-4DDE-8F69-4EBA8C0C0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07 遗传病与育种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2253B3-B47D-4781-B364-105FC4D87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系谱分析与再生育概率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2C442D-70D0-4CE6-9E65-D9B6A621B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81–82、84、86页   ·   31   ·   答案见讲课备注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502ad533f54f88"/>
          <a:stretch xmlns:a="http://schemas.openxmlformats.org/drawingml/2006/main"/>
        </p:blipFill>
        <p:spPr>
          <a:xfrm xmlns:a="http://schemas.openxmlformats.org/drawingml/2006/main">
            <a:off x="1228249" y="1743075"/>
            <a:ext cx="3306127" cy="2476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3648DD-8429-43B6-832B-04BFFDB0F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8325" y="1752600"/>
            <a:ext cx="5905500" cy="2219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教材系谱：双亲正常，女儿患病</a:t>
            </a:r>
          </a:p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模型：单基因遗传，不考虑新突变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先判断显隐性，再判断基因位置</a:t>
            </a:r>
          </a:p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最后写基因型并计算概率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97C5B4-C713-4550-82F2-D6D7EADE9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85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双亲：____×____；下一胎患病____，正常____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231742-D62E-41B9-BA32-5CE2D19B9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3405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家系计算  本页双亲都是Aa。上一胎正常后，下一胎患病概率会减少吗？</a:t>
            </a:r>
          </a:p>
        </p:txBody>
      </p:sp>
    </p:spTree>
    <p:extLst>
      <p:ext uri="{BB962C8B-B14F-4D97-AF65-F5344CB8AC3E}">
        <p14:creationId xmlns:p14="http://schemas.microsoft.com/office/powerpoint/2010/main" val="79038073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3F1274-E21C-44BC-B794-919C7F014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07 遗传病与育种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F77026-DCA6-4B98-ABB8-D68EDF4A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杂交育种与单倍体育种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B8812F-4A51-4E18-A46E-4188C320E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62、76页，图3-24   ·   32   ·   答案见讲课备注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3190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3829050"/>
                <a:gridCol w="5143500"/>
              </a:tblGrid>
              <a:tr h="63817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步骤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杂交育种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单倍体育种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63817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亲本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WWdd×wwDD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WWdd×wwDD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63817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WwDd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WwDd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3817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后续操作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自交，选择W_D_植株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花粉离体培养，获得WD等单倍体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63817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稳定目标品种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连续自交、筛选WWDD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染色体加倍、筛选WWDD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D0CC84-8857-4B0B-9A95-FCC6C338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单倍体育种能缩短育种周期，并提高纯合率。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4388A2-8E32-4621-851D-E6B230CB9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步骤解释  花粉离体培养与染色体加倍各完成什么？WD加倍后是什么基因型？</a:t>
            </a:r>
          </a:p>
        </p:txBody>
      </p:sp>
    </p:spTree>
    <p:extLst>
      <p:ext uri="{BB962C8B-B14F-4D97-AF65-F5344CB8AC3E}">
        <p14:creationId xmlns:p14="http://schemas.microsoft.com/office/powerpoint/2010/main" val="652158825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6C35FE-0AFC-4460-BCE1-7F62B8BAB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07 遗传病与育种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107F10-C766-4493-80DC-C9285CDBF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多倍体育种与育种原理归纳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C610F4-EF1F-43CD-85F3-E4A2D8D10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68、76–77页，图3-26   ·   33   ·   答案见讲课备注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0c246280f9464b"/>
          <a:stretch xmlns:a="http://schemas.openxmlformats.org/drawingml/2006/main"/>
        </p:blipFill>
        <p:spPr>
          <a:xfrm xmlns:a="http://schemas.openxmlformats.org/drawingml/2006/main">
            <a:off x="657225" y="1713413"/>
            <a:ext cx="3962400" cy="3774073"/>
          </a:xfrm>
          <a:prstGeom xmlns:a="http://schemas.openxmlformats.org/drawingml/2006/main" prst="rect">
            <a:avLst/>
          </a:prstGeom>
        </p:spPr>
      </p:pic>
      <p:graphicFrame>
        <p:nvGraphicFramePr>
          <p:cNvPr id="11" name=""/>
          <p:cNvGraphicFramePr/>
          <p:nvPr/>
        </p:nvGraphicFramePr>
        <p:xfrm>
          <a:off xmlns:a="http://schemas.openxmlformats.org/drawingml/2006/main" x="5314950" y="1838325"/>
          <a:ext xmlns:a="http://schemas.openxmlformats.org/drawingml/2006/main" cx="6229350" cy="29622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28875"/>
                <a:gridCol w="3800475"/>
              </a:tblGrid>
              <a:tr h="59245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9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育种方法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主要原理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59245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杂交育种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基因重组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9245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诱变育种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提高基因突变频率，再选择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9245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单倍体育种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离体培养后使染色体加倍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92455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多倍体育种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染色体组数增加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76831E-2C4B-4168-8354-56EB9BE07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原理解释  四倍体西瓜母本与二倍体父本杂交后，子代有几组染色体？它为何难以形成正常种子？</a:t>
            </a:r>
          </a:p>
        </p:txBody>
      </p:sp>
    </p:spTree>
    <p:extLst>
      <p:ext uri="{BB962C8B-B14F-4D97-AF65-F5344CB8AC3E}">
        <p14:creationId xmlns:p14="http://schemas.microsoft.com/office/powerpoint/2010/main" val="1716835294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3AF194-019E-463A-AFFE-9EA1BF8F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3分钟独答，教师随后讲评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DAFACD-6739-4854-A28E-498DDDA48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课堂小测：学生独立作答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DED89B-86FC-4C8A-A46A-59C84BF7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32–89页   ·   34   ·   答案见讲课备注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46A34A-FEFD-4B2D-9611-9A2DBA2B6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383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1  减Ⅰ后期，细胞中的哪类结构分离并移向两极？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0141A7-5F00-4249-ACD2-B2D5CE15A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2  某生物2n＝8，减Ⅱ后期每个细胞有几条染色体、几个核DNA？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B64EA7-7775-44A0-92AF-E21D126D7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861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3  T控制高茎，t控制矮茎且完全显性。Tt自交的F₂高茎中Tt占多少？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EAF732-568D-4183-9F9B-A36C1B605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4  两对基因独立遗传，AaBb×Aabb，子代aabb概率是多少？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EED8AD-7DE9-4BF3-8709-42598D45D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5  母亲XᴮXᵇ×父亲XᴮY，B正常、b色盲。色盲儿子占全部子代多少？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E385C8-D554-478E-B8FA-B706DEBA8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6  三倍体西瓜属于哪类变异？单倍体育种必须经过哪两个关键步骤？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177202-B406-4D39-A1F8-1A65F32B1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67425"/>
            <a:ext cx="10972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作答要求：学生每题写结论和一句依据。B对b显性，男女性别各半。</a:t>
            </a:r>
          </a:p>
        </p:txBody>
      </p:sp>
    </p:spTree>
    <p:extLst>
      <p:ext uri="{BB962C8B-B14F-4D97-AF65-F5344CB8AC3E}">
        <p14:creationId xmlns:p14="http://schemas.microsoft.com/office/powerpoint/2010/main" val="89241981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5A0734-D2CF-4274-8864-05DF7EA55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讲评与离堂检查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8C89DC-8557-46BE-A326-06F10EE6F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83C43"/>
                </a:solidFill>
                <a:latin typeface="Hiragino Sans GB"/>
                <a:ea typeface="Hiragino Sans GB"/>
                <a:cs typeface="Hiragino Sans GB"/>
              </a:rPr>
              <a:t>小测答案与得分关键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48DA20-69AE-4CF2-A95D-82C057517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668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637B80"/>
                </a:solidFill>
                <a:latin typeface="Hiragino Sans GB"/>
                <a:ea typeface="Hiragino Sans GB"/>
                <a:cs typeface="Hiragino Sans GB"/>
              </a:rPr>
              <a:t>教材 32–89页   ·   35   ·   答案见讲课备注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1647825"/>
          <a:ext xmlns:a="http://schemas.openxmlformats.org/drawingml/2006/main" cx="10972800" cy="38766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190625"/>
                <a:gridCol w="3952875"/>
                <a:gridCol w="5829300"/>
              </a:tblGrid>
              <a:tr h="553811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9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题号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答案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关键依据</a:t>
                      </a:r>
                    </a:p>
                  </a:txBody>
                  <a:tcPr marL="91440" marR="91440" marT="45720" marB="45720" anchor="ctr">
                    <a:solidFill>
                      <a:srgbClr val="087F83"/>
                    </a:solidFill>
                  </a:tcPr>
                </a:tc>
              </a:tr>
              <a:tr h="553811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同源染色体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减Ⅰ分同源，减Ⅱ分姐妹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53811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8条染色体，8个核DNA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后期Ⅱ染色体暂时加倍，DNA不加倍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3811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2/3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在高茎中统计，TT∶Tt＝1∶2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53811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1/8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1/4×1/2，先拆成两对基因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3811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1/4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性别概率1/2×男孩患病概率1/2</a:t>
                      </a:r>
                    </a:p>
                  </a:txBody>
                  <a:tcPr marL="91440" marR="91440" marT="45720" marB="45720" anchor="ctr">
                    <a:solidFill>
                      <a:srgbClr val="EDF6F5"/>
                    </a:solidFill>
                  </a:tcPr>
                </a:tc>
              </a:tr>
              <a:tr h="553811"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整倍体数目变异</a:t>
                      </a:r>
                    </a:p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离体培养、染色体加倍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66675" rIns="95250" bIns="66675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83C43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按染色体组改变，先获得单倍体再加倍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AAA870-FE1F-4586-A81F-0E3D191B6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87F83"/>
                </a:solidFill>
                <a:latin typeface="Hiragino Sans GB"/>
                <a:ea typeface="Hiragino Sans GB"/>
                <a:cs typeface="Hiragino Sans GB"/>
              </a:rPr>
              <a:t>离堂口述  你选择一道自己的错题后，能说清漏掉的条件和具体订正方法吗？</a:t>
            </a:r>
          </a:p>
        </p:txBody>
      </p:sp>
    </p:spTree>
    <p:extLst>
      <p:ext uri="{BB962C8B-B14F-4D97-AF65-F5344CB8AC3E}">
        <p14:creationId xmlns:p14="http://schemas.microsoft.com/office/powerpoint/2010/main" val="19970281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2026-10-04T12:23:40.9480000Z</dcterms:created>
  <dcterms:modified xsi:type="dcterms:W3CDTF">2026-10-04T12:23:40.9480000Z</dcterms:modified>
</coreProperties>
</file>