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76134e3af74ccd" /><Relationship Type="http://schemas.openxmlformats.org/officeDocument/2006/relationships/extended-properties" Target="/docProps/app.xml" Id="R4b1671b9c4ed45cd" /><Relationship Type="http://schemas.openxmlformats.org/officeDocument/2006/relationships/officeDocument" Target="/ppt/presentation.xml" Id="R1df4277ffc764a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65468da5e647a7"/>
  </p:sldMasterIdLst>
  <p:notesMasterIdLst>
    <p:notesMasterId xmlns:r="http://schemas.openxmlformats.org/officeDocument/2006/relationships" r:id="R5593a1c61e054c36"/>
  </p:notesMasterIdLst>
  <p:sldIdLst>
    <p:sldId xmlns:r="http://schemas.openxmlformats.org/officeDocument/2006/relationships" id="256" r:id="R2f94cc8365104288"/>
    <p:sldId xmlns:r="http://schemas.openxmlformats.org/officeDocument/2006/relationships" id="257" r:id="R6b1600b095f8479c"/>
    <p:sldId xmlns:r="http://schemas.openxmlformats.org/officeDocument/2006/relationships" id="258" r:id="Re1fad94076544fbb"/>
    <p:sldId xmlns:r="http://schemas.openxmlformats.org/officeDocument/2006/relationships" id="259" r:id="Ra07976076219425f"/>
    <p:sldId xmlns:r="http://schemas.openxmlformats.org/officeDocument/2006/relationships" id="260" r:id="R5af1ec60062046e5"/>
    <p:sldId xmlns:r="http://schemas.openxmlformats.org/officeDocument/2006/relationships" id="261" r:id="R76343c3f9e1f4335"/>
    <p:sldId xmlns:r="http://schemas.openxmlformats.org/officeDocument/2006/relationships" id="262" r:id="R1d095cf9569a4fc4"/>
    <p:sldId xmlns:r="http://schemas.openxmlformats.org/officeDocument/2006/relationships" id="263" r:id="R8b8aca6dc26c4b0d"/>
    <p:sldId xmlns:r="http://schemas.openxmlformats.org/officeDocument/2006/relationships" id="264" r:id="Rfe05563320414e1d"/>
    <p:sldId xmlns:r="http://schemas.openxmlformats.org/officeDocument/2006/relationships" id="265" r:id="Rc094462b51844200"/>
    <p:sldId xmlns:r="http://schemas.openxmlformats.org/officeDocument/2006/relationships" id="266" r:id="R8e4d4f24343a462f"/>
    <p:sldId xmlns:r="http://schemas.openxmlformats.org/officeDocument/2006/relationships" id="267" r:id="Re5aee4138bdc4400"/>
    <p:sldId xmlns:r="http://schemas.openxmlformats.org/officeDocument/2006/relationships" id="268" r:id="Ra1285250ac0d414a"/>
    <p:sldId xmlns:r="http://schemas.openxmlformats.org/officeDocument/2006/relationships" id="269" r:id="R04406ef7f4274860"/>
    <p:sldId xmlns:r="http://schemas.openxmlformats.org/officeDocument/2006/relationships" id="270" r:id="R0fb60c04679b4181"/>
    <p:sldId xmlns:r="http://schemas.openxmlformats.org/officeDocument/2006/relationships" id="271" r:id="Ra95909b47669460e"/>
    <p:sldId xmlns:r="http://schemas.openxmlformats.org/officeDocument/2006/relationships" id="272" r:id="R765272be1b894bfa"/>
    <p:sldId xmlns:r="http://schemas.openxmlformats.org/officeDocument/2006/relationships" id="273" r:id="R2e955fac6a4f4ccd"/>
    <p:sldId xmlns:r="http://schemas.openxmlformats.org/officeDocument/2006/relationships" id="274" r:id="R0f7fd0c1ac6f41b8"/>
    <p:sldId xmlns:r="http://schemas.openxmlformats.org/officeDocument/2006/relationships" id="275" r:id="R91cf397c744c403f"/>
    <p:sldId xmlns:r="http://schemas.openxmlformats.org/officeDocument/2006/relationships" id="276" r:id="Rb1c556119bdb4adc"/>
    <p:sldId xmlns:r="http://schemas.openxmlformats.org/officeDocument/2006/relationships" id="277" r:id="R619b54aa33dc40ac"/>
    <p:sldId xmlns:r="http://schemas.openxmlformats.org/officeDocument/2006/relationships" id="278" r:id="Ra7a32761f5f74a7f"/>
    <p:sldId xmlns:r="http://schemas.openxmlformats.org/officeDocument/2006/relationships" id="279" r:id="Rd23527bb20cf4e4e"/>
    <p:sldId xmlns:r="http://schemas.openxmlformats.org/officeDocument/2006/relationships" id="280" r:id="R8e19131e96524dce"/>
    <p:sldId xmlns:r="http://schemas.openxmlformats.org/officeDocument/2006/relationships" id="281" r:id="R6da8cf44b8cd4b3e"/>
    <p:sldId xmlns:r="http://schemas.openxmlformats.org/officeDocument/2006/relationships" id="282" r:id="Rcc28a93d60834512"/>
    <p:sldId xmlns:r="http://schemas.openxmlformats.org/officeDocument/2006/relationships" id="283" r:id="R125919385ff44d31"/>
    <p:sldId xmlns:r="http://schemas.openxmlformats.org/officeDocument/2006/relationships" id="284" r:id="R664447e8c82a4666"/>
    <p:sldId xmlns:r="http://schemas.openxmlformats.org/officeDocument/2006/relationships" id="285" r:id="R52dc266ca12c4170"/>
    <p:sldId xmlns:r="http://schemas.openxmlformats.org/officeDocument/2006/relationships" id="286" r:id="R6f6e059105bb4c5f"/>
    <p:sldId xmlns:r="http://schemas.openxmlformats.org/officeDocument/2006/relationships" id="287" r:id="Rbfecf1c8ef2e4c06"/>
    <p:sldId xmlns:r="http://schemas.openxmlformats.org/officeDocument/2006/relationships" id="288" r:id="R628eaf96998b4ba4"/>
    <p:sldId xmlns:r="http://schemas.openxmlformats.org/officeDocument/2006/relationships" id="289" r:id="R2f3f4202ff694321"/>
    <p:sldId xmlns:r="http://schemas.openxmlformats.org/officeDocument/2006/relationships" id="290" r:id="R82917578a6d34485"/>
    <p:sldId xmlns:r="http://schemas.openxmlformats.org/officeDocument/2006/relationships" id="291" r:id="R42625aa5ec8741ef"/>
    <p:sldId xmlns:r="http://schemas.openxmlformats.org/officeDocument/2006/relationships" id="292" r:id="Rc0b94326fd0d4712"/>
    <p:sldId xmlns:r="http://schemas.openxmlformats.org/officeDocument/2006/relationships" id="293" r:id="R7a2e8d0ec4624e6c"/>
    <p:sldId xmlns:r="http://schemas.openxmlformats.org/officeDocument/2006/relationships" id="294" r:id="R556d8e1f39944afa"/>
    <p:sldId xmlns:r="http://schemas.openxmlformats.org/officeDocument/2006/relationships" id="295" r:id="R6b6fe3974efe4526"/>
    <p:sldId xmlns:r="http://schemas.openxmlformats.org/officeDocument/2006/relationships" id="296" r:id="R9ee4e080467a4d2c"/>
    <p:sldId xmlns:r="http://schemas.openxmlformats.org/officeDocument/2006/relationships" id="297" r:id="R69ab37ace50e4a90"/>
    <p:sldId xmlns:r="http://schemas.openxmlformats.org/officeDocument/2006/relationships" id="298" r:id="R2b5910219fe1488b"/>
    <p:sldId xmlns:r="http://schemas.openxmlformats.org/officeDocument/2006/relationships" id="299" r:id="R7cb1721d19384e28"/>
    <p:sldId xmlns:r="http://schemas.openxmlformats.org/officeDocument/2006/relationships" id="300" r:id="R684a112091df431f"/>
    <p:sldId xmlns:r="http://schemas.openxmlformats.org/officeDocument/2006/relationships" id="301" r:id="R419f4f8a880c4e0d"/>
    <p:sldId xmlns:r="http://schemas.openxmlformats.org/officeDocument/2006/relationships" id="302" r:id="Rfb8914d94db34424"/>
    <p:sldId xmlns:r="http://schemas.openxmlformats.org/officeDocument/2006/relationships" id="303" r:id="R019c5ab9dfe0415c"/>
    <p:sldId xmlns:r="http://schemas.openxmlformats.org/officeDocument/2006/relationships" id="304" r:id="R97840aa543254a93"/>
    <p:sldId xmlns:r="http://schemas.openxmlformats.org/officeDocument/2006/relationships" id="305" r:id="R4b7359ada3d349de"/>
    <p:sldId xmlns:r="http://schemas.openxmlformats.org/officeDocument/2006/relationships" id="306" r:id="R09543535265340c2"/>
    <p:sldId xmlns:r="http://schemas.openxmlformats.org/officeDocument/2006/relationships" id="307" r:id="R6881e0924c1e4b32"/>
    <p:sldId xmlns:r="http://schemas.openxmlformats.org/officeDocument/2006/relationships" id="308" r:id="R89cd13b2696f4e8f"/>
    <p:sldId xmlns:r="http://schemas.openxmlformats.org/officeDocument/2006/relationships" id="309" r:id="Rb1f4a7b4252647e5"/>
    <p:sldId xmlns:r="http://schemas.openxmlformats.org/officeDocument/2006/relationships" id="310" r:id="R1df772bffdce45d7"/>
    <p:sldId xmlns:r="http://schemas.openxmlformats.org/officeDocument/2006/relationships" id="311" r:id="R0af7e61205ad4831"/>
    <p:sldId xmlns:r="http://schemas.openxmlformats.org/officeDocument/2006/relationships" id="312" r:id="Ree19cb0c6274426e"/>
    <p:sldId xmlns:r="http://schemas.openxmlformats.org/officeDocument/2006/relationships" id="313" r:id="Rc86abcb5f1cc4c2b"/>
    <p:sldId xmlns:r="http://schemas.openxmlformats.org/officeDocument/2006/relationships" id="314" r:id="Rb8247d4839da45d4"/>
    <p:sldId xmlns:r="http://schemas.openxmlformats.org/officeDocument/2006/relationships" id="315" r:id="Rb4b80c2641ce46f9"/>
    <p:sldId xmlns:r="http://schemas.openxmlformats.org/officeDocument/2006/relationships" id="316" r:id="R49753bb0569847e8"/>
    <p:sldId xmlns:r="http://schemas.openxmlformats.org/officeDocument/2006/relationships" id="317" r:id="Ra0546b1cb3424a6e"/>
    <p:sldId xmlns:r="http://schemas.openxmlformats.org/officeDocument/2006/relationships" id="318" r:id="Rf01138beb8a245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8d0b76a7084039" /><Relationship Type="http://schemas.openxmlformats.org/officeDocument/2006/relationships/slideMaster" Target="/ppt/slideMasters/slideMaster1.xml" Id="R6065468da5e647a7" /><Relationship Type="http://schemas.openxmlformats.org/officeDocument/2006/relationships/notesMaster" Target="/ppt/notesMasters/notesMaster1.xml" Id="R5593a1c61e054c36" /><Relationship Type="http://schemas.openxmlformats.org/officeDocument/2006/relationships/presProps" Target="/ppt/presProps.xml" Id="Rd297aca418f94f7a" /><Relationship Type="http://schemas.openxmlformats.org/officeDocument/2006/relationships/tableStyles" Target="/ppt/tableStyles.xml" Id="R40d754cc8c504822" /><Relationship Type="http://schemas.openxmlformats.org/officeDocument/2006/relationships/slide" Target="/ppt/slides/slide1.xml" Id="R2f94cc8365104288" /><Relationship Type="http://schemas.openxmlformats.org/officeDocument/2006/relationships/slide" Target="/ppt/slides/slide2.xml" Id="R6b1600b095f8479c" /><Relationship Type="http://schemas.openxmlformats.org/officeDocument/2006/relationships/slide" Target="/ppt/slides/slide3.xml" Id="Re1fad94076544fbb" /><Relationship Type="http://schemas.openxmlformats.org/officeDocument/2006/relationships/slide" Target="/ppt/slides/slide4.xml" Id="Ra07976076219425f" /><Relationship Type="http://schemas.openxmlformats.org/officeDocument/2006/relationships/slide" Target="/ppt/slides/slide5.xml" Id="R5af1ec60062046e5" /><Relationship Type="http://schemas.openxmlformats.org/officeDocument/2006/relationships/slide" Target="/ppt/slides/slide6.xml" Id="R76343c3f9e1f4335" /><Relationship Type="http://schemas.openxmlformats.org/officeDocument/2006/relationships/slide" Target="/ppt/slides/slide7.xml" Id="R1d095cf9569a4fc4" /><Relationship Type="http://schemas.openxmlformats.org/officeDocument/2006/relationships/slide" Target="/ppt/slides/slide8.xml" Id="R8b8aca6dc26c4b0d" /><Relationship Type="http://schemas.openxmlformats.org/officeDocument/2006/relationships/slide" Target="/ppt/slides/slide9.xml" Id="Rfe05563320414e1d" /><Relationship Type="http://schemas.openxmlformats.org/officeDocument/2006/relationships/slide" Target="/ppt/slides/slide10.xml" Id="Rc094462b51844200" /><Relationship Type="http://schemas.openxmlformats.org/officeDocument/2006/relationships/slide" Target="/ppt/slides/slide11.xml" Id="R8e4d4f24343a462f" /><Relationship Type="http://schemas.openxmlformats.org/officeDocument/2006/relationships/slide" Target="/ppt/slides/slide12.xml" Id="Re5aee4138bdc4400" /><Relationship Type="http://schemas.openxmlformats.org/officeDocument/2006/relationships/slide" Target="/ppt/slides/slide13.xml" Id="Ra1285250ac0d414a" /><Relationship Type="http://schemas.openxmlformats.org/officeDocument/2006/relationships/slide" Target="/ppt/slides/slide14.xml" Id="R04406ef7f4274860" /><Relationship Type="http://schemas.openxmlformats.org/officeDocument/2006/relationships/slide" Target="/ppt/slides/slide15.xml" Id="R0fb60c04679b4181" /><Relationship Type="http://schemas.openxmlformats.org/officeDocument/2006/relationships/slide" Target="/ppt/slides/slide16.xml" Id="Ra95909b47669460e" /><Relationship Type="http://schemas.openxmlformats.org/officeDocument/2006/relationships/slide" Target="/ppt/slides/slide17.xml" Id="R765272be1b894bfa" /><Relationship Type="http://schemas.openxmlformats.org/officeDocument/2006/relationships/slide" Target="/ppt/slides/slide18.xml" Id="R2e955fac6a4f4ccd" /><Relationship Type="http://schemas.openxmlformats.org/officeDocument/2006/relationships/slide" Target="/ppt/slides/slide19.xml" Id="R0f7fd0c1ac6f41b8" /><Relationship Type="http://schemas.openxmlformats.org/officeDocument/2006/relationships/slide" Target="/ppt/slides/slide20.xml" Id="R91cf397c744c403f" /><Relationship Type="http://schemas.openxmlformats.org/officeDocument/2006/relationships/slide" Target="/ppt/slides/slide21.xml" Id="Rb1c556119bdb4adc" /><Relationship Type="http://schemas.openxmlformats.org/officeDocument/2006/relationships/slide" Target="/ppt/slides/slide22.xml" Id="R619b54aa33dc40ac" /><Relationship Type="http://schemas.openxmlformats.org/officeDocument/2006/relationships/slide" Target="/ppt/slides/slide23.xml" Id="Ra7a32761f5f74a7f" /><Relationship Type="http://schemas.openxmlformats.org/officeDocument/2006/relationships/slide" Target="/ppt/slides/slide24.xml" Id="Rd23527bb20cf4e4e" /><Relationship Type="http://schemas.openxmlformats.org/officeDocument/2006/relationships/slide" Target="/ppt/slides/slide25.xml" Id="R8e19131e96524dce" /><Relationship Type="http://schemas.openxmlformats.org/officeDocument/2006/relationships/slide" Target="/ppt/slides/slide26.xml" Id="R6da8cf44b8cd4b3e" /><Relationship Type="http://schemas.openxmlformats.org/officeDocument/2006/relationships/slide" Target="/ppt/slides/slide27.xml" Id="Rcc28a93d60834512" /><Relationship Type="http://schemas.openxmlformats.org/officeDocument/2006/relationships/slide" Target="/ppt/slides/slide28.xml" Id="R125919385ff44d31" /><Relationship Type="http://schemas.openxmlformats.org/officeDocument/2006/relationships/slide" Target="/ppt/slides/slide29.xml" Id="R664447e8c82a4666" /><Relationship Type="http://schemas.openxmlformats.org/officeDocument/2006/relationships/slide" Target="/ppt/slides/slide30.xml" Id="R52dc266ca12c4170" /><Relationship Type="http://schemas.openxmlformats.org/officeDocument/2006/relationships/slide" Target="/ppt/slides/slide31.xml" Id="R6f6e059105bb4c5f" /><Relationship Type="http://schemas.openxmlformats.org/officeDocument/2006/relationships/slide" Target="/ppt/slides/slide32.xml" Id="Rbfecf1c8ef2e4c06" /><Relationship Type="http://schemas.openxmlformats.org/officeDocument/2006/relationships/slide" Target="/ppt/slides/slide33.xml" Id="R628eaf96998b4ba4" /><Relationship Type="http://schemas.openxmlformats.org/officeDocument/2006/relationships/slide" Target="/ppt/slides/slide34.xml" Id="R2f3f4202ff694321" /><Relationship Type="http://schemas.openxmlformats.org/officeDocument/2006/relationships/slide" Target="/ppt/slides/slide35.xml" Id="R82917578a6d34485" /><Relationship Type="http://schemas.openxmlformats.org/officeDocument/2006/relationships/slide" Target="/ppt/slides/slide36.xml" Id="R42625aa5ec8741ef" /><Relationship Type="http://schemas.openxmlformats.org/officeDocument/2006/relationships/slide" Target="/ppt/slides/slide37.xml" Id="Rc0b94326fd0d4712" /><Relationship Type="http://schemas.openxmlformats.org/officeDocument/2006/relationships/slide" Target="/ppt/slides/slide38.xml" Id="R7a2e8d0ec4624e6c" /><Relationship Type="http://schemas.openxmlformats.org/officeDocument/2006/relationships/slide" Target="/ppt/slides/slide39.xml" Id="R556d8e1f39944afa" /><Relationship Type="http://schemas.openxmlformats.org/officeDocument/2006/relationships/slide" Target="/ppt/slides/slide40.xml" Id="R6b6fe3974efe4526" /><Relationship Type="http://schemas.openxmlformats.org/officeDocument/2006/relationships/slide" Target="/ppt/slides/slide41.xml" Id="R9ee4e080467a4d2c" /><Relationship Type="http://schemas.openxmlformats.org/officeDocument/2006/relationships/slide" Target="/ppt/slides/slide42.xml" Id="R69ab37ace50e4a90" /><Relationship Type="http://schemas.openxmlformats.org/officeDocument/2006/relationships/slide" Target="/ppt/slides/slide43.xml" Id="R2b5910219fe1488b" /><Relationship Type="http://schemas.openxmlformats.org/officeDocument/2006/relationships/slide" Target="/ppt/slides/slide44.xml" Id="R7cb1721d19384e28" /><Relationship Type="http://schemas.openxmlformats.org/officeDocument/2006/relationships/slide" Target="/ppt/slides/slide45.xml" Id="R684a112091df431f" /><Relationship Type="http://schemas.openxmlformats.org/officeDocument/2006/relationships/slide" Target="/ppt/slides/slide46.xml" Id="R419f4f8a880c4e0d" /><Relationship Type="http://schemas.openxmlformats.org/officeDocument/2006/relationships/slide" Target="/ppt/slides/slide47.xml" Id="Rfb8914d94db34424" /><Relationship Type="http://schemas.openxmlformats.org/officeDocument/2006/relationships/slide" Target="/ppt/slides/slide48.xml" Id="R019c5ab9dfe0415c" /><Relationship Type="http://schemas.openxmlformats.org/officeDocument/2006/relationships/slide" Target="/ppt/slides/slide49.xml" Id="R97840aa543254a93" /><Relationship Type="http://schemas.openxmlformats.org/officeDocument/2006/relationships/slide" Target="/ppt/slides/slide50.xml" Id="R4b7359ada3d349de" /><Relationship Type="http://schemas.openxmlformats.org/officeDocument/2006/relationships/slide" Target="/ppt/slides/slide51.xml" Id="R09543535265340c2" /><Relationship Type="http://schemas.openxmlformats.org/officeDocument/2006/relationships/slide" Target="/ppt/slides/slide52.xml" Id="R6881e0924c1e4b32" /><Relationship Type="http://schemas.openxmlformats.org/officeDocument/2006/relationships/slide" Target="/ppt/slides/slide53.xml" Id="R89cd13b2696f4e8f" /><Relationship Type="http://schemas.openxmlformats.org/officeDocument/2006/relationships/slide" Target="/ppt/slides/slide54.xml" Id="Rb1f4a7b4252647e5" /><Relationship Type="http://schemas.openxmlformats.org/officeDocument/2006/relationships/slide" Target="/ppt/slides/slide55.xml" Id="R1df772bffdce45d7" /><Relationship Type="http://schemas.openxmlformats.org/officeDocument/2006/relationships/slide" Target="/ppt/slides/slide56.xml" Id="R0af7e61205ad4831" /><Relationship Type="http://schemas.openxmlformats.org/officeDocument/2006/relationships/slide" Target="/ppt/slides/slide57.xml" Id="Ree19cb0c6274426e" /><Relationship Type="http://schemas.openxmlformats.org/officeDocument/2006/relationships/slide" Target="/ppt/slides/slide58.xml" Id="Rc86abcb5f1cc4c2b" /><Relationship Type="http://schemas.openxmlformats.org/officeDocument/2006/relationships/slide" Target="/ppt/slides/slide59.xml" Id="Rb8247d4839da45d4" /><Relationship Type="http://schemas.openxmlformats.org/officeDocument/2006/relationships/slide" Target="/ppt/slides/slide60.xml" Id="Rb4b80c2641ce46f9" /><Relationship Type="http://schemas.openxmlformats.org/officeDocument/2006/relationships/slide" Target="/ppt/slides/slide61.xml" Id="R49753bb0569847e8" /><Relationship Type="http://schemas.openxmlformats.org/officeDocument/2006/relationships/slide" Target="/ppt/slides/slide62.xml" Id="Ra0546b1cb3424a6e" /><Relationship Type="http://schemas.openxmlformats.org/officeDocument/2006/relationships/slide" Target="/ppt/slides/slide63.xml" Id="Rf01138beb8a245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3303f4469848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495ee4788f487b" /><Relationship Type="http://schemas.openxmlformats.org/officeDocument/2006/relationships/notesMaster" Target="/ppt/notesMasters/notesMaster1.xml" Id="R02ce49f843f346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2339ce4e614cff" /><Relationship Type="http://schemas.openxmlformats.org/officeDocument/2006/relationships/notesMaster" Target="/ppt/notesMasters/notesMaster1.xml" Id="R50ecec6ca15444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b475b26f6a45d7" /><Relationship Type="http://schemas.openxmlformats.org/officeDocument/2006/relationships/notesMaster" Target="/ppt/notesMasters/notesMaster1.xml" Id="R4ee24d4b3a5f4c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6b492dc6fd4dcd" /><Relationship Type="http://schemas.openxmlformats.org/officeDocument/2006/relationships/notesMaster" Target="/ppt/notesMasters/notesMaster1.xml" Id="Rb58b35b672694e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4fd8e04a4b4278" /><Relationship Type="http://schemas.openxmlformats.org/officeDocument/2006/relationships/notesMaster" Target="/ppt/notesMasters/notesMaster1.xml" Id="Ra4f0b8fad7d04f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4974562e6c429f" /><Relationship Type="http://schemas.openxmlformats.org/officeDocument/2006/relationships/notesMaster" Target="/ppt/notesMasters/notesMaster1.xml" Id="Rc6d7b063bfd347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0d18e3c9eb401e" /><Relationship Type="http://schemas.openxmlformats.org/officeDocument/2006/relationships/notesMaster" Target="/ppt/notesMasters/notesMaster1.xml" Id="R273ae0163d3340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71ee193a25473c" /><Relationship Type="http://schemas.openxmlformats.org/officeDocument/2006/relationships/notesMaster" Target="/ppt/notesMasters/notesMaster1.xml" Id="R3cae512b814547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b2703c993fe4b24" /><Relationship Type="http://schemas.openxmlformats.org/officeDocument/2006/relationships/notesMaster" Target="/ppt/notesMasters/notesMaster1.xml" Id="R0d43bc29890f4f6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afb26b656243aa" /><Relationship Type="http://schemas.openxmlformats.org/officeDocument/2006/relationships/notesMaster" Target="/ppt/notesMasters/notesMaster1.xml" Id="Rd3e8f56480ab4d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08dcc374494881" /><Relationship Type="http://schemas.openxmlformats.org/officeDocument/2006/relationships/notesMaster" Target="/ppt/notesMasters/notesMaster1.xml" Id="Rc16559f20ef548c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14621d04e44da8" /><Relationship Type="http://schemas.openxmlformats.org/officeDocument/2006/relationships/notesMaster" Target="/ppt/notesMasters/notesMaster1.xml" Id="R628bf62530244a6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46174c968ad4d1a" /><Relationship Type="http://schemas.openxmlformats.org/officeDocument/2006/relationships/notesMaster" Target="/ppt/notesMasters/notesMaster1.xml" Id="R374a53d009504af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590aec62c794b5b" /><Relationship Type="http://schemas.openxmlformats.org/officeDocument/2006/relationships/notesMaster" Target="/ppt/notesMasters/notesMaster1.xml" Id="R91e8758cad114d2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068cdba0094dc9" /><Relationship Type="http://schemas.openxmlformats.org/officeDocument/2006/relationships/notesMaster" Target="/ppt/notesMasters/notesMaster1.xml" Id="R26fa12800ce942b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7fb90593c8842e2" /><Relationship Type="http://schemas.openxmlformats.org/officeDocument/2006/relationships/notesMaster" Target="/ppt/notesMasters/notesMaster1.xml" Id="R275487fd32a040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d487df4d4c14a37" /><Relationship Type="http://schemas.openxmlformats.org/officeDocument/2006/relationships/notesMaster" Target="/ppt/notesMasters/notesMaster1.xml" Id="R2a6aeb98604a4a0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2e4321a832f4671" /><Relationship Type="http://schemas.openxmlformats.org/officeDocument/2006/relationships/notesMaster" Target="/ppt/notesMasters/notesMaster1.xml" Id="R2ee974667e4a4f0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03226c3f8f14a6e" /><Relationship Type="http://schemas.openxmlformats.org/officeDocument/2006/relationships/notesMaster" Target="/ppt/notesMasters/notesMaster1.xml" Id="Rf542c3cfbe4148c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6efb945ed7145e3" /><Relationship Type="http://schemas.openxmlformats.org/officeDocument/2006/relationships/notesMaster" Target="/ppt/notesMasters/notesMaster1.xml" Id="R31d09578e599413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5b7884417cc4519" /><Relationship Type="http://schemas.openxmlformats.org/officeDocument/2006/relationships/notesMaster" Target="/ppt/notesMasters/notesMaster1.xml" Id="Rcb18dd15e092461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681bbbf2e034295" /><Relationship Type="http://schemas.openxmlformats.org/officeDocument/2006/relationships/notesMaster" Target="/ppt/notesMasters/notesMaster1.xml" Id="R79827e88a1ad4b1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c5db1f70b18448c" /><Relationship Type="http://schemas.openxmlformats.org/officeDocument/2006/relationships/notesMaster" Target="/ppt/notesMasters/notesMaster1.xml" Id="R9fcc0fe5ff884a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92334d5aff04ae9" /><Relationship Type="http://schemas.openxmlformats.org/officeDocument/2006/relationships/notesMaster" Target="/ppt/notesMasters/notesMaster1.xml" Id="Rb294ff2d4b964d0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30f01cac1af4a77" /><Relationship Type="http://schemas.openxmlformats.org/officeDocument/2006/relationships/notesMaster" Target="/ppt/notesMasters/notesMaster1.xml" Id="R40c461e05cda471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4525f44b73b4bb1" /><Relationship Type="http://schemas.openxmlformats.org/officeDocument/2006/relationships/notesMaster" Target="/ppt/notesMasters/notesMaster1.xml" Id="R4360b4b2235541a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66399dd482245c9" /><Relationship Type="http://schemas.openxmlformats.org/officeDocument/2006/relationships/notesMaster" Target="/ppt/notesMasters/notesMaster1.xml" Id="Rd6fc99c90848492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67af8de1d0f4bd9" /><Relationship Type="http://schemas.openxmlformats.org/officeDocument/2006/relationships/notesMaster" Target="/ppt/notesMasters/notesMaster1.xml" Id="Rcde7676c706246e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ac3a080868c45b2" /><Relationship Type="http://schemas.openxmlformats.org/officeDocument/2006/relationships/notesMaster" Target="/ppt/notesMasters/notesMaster1.xml" Id="R24eb12290f724f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a93ddfa9d954668" /><Relationship Type="http://schemas.openxmlformats.org/officeDocument/2006/relationships/notesMaster" Target="/ppt/notesMasters/notesMaster1.xml" Id="R730d43ceaaba4ea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83db107e2ec4c3d" /><Relationship Type="http://schemas.openxmlformats.org/officeDocument/2006/relationships/notesMaster" Target="/ppt/notesMasters/notesMaster1.xml" Id="R1c6a337bb802400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4d6e2897d0f4be4" /><Relationship Type="http://schemas.openxmlformats.org/officeDocument/2006/relationships/notesMaster" Target="/ppt/notesMasters/notesMaster1.xml" Id="Rb65855a38e92414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fb62b8b5c644807" /><Relationship Type="http://schemas.openxmlformats.org/officeDocument/2006/relationships/notesMaster" Target="/ppt/notesMasters/notesMaster1.xml" Id="R71eb839164844be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d997c6c71b44dea" /><Relationship Type="http://schemas.openxmlformats.org/officeDocument/2006/relationships/notesMaster" Target="/ppt/notesMasters/notesMaster1.xml" Id="R3f8a8945c8764b5d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7ae78878c264b28" /><Relationship Type="http://schemas.openxmlformats.org/officeDocument/2006/relationships/notesMaster" Target="/ppt/notesMasters/notesMaster1.xml" Id="R356a1bfdf55340d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e2497356305e4abd" /><Relationship Type="http://schemas.openxmlformats.org/officeDocument/2006/relationships/notesMaster" Target="/ppt/notesMasters/notesMaster1.xml" Id="Rf58b975b8c704a7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7755dca7844402d" /><Relationship Type="http://schemas.openxmlformats.org/officeDocument/2006/relationships/notesMaster" Target="/ppt/notesMasters/notesMaster1.xml" Id="R7db8b5be1c2f460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01abdd15be342f0" /><Relationship Type="http://schemas.openxmlformats.org/officeDocument/2006/relationships/notesMaster" Target="/ppt/notesMasters/notesMaster1.xml" Id="R99492c64e07c438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12d14797bd940c4" /><Relationship Type="http://schemas.openxmlformats.org/officeDocument/2006/relationships/notesMaster" Target="/ppt/notesMasters/notesMaster1.xml" Id="Rb7edf6c08a534fc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f4e8047678f426f" /><Relationship Type="http://schemas.openxmlformats.org/officeDocument/2006/relationships/notesMaster" Target="/ppt/notesMasters/notesMaster1.xml" Id="R4260de4d75794f5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8a8d6dac4e14293" /><Relationship Type="http://schemas.openxmlformats.org/officeDocument/2006/relationships/notesMaster" Target="/ppt/notesMasters/notesMaster1.xml" Id="Reb22c87897c64c1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bee5995cfac4956" /><Relationship Type="http://schemas.openxmlformats.org/officeDocument/2006/relationships/notesMaster" Target="/ppt/notesMasters/notesMaster1.xml" Id="Rea4ed5524947454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bb05509d4454675" /><Relationship Type="http://schemas.openxmlformats.org/officeDocument/2006/relationships/notesMaster" Target="/ppt/notesMasters/notesMaster1.xml" Id="Rcf662b3a918d457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d053e0327d847bb" /><Relationship Type="http://schemas.openxmlformats.org/officeDocument/2006/relationships/notesMaster" Target="/ppt/notesMasters/notesMaster1.xml" Id="R51f685cc48a049cf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11383959ff14c0d" /><Relationship Type="http://schemas.openxmlformats.org/officeDocument/2006/relationships/notesMaster" Target="/ppt/notesMasters/notesMaster1.xml" Id="Rbca9c11385b747c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0f5e4ea768b4b6b" /><Relationship Type="http://schemas.openxmlformats.org/officeDocument/2006/relationships/notesMaster" Target="/ppt/notesMasters/notesMaster1.xml" Id="R45dbb704db71429a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9d84a8f9d5374268" /><Relationship Type="http://schemas.openxmlformats.org/officeDocument/2006/relationships/notesMaster" Target="/ppt/notesMasters/notesMaster1.xml" Id="R32ccd16f0ff8420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9ca2ca26095c4eba" /><Relationship Type="http://schemas.openxmlformats.org/officeDocument/2006/relationships/notesMaster" Target="/ppt/notesMasters/notesMaster1.xml" Id="Rf6c7f20019394ec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ad9b675bcbb43f3" /><Relationship Type="http://schemas.openxmlformats.org/officeDocument/2006/relationships/notesMaster" Target="/ppt/notesMasters/notesMaster1.xml" Id="R007741976fac491b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c049c43ab67845f5" /><Relationship Type="http://schemas.openxmlformats.org/officeDocument/2006/relationships/notesMaster" Target="/ppt/notesMasters/notesMaster1.xml" Id="R308f233b4ed548af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41b6fcc125c349bd" /><Relationship Type="http://schemas.openxmlformats.org/officeDocument/2006/relationships/notesMaster" Target="/ppt/notesMasters/notesMaster1.xml" Id="Rb4fd21e2d0734f02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3a619461b8c74258" /><Relationship Type="http://schemas.openxmlformats.org/officeDocument/2006/relationships/notesMaster" Target="/ppt/notesMasters/notesMaster1.xml" Id="R25bc4a2c57974717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d601594163a3436d" /><Relationship Type="http://schemas.openxmlformats.org/officeDocument/2006/relationships/notesMaster" Target="/ppt/notesMasters/notesMaster1.xml" Id="R00e477a245c14c79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2ca452ab8dac41c7" /><Relationship Type="http://schemas.openxmlformats.org/officeDocument/2006/relationships/notesMaster" Target="/ppt/notesMasters/notesMaster1.xml" Id="R6e9b7ced0b5b44ee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c4c9c4bee1134312" /><Relationship Type="http://schemas.openxmlformats.org/officeDocument/2006/relationships/notesMaster" Target="/ppt/notesMasters/notesMaster1.xml" Id="Rfb404607b8ed40e5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2a2d9111dcdf458c" /><Relationship Type="http://schemas.openxmlformats.org/officeDocument/2006/relationships/notesMaster" Target="/ppt/notesMasters/notesMaster1.xml" Id="R1eae1bd87cf645cc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ecaa00b9df83429c" /><Relationship Type="http://schemas.openxmlformats.org/officeDocument/2006/relationships/notesMaster" Target="/ppt/notesMasters/notesMaster1.xml" Id="R7774af8945074402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e8830ccb4108489a" /><Relationship Type="http://schemas.openxmlformats.org/officeDocument/2006/relationships/notesMaster" Target="/ppt/notesMasters/notesMaster1.xml" Id="R1833994a531b49af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d3384e6d959542ff" /><Relationship Type="http://schemas.openxmlformats.org/officeDocument/2006/relationships/notesMaster" Target="/ppt/notesMasters/notesMaster1.xml" Id="Rb22d2b9891ad48cb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986b8757339e4b00" /><Relationship Type="http://schemas.openxmlformats.org/officeDocument/2006/relationships/notesMaster" Target="/ppt/notesMasters/notesMaster1.xml" Id="R179b7982908c4ced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a763debd77744c4e" /><Relationship Type="http://schemas.openxmlformats.org/officeDocument/2006/relationships/notesMaster" Target="/ppt/notesMasters/notesMaster1.xml" Id="R5b15136e8a3e45f0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4bf3f43bc2804e55" /><Relationship Type="http://schemas.openxmlformats.org/officeDocument/2006/relationships/notesMaster" Target="/ppt/notesMasters/notesMaster1.xml" Id="Rc5a5222045324eb5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b92d86753e2a47ec" /><Relationship Type="http://schemas.openxmlformats.org/officeDocument/2006/relationships/notesMaster" Target="/ppt/notesMasters/notesMaster1.xml" Id="R134161555d3445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【课次与时间】第1次课，0—1分钟，本页1分钟。</a:t>
            </a:r>
          </a:p>
          <a:p xmlns:a="http://schemas.openxmlformats.org/drawingml/2006/main">
            <a:r>
              <a:t>【讲解要点】交代本章任务，学生准备草稿纸。老师担任主持人，下一页解释游戏规则。</a:t>
            </a:r>
          </a:p>
          <a:p xmlns:a="http://schemas.openxmlformats.org/drawingml/2006/main">
            <a:r>
              <a:t>【提问方式】请学生准备领取任务。</a:t>
            </a:r>
          </a:p>
          <a:p xmlns:a="http://schemas.openxmlformats.org/drawingml/2006/main">
            <a:r>
              <a:t>【标准答案与预期学生回答】学生知道本章学习范围，并准备独立闯关。</a:t>
            </a:r>
          </a:p>
          <a:p xmlns:a="http://schemas.openxmlformats.org/drawingml/2006/main">
            <a:r>
              <a:t>【易错点】课堂放映请进入幻灯片放映模式。不要用编辑视图投影题目。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【教材依据】《化学 必修 第二册》第7章，教材第71—104页（项目PDF第76—109页）。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【课次与时间】第1次课，1—2分钟。</a:t>
            </a:r>
          </a:p>
          <a:p xmlns:a="http://schemas.openxmlformats.org/drawingml/2006/main">
            <a:r>
              <a:t>【讲解要点】先建立可操作的游戏规则，给学生草稿纸，在纸上画8个主线格、2个选路格和10分终关栏。</a:t>
            </a:r>
          </a:p>
          <a:p xmlns:a="http://schemas.openxmlformats.org/drawingml/2006/main">
            <a:r>
              <a:t>【提问方式】请学生选一个自己的任务代号，并复述计分方式。</a:t>
            </a:r>
          </a:p>
          <a:p xmlns:a="http://schemas.openxmlformats.org/drawingml/2006/main">
            <a:r>
              <a:t>【标准答案与预期学生回答】任务代号自由。计分标准：主线8分、选路2分、终关10分，共20分。独立答对每项1分，提示后或修正并正确解释每项0.5分。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【易错点】页面按钮只导航，不判分、不记忆提示次数。老师手动记录。不要把答得快作为得分条件。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【积分】每章主线8分、选路2分、终关10分，满分20分。每章最多2次提示机会。计分由老师在纸上记录，PPT不自动累计。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【节奏】点击“领取任务”进入主线。33分钟时进入选择路线页，任选一条用2分钟。35—40分钟为终关。</a:t>
            </a:r>
          </a:p>
          <a:p xmlns:a="http://schemas.openxmlformats.org/drawingml/2006/main">
            <a:r>
              <a:t>【教材依据】《化学 必修 第二册》第7章，第71—104页（项目PDF第76—109页）。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c1q1】先把标签放对地方</a:t>
            </a:r>
          </a:p>
          <a:p xmlns:a="http://schemas.openxmlformats.org/drawingml/2006/main">
            <a:r>
              <a:t>情境：Mia：库房清单乱了。先把四张结构标签放回对应类别，补给和试剂才能分开查。你现在整理的是标签，没有开瓶操作。</a:t>
            </a:r>
          </a:p>
          <a:p xmlns:a="http://schemas.openxmlformats.org/drawingml/2006/main">
            <a:r>
              <a:t>提问：CH₄、CH₂=CH₂、CH₃CH₂OH、CH₃COOH依次属于哪四类？</a:t>
            </a:r>
          </a:p>
          <a:p xmlns:a="http://schemas.openxmlformats.org/drawingml/2006/main">
            <a:r>
              <a:t>选项：A．烷烃、烯烃、醇、羧酸；B．烯烃、烷烃、羧酸、醇；C．烷烃、烯烃、酚、酯；D．烷烃、炔烃、醇、羧酸</a:t>
            </a:r>
          </a:p>
          <a:p xmlns:a="http://schemas.openxmlformats.org/drawingml/2006/main">
            <a:r>
              <a:t>完整答案：A．烷烃、烯烃、醇、羧酸</a:t>
            </a:r>
          </a:p>
          <a:p xmlns:a="http://schemas.openxmlformats.org/drawingml/2006/main">
            <a:r>
              <a:t>解析与预期回答：依次为烷烃、烯烃、醇、羧酸。烃只含C、H，乙醇与乙酸还含O，所以不是烃。</a:t>
            </a:r>
          </a:p>
          <a:p xmlns:a="http://schemas.openxmlformats.org/drawingml/2006/main">
            <a:r>
              <a:t>提示：先看C—C键型，再找完整的含氧基团。</a:t>
            </a:r>
          </a:p>
          <a:p xmlns:a="http://schemas.openxmlformats.org/drawingml/2006/main">
            <a:r>
              <a:t>易错点：不要只凭名字归类，也不要把乙醇当成烃。</a:t>
            </a:r>
          </a:p>
          <a:p xmlns:a="http://schemas.openxmlformats.org/drawingml/2006/main">
            <a:r>
              <a:t>讲解要点：有机物类别由结构特征判断。 烷烃为饱和链烃，通式CₙH₂ₙ₊₂。烯烃含C=C，炔烃含C≡C。 —OH连在饱和碳上属于醇的结构特征；—COOH为羧基。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c1q2】气体柜里误记的反应</a:t>
            </a:r>
          </a:p>
          <a:p xmlns:a="http://schemas.openxmlformats.org/drawingml/2006/main">
            <a:r>
              <a:t>情境：气体柜封闭着。旁边的档案把甲烷氯代记成“加成”，Mia请你在记录中修正，避免把不同反应的资料混放。这里不进行真实氯代实验。</a:t>
            </a:r>
          </a:p>
          <a:p xmlns:a="http://schemas.openxmlformats.org/drawingml/2006/main">
            <a:r>
              <a:t>提问：CH₄ + Cl₂在光照下生成CH₃Cl和HCl。哪项判断正确？</a:t>
            </a:r>
          </a:p>
          <a:p xmlns:a="http://schemas.openxmlformats.org/drawingml/2006/main">
            <a:r>
              <a:t>选项：A．加成，且只生成CH₃Cl；B．取代，CH₃Cl还可能继续氯代；C．氧化，碳原子被Cl替换；D．水解，必须加入水</a:t>
            </a:r>
          </a:p>
          <a:p xmlns:a="http://schemas.openxmlformats.org/drawingml/2006/main">
            <a:r>
              <a:t>完整答案：B．取代，CH₃Cl还可能继续氯代</a:t>
            </a:r>
          </a:p>
          <a:p xmlns:a="http://schemas.openxmlformats.org/drawingml/2006/main">
            <a:r>
              <a:t>解析与预期回答：属于取代反应。CH₄ + Cl₂ → CH₃Cl + HCl（光照）。CH₃Cl还可继续取代，逐步生成CH₂Cl₂、CHCl₃、CCl₄。</a:t>
            </a:r>
          </a:p>
          <a:p xmlns:a="http://schemas.openxmlformats.org/drawingml/2006/main">
            <a:r>
              <a:t>提示：比较反应前后，原来的H去了哪里？</a:t>
            </a:r>
          </a:p>
          <a:p xmlns:a="http://schemas.openxmlformats.org/drawingml/2006/main">
            <a:r>
              <a:t>易错点：甲烷氯代常得到混合物，不能认为只生成一种氯代产物。</a:t>
            </a:r>
          </a:p>
          <a:p xmlns:a="http://schemas.openxmlformats.org/drawingml/2006/main">
            <a:r>
              <a:t>讲解要点：甲烷呈正四面体结构。CH₄ + 2O₂ → CO₂ + 2H₂O（点燃）。 取代反应是原子或原子团被其他原子或原子团替换。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c1q3】两张标签是不是重复了</a:t>
            </a:r>
          </a:p>
          <a:p xmlns:a="http://schemas.openxmlformats.org/drawingml/2006/main">
            <a:r>
              <a:t>情境：Mia在样品架发现两张C₄H₁₀标签，差点删掉其中一张。先比较组成和连接方式，决定能不能当成同一份记录。</a:t>
            </a:r>
          </a:p>
          <a:p xmlns:a="http://schemas.openxmlformats.org/drawingml/2006/main">
            <a:r>
              <a:t>提问：CH₄与C₃H₈，正丁烷与异丁烷，分别是什么关系？</a:t>
            </a:r>
          </a:p>
          <a:p xmlns:a="http://schemas.openxmlformats.org/drawingml/2006/main">
            <a:r>
              <a:t>选项：A．两组都是同系物；B．两组都是同分异构体；C．前者同系物，后者同分异构体；D．前者同分异构体，后者同系物</a:t>
            </a:r>
          </a:p>
          <a:p xmlns:a="http://schemas.openxmlformats.org/drawingml/2006/main">
            <a:r>
              <a:t>完整答案：C．前者同系物，后者同分异构体</a:t>
            </a:r>
          </a:p>
          <a:p xmlns:a="http://schemas.openxmlformats.org/drawingml/2006/main">
            <a:r>
              <a:t>解析与预期回答：CH₄与C₃H₈结构相似，组成相差2个CH₂，是同系物。正丁烷与异丁烷分子式均为C₄H₁₀，连接方式不同，是同分异构体。</a:t>
            </a:r>
          </a:p>
          <a:p xmlns:a="http://schemas.openxmlformats.org/drawingml/2006/main">
            <a:r>
              <a:t>提示：同系物看结构相似和组成差CH₂；异构体先比较分子式。</a:t>
            </a:r>
          </a:p>
          <a:p xmlns:a="http://schemas.openxmlformats.org/drawingml/2006/main">
            <a:r>
              <a:t>易错点：仅有组成差CH₂不够，还必须满足结构相似。</a:t>
            </a:r>
          </a:p>
          <a:p xmlns:a="http://schemas.openxmlformats.org/drawingml/2006/main">
            <a:r>
              <a:t>讲解要点：同系物要求结构相似，组成相差一个或若干个CH₂。 同分异构体分子式相同，结构不同。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c1q4】把反应模型拼完整</a:t>
            </a:r>
          </a:p>
          <a:p xmlns:a="http://schemas.openxmlformats.org/drawingml/2006/main">
            <a:r>
              <a:t>情境：实验台运行乙烯与溴的动画模型。材料记录缺了一幅产物图，补齐原子连接后才能恢复这一页档案。屏幕上的拼装不会消耗实物试剂。</a:t>
            </a:r>
          </a:p>
          <a:p xmlns:a="http://schemas.openxmlformats.org/drawingml/2006/main">
            <a:r>
              <a:t>提问：CH₂=CH₂与Br₂加成，正确产物是哪一个？</a:t>
            </a:r>
          </a:p>
          <a:p xmlns:a="http://schemas.openxmlformats.org/drawingml/2006/main">
            <a:r>
              <a:t>选项：A．CH₃CHBr₂；B．CH₂BrCH₂Br；C．CH₃CH₂Br；D．CHBr=CHBr</a:t>
            </a:r>
          </a:p>
          <a:p xmlns:a="http://schemas.openxmlformats.org/drawingml/2006/main">
            <a:r>
              <a:t>完整答案：B．CH₂BrCH₂Br</a:t>
            </a:r>
          </a:p>
          <a:p xmlns:a="http://schemas.openxmlformats.org/drawingml/2006/main">
            <a:r>
              <a:t>解析与预期回答：CH₂=CH₂ + Br₂ → CH₂Br—CH₂Br。双键的一部分打开，两个Br分别加到两个C上，没有H被换走。</a:t>
            </a:r>
          </a:p>
          <a:p xmlns:a="http://schemas.openxmlformats.org/drawingml/2006/main">
            <a:r>
              <a:t>提示：两个Br分别连到原双键的两个C上。</a:t>
            </a:r>
          </a:p>
          <a:p xmlns:a="http://schemas.openxmlformats.org/drawingml/2006/main">
            <a:r>
              <a:t>易错点：不要把Br₂直接加成产物写成CH₃CHBr₂。</a:t>
            </a:r>
          </a:p>
          <a:p xmlns:a="http://schemas.openxmlformats.org/drawingml/2006/main">
            <a:r>
              <a:t>讲解要点：乙烯可使溴的溶液褪色，发生加成。 乙烯也可被酸性KMnO₄氧化；褪色对应的反应类型不同。 nCH₂=CH₂ → [—CH₂—CH₂—]ₙ属于加聚，条件为催化剂等。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c1q5】核查苯环记录</a:t>
            </a:r>
          </a:p>
          <a:p xmlns:a="http://schemas.openxmlformats.org/drawingml/2006/main">
            <a:r>
              <a:t>情境：记录柜里有一条待核验说法：“苯就是三处普通双键，所以能直接照搬乙烯反应。”Mia：别把它当结论，先看看这条记录错在哪里。</a:t>
            </a:r>
          </a:p>
          <a:p xmlns:a="http://schemas.openxmlformats.org/drawingml/2006/main">
            <a:r>
              <a:t>提问：关于苯与乙炔，哪项正确？</a:t>
            </a:r>
          </a:p>
          <a:p xmlns:a="http://schemas.openxmlformats.org/drawingml/2006/main">
            <a:r>
              <a:t>选项：A．苯通常使酸性KMnO₄褪色；B．苯与溴在无催化剂时直接加成；C．苯环的键介于单、双键之间，通常不使酸性KMnO₄褪色；D．苯与乙炔都属于烷烃</a:t>
            </a:r>
          </a:p>
          <a:p xmlns:a="http://schemas.openxmlformats.org/drawingml/2006/main">
            <a:r>
              <a:t>完整答案：C．苯环的键介于单、双键之间，通常不使酸性KMnO₄褪色</a:t>
            </a:r>
          </a:p>
          <a:p xmlns:a="http://schemas.openxmlformats.org/drawingml/2006/main">
            <a:r>
              <a:t>解析与预期回答：苯环中的碳碳键介于单键与双键之间。通常不使酸性KMnO₄褪色。苯与Br₂取代需催化剂，如FeBr₃。乙炔含C≡C，可加成。</a:t>
            </a:r>
          </a:p>
          <a:p xmlns:a="http://schemas.openxmlformats.org/drawingml/2006/main">
            <a:r>
              <a:t>提示：先区分芳香环与普通C=C。</a:t>
            </a:r>
          </a:p>
          <a:p xmlns:a="http://schemas.openxmlformats.org/drawingml/2006/main">
            <a:r>
              <a:t>易错点：苯使溴水水层变浅可能是萃取，不能直接据此认定加成。</a:t>
            </a:r>
          </a:p>
          <a:p xmlns:a="http://schemas.openxmlformats.org/drawingml/2006/main">
            <a:r>
              <a:t>讲解要点：乙炔：HC≡CH，是不饱和烃。 苯环具有特殊的成键结构，不能等同于普通烯烃。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c1q6】模拟台上的气体计数</a:t>
            </a:r>
          </a:p>
          <a:p xmlns:a="http://schemas.openxmlformats.org/drawingml/2006/main">
            <a:r>
              <a:t>情境：Mia：这张乙醇资料只剩反应物数量，气体数量漏了。请在模型中核算。这里没有真实的Na操作，计算结果只用来补全资料。</a:t>
            </a:r>
          </a:p>
          <a:p xmlns:a="http://schemas.openxmlformats.org/drawingml/2006/main">
            <a:r>
              <a:t>提问：1.0 mol无水乙醇与足量Na反应，生成多少mol H₂？</a:t>
            </a:r>
          </a:p>
          <a:p xmlns:a="http://schemas.openxmlformats.org/drawingml/2006/main">
            <a:r>
              <a:t>选项：A．1.0；B．2.0；C．0.25；D．0.50</a:t>
            </a:r>
          </a:p>
          <a:p xmlns:a="http://schemas.openxmlformats.org/drawingml/2006/main">
            <a:r>
              <a:t>完整答案：D．0.50</a:t>
            </a:r>
          </a:p>
          <a:p xmlns:a="http://schemas.openxmlformats.org/drawingml/2006/main">
            <a:r>
              <a:t>解析与预期回答：2CH₃CH₂OH + 2Na → 2CH₃CH₂ONa + H₂↑，乙醇∶H₂为2∶1，所以生成0.50 mol H₂。参与的是羟基上的H。</a:t>
            </a:r>
          </a:p>
          <a:p xmlns:a="http://schemas.openxmlformats.org/drawingml/2006/main">
            <a:r>
              <a:t>提示：先写乙醇与H₂的系数比。</a:t>
            </a:r>
          </a:p>
          <a:p xmlns:a="http://schemas.openxmlformats.org/drawingml/2006/main">
            <a:r>
              <a:t>易错点：不能把乙醇分子中的所有H都当作能被Na替换的H。</a:t>
            </a:r>
          </a:p>
          <a:p xmlns:a="http://schemas.openxmlformats.org/drawingml/2006/main">
            <a:r>
              <a:t>讲解要点：乙醇羟基的O—H可在与Na反应时断裂。 2CH₃CH₂OH + O₂ → 2CH₃CHO + 2H₂O（Cu或Ag，加热），属于氧化。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c1q7】给两瓶液体补标签</a:t>
            </a:r>
          </a:p>
          <a:p xmlns:a="http://schemas.openxmlformats.org/drawingml/2006/main">
            <a:r>
              <a:t>情境：两瓶封口液体的外观相似，但记录显示一瓶乙醇、一瓶乙酸。请为Mia选择能区分它们的检验方案；检验由终端模拟，不打开真实瓶子。</a:t>
            </a:r>
          </a:p>
          <a:p xmlns:a="http://schemas.openxmlformats.org/drawingml/2006/main">
            <a:r>
              <a:t>提问：下列哪种试剂能用明显不同的现象区分乙醇和乙酸？</a:t>
            </a:r>
          </a:p>
          <a:p xmlns:a="http://schemas.openxmlformats.org/drawingml/2006/main">
            <a:r>
              <a:t>选项：A．Na；B．NaHCO₃；C．水；D．乙醇</a:t>
            </a:r>
          </a:p>
          <a:p xmlns:a="http://schemas.openxmlformats.org/drawingml/2006/main">
            <a:r>
              <a:t>完整答案：B．NaHCO₃</a:t>
            </a:r>
          </a:p>
          <a:p xmlns:a="http://schemas.openxmlformats.org/drawingml/2006/main">
            <a:r>
              <a:t>解析与预期回答：可用NaHCO₃。乙酸有气泡，乙醇无此现象。CH₃COOH + NaHCO₃ → CH₃COONa + CO₂↑ + H₂O。</a:t>
            </a:r>
          </a:p>
          <a:p xmlns:a="http://schemas.openxmlformats.org/drawingml/2006/main">
            <a:r>
              <a:t>提示：寻找乙酸的酸性，而乙醇不具有的反应。</a:t>
            </a:r>
          </a:p>
          <a:p xmlns:a="http://schemas.openxmlformats.org/drawingml/2006/main">
            <a:r>
              <a:t>易错点：“都放出气体”不能作为区分两瓶液体的充分依据。</a:t>
            </a:r>
          </a:p>
          <a:p xmlns:a="http://schemas.openxmlformats.org/drawingml/2006/main">
            <a:r>
              <a:t>讲解要点：乙酸具有酸的通性，可与碱、活泼金属及部分盐反应。 乙醇与乙酸都可与Na生成H₂，因此Na不适合用这一现象区分。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c1q8】补回溶剂档案的箭头</a:t>
            </a:r>
          </a:p>
          <a:p xmlns:a="http://schemas.openxmlformats.org/drawingml/2006/main">
            <a:r>
              <a:t>情境：记录柜中的酯类溶剂档案缺了酯化过程示意。Mia请你把水的来源和反应条件补回去，恢复这一页检索索引。</a:t>
            </a:r>
          </a:p>
          <a:p xmlns:a="http://schemas.openxmlformats.org/drawingml/2006/main">
            <a:r>
              <a:t>提问：乙酸与乙醇酯化时，生成水中的OH与H分别来自哪里？</a:t>
            </a:r>
          </a:p>
          <a:p xmlns:a="http://schemas.openxmlformats.org/drawingml/2006/main">
            <a:r>
              <a:t>选项：A．OH来自乙醇，H来自乙酸羧基；B．OH来自乙酸羧基，H来自乙醇羟基；C．都来自乙醇；D．都来自乙酸</a:t>
            </a:r>
          </a:p>
          <a:p xmlns:a="http://schemas.openxmlformats.org/drawingml/2006/main">
            <a:r>
              <a:t>完整答案：B．OH来自乙酸羧基，H来自乙醇羟基</a:t>
            </a:r>
          </a:p>
          <a:p xmlns:a="http://schemas.openxmlformats.org/drawingml/2006/main">
            <a:r>
              <a:t>解析与预期回答：OH来自乙酸羧基，H来自乙醇羟基。CH₃COOH + C₂H₅OH ⇌ CH₃COOC₂H₅ + H₂O（浓H₂SO₄、加热）。</a:t>
            </a:r>
          </a:p>
          <a:p xmlns:a="http://schemas.openxmlformats.org/drawingml/2006/main">
            <a:r>
              <a:t>提示：按高中常规酯化的“酸脱羟基，醇脱氢”分析。</a:t>
            </a:r>
          </a:p>
          <a:p xmlns:a="http://schemas.openxmlformats.org/drawingml/2006/main">
            <a:r>
              <a:t>易错点：酯基—COO—不能拆成独立羧基和羟基，水解产物要看酸碱条件。</a:t>
            </a:r>
          </a:p>
          <a:p xmlns:a="http://schemas.openxmlformats.org/drawingml/2006/main">
            <a:r>
              <a:t>讲解要点：酯化为可逆反应，浓H₂SO₄起催化、吸水等作用。 CH₃COOC₂H₅ + H₂O ⇌ CH₃COOH + C₂H₅OH（酸催化、加热）。 碱性水解：CH₃COOC₂H₅ + NaOH → CH₃COONa + C₂H₅OH（加热）。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c1q9】淀粉记录能说明什么</a:t>
            </a:r>
          </a:p>
          <a:p xmlns:a="http://schemas.openxmlformats.org/drawingml/2006/main">
            <a:r>
              <a:t>情境：等待渡船时还要整理补给柜。Mia读到一份实验记录：淀粉溶液在酸性条件下加热一段时间，取少量反应液冷却后加碘液，仍显蓝。记录者写“完全没有水解”，请核查。</a:t>
            </a:r>
          </a:p>
          <a:p xmlns:a="http://schemas.openxmlformats.org/drawingml/2006/main">
            <a:r>
              <a:t>提问：能否据此断定淀粉完全没有发生水解？</a:t>
            </a:r>
          </a:p>
          <a:p xmlns:a="http://schemas.openxmlformats.org/drawingml/2006/main">
            <a:r>
              <a:t>选项：A．成立，显蓝一定说明完全未水解；B．不成立，可能只发生了部分水解；C．成立，水解一定生成乙醇；D．不成立，显蓝能证明完全水解</a:t>
            </a:r>
          </a:p>
          <a:p xmlns:a="http://schemas.openxmlformats.org/drawingml/2006/main">
            <a:r>
              <a:t>完整答案：B．不成立，可能只发生了部分水解</a:t>
            </a:r>
          </a:p>
          <a:p xmlns:a="http://schemas.openxmlformats.org/drawingml/2006/main">
            <a:r>
              <a:t>解析与预期回答：结论不成立。显蓝只说明反应液中仍有淀粉，不能区分完全未水解与部分水解。检验葡萄糖等还原性糖还需按规定条件操作。</a:t>
            </a:r>
          </a:p>
          <a:p xmlns:a="http://schemas.openxmlformats.org/drawingml/2006/main">
            <a:r>
              <a:t>提示：只要还有未水解的淀粉，碘检验就可能显蓝。</a:t>
            </a:r>
          </a:p>
          <a:p xmlns:a="http://schemas.openxmlformats.org/drawingml/2006/main">
            <a:r>
              <a:t>易错点：不要把“未检出淀粉”和“检出了葡萄糖”当作同一结论。</a:t>
            </a:r>
          </a:p>
          <a:p xmlns:a="http://schemas.openxmlformats.org/drawingml/2006/main">
            <a:r>
              <a:t>讲解要点：淀粉、纤维素水解最终可得葡萄糖。蔗糖水解得葡萄糖和果糖。 葡萄糖可与新制Cu(OH)₂在加热等规定条件下反应生成砖红色Cu₂O。 加碘不显蓝也不能单独证明已有葡萄糖。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c1q10】封好黄色配件箱</a:t>
            </a:r>
          </a:p>
          <a:p xmlns:a="http://schemas.openxmlformats.org/drawingml/2006/main">
            <a:r>
              <a:t>情境：黄色配件箱已经找出来，补给柜还剩一份油脂与蛋白质资料要分开。完成最后的归档，Mia就能把箱单签给你，送去Eve那里核对材料身份。</a:t>
            </a:r>
          </a:p>
          <a:p xmlns:a="http://schemas.openxmlformats.org/drawingml/2006/main">
            <a:r>
              <a:t>提问：哪项归档结论正确？</a:t>
            </a:r>
          </a:p>
          <a:p xmlns:a="http://schemas.openxmlformats.org/drawingml/2006/main">
            <a:r>
              <a:t>选项：A．油脂碱性水解只生成甘油；B．蛋白质盐析与变性完全相同；C．油脂碱性水解生成甘油和高级脂肪酸盐；蛋白质盐析通常可逆；D．蛋白质完全水解得到淀粉</a:t>
            </a:r>
          </a:p>
          <a:p xmlns:a="http://schemas.openxmlformats.org/drawingml/2006/main">
            <a:r>
              <a:t>完整答案：C．油脂碱性水解生成甘油和高级脂肪酸盐；蛋白质盐析通常可逆</a:t>
            </a:r>
          </a:p>
          <a:p xmlns:a="http://schemas.openxmlformats.org/drawingml/2006/main">
            <a:r>
              <a:t>解析与预期回答：油脂碱性水解生成甘油和高级脂肪酸盐，称为皂化。蛋白质盐析通常可逆，变性通常不可逆；完全水解最终得氨基酸。</a:t>
            </a:r>
          </a:p>
          <a:p xmlns:a="http://schemas.openxmlformats.org/drawingml/2006/main">
            <a:r>
              <a:t>提示：分别检查产物、可逆性和分子结构变化。</a:t>
            </a:r>
          </a:p>
          <a:p xmlns:a="http://schemas.openxmlformats.org/drawingml/2006/main">
            <a:r>
              <a:t>易错点：变性不等于彻底水解，盐析也不等于变性。</a:t>
            </a:r>
          </a:p>
          <a:p xmlns:a="http://schemas.openxmlformats.org/drawingml/2006/main">
            <a:r>
              <a:t>讲解要点：油脂属于酯。酸性水解生成甘油和高级脂肪酸。 蛋白质受热等可变性，空间结构与生物活性改变。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c1bA】出库附件 · 两瓶液体的鉴别报告</a:t>
            </a:r>
          </a:p>
          <a:p xmlns:a="http://schemas.openxmlformats.org/drawingml/2006/main">
            <a:r>
              <a:t>情境：Mia：请把模拟鉴别写成“试剂、现象、方程式”三项齐全的记录，夹在箱单里。Eve接手时就能复核标签，而不必再凭外观猜。</a:t>
            </a:r>
          </a:p>
          <a:p xmlns:a="http://schemas.openxmlformats.org/drawingml/2006/main">
            <a:r>
              <a:t>提问：哪组“试剂＋现象＋方程式”正确？</a:t>
            </a:r>
          </a:p>
          <a:p xmlns:a="http://schemas.openxmlformats.org/drawingml/2006/main">
            <a:r>
              <a:t>选项：A．Na，两瓶都无气体；CH₃COOH + Na → CO₂；B．NaHCO₃，乙酸有气泡；CH₃COOH + NaHCO₃ → CH₃COONa + CO₂↑ + H₂O；C．NaHCO₃，乙醇有气泡；C₂H₅OH + NaHCO₃ → CO₂；D．水，乙酸不溶而乙醇溶解</a:t>
            </a:r>
          </a:p>
          <a:p xmlns:a="http://schemas.openxmlformats.org/drawingml/2006/main">
            <a:r>
              <a:t>完整答案：B．NaHCO₃，乙酸有气泡；CH₃COOH + NaHCO₃ → CH₃COONa + CO₂↑ + H₂O</a:t>
            </a:r>
          </a:p>
          <a:p xmlns:a="http://schemas.openxmlformats.org/drawingml/2006/main">
            <a:r>
              <a:t>解析与预期回答：选NaHCO₃。乙酸产生CO₂气泡，乙醇无此现象。方程式配平如第二项。</a:t>
            </a:r>
          </a:p>
          <a:p xmlns:a="http://schemas.openxmlformats.org/drawingml/2006/main">
            <a:r>
              <a:t>提示：把观察现象与官能团性质对应起来。</a:t>
            </a:r>
          </a:p>
          <a:p xmlns:a="http://schemas.openxmlformats.org/drawingml/2006/main">
            <a:r>
              <a:t>易错点：只报“有气体”而不说明哪瓶有气体，报告不完整。</a:t>
            </a:r>
          </a:p>
          <a:p xmlns:a="http://schemas.openxmlformats.org/drawingml/2006/main">
            <a:r>
              <a:t>讲解要点：报告必须同时包含操作、现象与结论。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c1bB】出库附件 · 拼回聚合物链节</a:t>
            </a:r>
          </a:p>
          <a:p xmlns:a="http://schemas.openxmlformats.org/drawingml/2006/main">
            <a:r>
              <a:t>情境：配件箱里一袋密封材料的资料写着单体是丙烯，链节图却缺了一部分。先修复资料，再交给Eve核对原设计编号，不能仅凭链节就断定适用于所有环境。</a:t>
            </a:r>
          </a:p>
          <a:p xmlns:a="http://schemas.openxmlformats.org/drawingml/2006/main">
            <a:r>
              <a:t>提问：CH₂=CHCH₃发生加聚，正确链节是什么？</a:t>
            </a:r>
          </a:p>
          <a:p xmlns:a="http://schemas.openxmlformats.org/drawingml/2006/main">
            <a:r>
              <a:t>选项：A．—CH₂—CH₂—；B．—CH₂—CH(CH₃)—；C．—CH=CH—CH₃；D．—CH₂—O—CH₂—</a:t>
            </a:r>
          </a:p>
          <a:p xmlns:a="http://schemas.openxmlformats.org/drawingml/2006/main">
            <a:r>
              <a:t>完整答案：B．—CH₂—CH(CH₃)—</a:t>
            </a:r>
          </a:p>
          <a:p xmlns:a="http://schemas.openxmlformats.org/drawingml/2006/main">
            <a:r>
              <a:t>解析与预期回答：链节为—CH₂—CH(CH₃)—，聚合物写作[—CH₂—CH(CH₃)—]ₙ。反应属于加聚，无小分子副产物。</a:t>
            </a:r>
          </a:p>
          <a:p xmlns:a="http://schemas.openxmlformats.org/drawingml/2006/main">
            <a:r>
              <a:t>提示：双键打开，甲基仍连在原来的那个C上。</a:t>
            </a:r>
          </a:p>
          <a:p xmlns:a="http://schemas.openxmlformats.org/drawingml/2006/main">
            <a:r>
              <a:t>易错点：不要漏掉甲基，链节两端要有延续的键。</a:t>
            </a:r>
          </a:p>
          <a:p xmlns:a="http://schemas.openxmlformats.org/drawingml/2006/main">
            <a:r>
              <a:t>讲解要点：加聚保留单体的原子组成，改变不饱和键的连接。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c1f1】终检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提问：丙烯与Br₂反应的主要类型是什么？</a:t>
            </a:r>
          </a:p>
          <a:p xmlns:a="http://schemas.openxmlformats.org/drawingml/2006/main">
            <a:r>
              <a:t>选项：A．取代；B．加成；C．水解；D．酯化</a:t>
            </a:r>
          </a:p>
          <a:p xmlns:a="http://schemas.openxmlformats.org/drawingml/2006/main">
            <a:r>
              <a:t>完整答案：B．加成</a:t>
            </a:r>
          </a:p>
          <a:p xmlns:a="http://schemas.openxmlformats.org/drawingml/2006/main">
            <a:r>
              <a:t>解析与预期回答：C=C打开，两个Br分别连接到原双键两端的C。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易错点：C=C打开，两个Br分别连接到原双键两端的C。</a:t>
            </a:r>
          </a:p>
          <a:p xmlns:a="http://schemas.openxmlformats.org/drawingml/2006/main">
            <a:r>
              <a:t>讲解要点：C=C打开，两个Br分别连接到原双键两端的C。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提问：1.0 mol乙醇与足量Na反应生成H₂多少mol？</a:t>
            </a:r>
          </a:p>
          <a:p xmlns:a="http://schemas.openxmlformats.org/drawingml/2006/main">
            <a:r>
              <a:t>选项：A．0.50；B．1.0；C．2.0；D．0.25</a:t>
            </a:r>
          </a:p>
          <a:p xmlns:a="http://schemas.openxmlformats.org/drawingml/2006/main">
            <a:r>
              <a:t>完整答案：A．0.50</a:t>
            </a:r>
          </a:p>
          <a:p xmlns:a="http://schemas.openxmlformats.org/drawingml/2006/main">
            <a:r>
              <a:t>解析与预期回答：2 mol乙醇生成1 mol H₂，故为0.50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 mol乙醇生成1 mol H₂，故为0.50 mol。</a:t>
            </a:r>
          </a:p>
          <a:p xmlns:a="http://schemas.openxmlformats.org/drawingml/2006/main">
            <a:r>
              <a:t>讲解要点：2 mol乙醇生成1 mol H₂，故为0.50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提问：乙酸乙酯在NaOH溶液中水解的有机产物是什么？</a:t>
            </a:r>
          </a:p>
          <a:p xmlns:a="http://schemas.openxmlformats.org/drawingml/2006/main">
            <a:r>
              <a:t>选项：A．乙酸和甲醇；B．乙酸钠和乙醇；C．乙酸和乙醇；D．甲酸钠和乙醇</a:t>
            </a:r>
          </a:p>
          <a:p xmlns:a="http://schemas.openxmlformats.org/drawingml/2006/main">
            <a:r>
              <a:t>完整答案：B．乙酸钠和乙醇</a:t>
            </a:r>
          </a:p>
          <a:p xmlns:a="http://schemas.openxmlformats.org/drawingml/2006/main">
            <a:r>
              <a:t>解析与预期回答：碱性水解生成CH₃COONa和C₂H₅OH。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易错点：碱性水解生成CH₃COONa和C₂H₅OH。</a:t>
            </a:r>
          </a:p>
          <a:p xmlns:a="http://schemas.openxmlformats.org/drawingml/2006/main">
            <a:r>
              <a:t>讲解要点：碱性水解生成CH₃COONa和C₂H₅OH。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提问：淀粉溶液经酸性加热一段时间，冷却取样后加碘液仍显蓝。能够作出的结论是？</a:t>
            </a:r>
          </a:p>
          <a:p xmlns:a="http://schemas.openxmlformats.org/drawingml/2006/main">
            <a:r>
              <a:t>选项：A．一定完全未水解；B．一定完全水解；C．样品仍含能被检出的淀粉，可能部分水解；D．一定没有葡萄糖</a:t>
            </a:r>
          </a:p>
          <a:p xmlns:a="http://schemas.openxmlformats.org/drawingml/2006/main">
            <a:r>
              <a:t>完整答案：C．样品仍含能被检出的淀粉，可能部分水解</a:t>
            </a:r>
          </a:p>
          <a:p xmlns:a="http://schemas.openxmlformats.org/drawingml/2006/main">
            <a:r>
              <a:t>解析与预期回答：剩余淀粉可显蓝，不能排除已发生部分水解。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易错点：剩余淀粉可显蓝，不能排除已发生部分水解。</a:t>
            </a:r>
          </a:p>
          <a:p xmlns:a="http://schemas.openxmlformats.org/drawingml/2006/main">
            <a:r>
              <a:t>讲解要点：剩余淀粉可显蓝，不能排除已发生部分水解。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提问：蛋白质完全水解最终得到什么？</a:t>
            </a:r>
          </a:p>
          <a:p xmlns:a="http://schemas.openxmlformats.org/drawingml/2006/main">
            <a:r>
              <a:t>选项：A．葡萄糖；B．甘油；C．高级脂肪酸；D．氨基酸</a:t>
            </a:r>
          </a:p>
          <a:p xmlns:a="http://schemas.openxmlformats.org/drawingml/2006/main">
            <a:r>
              <a:t>完整答案：D．氨基酸</a:t>
            </a:r>
          </a:p>
          <a:p xmlns:a="http://schemas.openxmlformats.org/drawingml/2006/main">
            <a:r>
              <a:t>解析与预期回答：蛋白质完全水解最终得氨基酸，变性不等于完全水解。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易错点：蛋白质完全水解最终得氨基酸，变性不等于完全水解。</a:t>
            </a:r>
          </a:p>
          <a:p xmlns:a="http://schemas.openxmlformats.org/drawingml/2006/main">
            <a:r>
              <a:t>讲解要点：蛋白质完全水解最终得氨基酸，变性不等于完全水解。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【章末交付完整解法】勾选三件物品：补给清单、黄色配件箱、待核对标签；随后点击移交Eve。三件都齐备才可交付，不在物资库直接批准材料替换。</a:t>
            </a:r>
          </a:p>
          <a:p xmlns:a="http://schemas.openxmlformats.org/drawingml/2006/main">
            <a:r>
              <a:t>【本章全部互动操作解法】供老师查阅，不向学生提前投影。</a:t>
            </a:r>
          </a:p>
          <a:p xmlns:a="http://schemas.openxmlformats.org/drawingml/2006/main">
            <a:r>
              <a:t>【互动操作 c1q1】给物资标签分柜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学生操作：观察四张结构标签，把每张标签放进对应的类别柜。两张含氧物资标签不能归进烃柜。</a:t>
            </a:r>
          </a:p>
          <a:p xmlns:a="http://schemas.openxmlformats.org/drawingml/2006/main">
            <a:r>
              <a:t>操作完整解法：CH₄→烷烃；CH₂=CH₂→烯烃；CH₃CH₂OH→醇；CH₃COOH→羧酸。乙醇与乙酸含O，不属于烃。</a:t>
            </a:r>
          </a:p>
          <a:p xmlns:a="http://schemas.openxmlformats.org/drawingml/2006/main">
            <a:r>
              <a:t>完成反馈：Mia把四类标签贴回清单，货架的分类栏恢复了。下一步去检查气体柜的反应记录。</a:t>
            </a:r>
          </a:p>
          <a:p xmlns:a="http://schemas.openxmlformats.org/drawingml/2006/main">
            <a:r>
              <a:t>任务进展：恢复物资分类</a:t>
            </a:r>
          </a:p>
          <a:p xmlns:a="http://schemas.openxmlformats.org/drawingml/2006/main">
            <a:r>
              <a:t>【互动操作 c1q2】恢复气体柜的氯代记录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学生操作：终端记录的是光照条件下的一条连续取代路线。按上一阶段产物成为下一阶段反应物的关系，排列四张记录卡。不是要求实际反应只得到这一条路线的单一产物。</a:t>
            </a:r>
          </a:p>
          <a:p xmlns:a="http://schemas.openxmlformats.org/drawingml/2006/main">
            <a:r>
              <a:t>操作完整解法：依次为CH₄→CH₃Cl→CH₂Cl₂→CHCl₃→CCl₄，各步均为光照下的取代。原来的H被Cl替换，并生成HCl。实际氯代通常得到混合物，CH₃Cl并非唯一产物。</a:t>
            </a:r>
          </a:p>
          <a:p xmlns:a="http://schemas.openxmlformats.org/drawingml/2006/main">
            <a:r>
              <a:t>完成反馈：气体柜的记录改为取代反应，并补上继续氯代的提醒。这份档案已归回烷烃资料格。</a:t>
            </a:r>
          </a:p>
          <a:p xmlns:a="http://schemas.openxmlformats.org/drawingml/2006/main">
            <a:r>
              <a:t>任务进展：修正气体资料</a:t>
            </a:r>
          </a:p>
          <a:p xmlns:a="http://schemas.openxmlformats.org/drawingml/2006/main">
            <a:r>
              <a:t>【互动操作 c1q3】把同式档案与同系列档案分开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学生操作：每张卡记录一对物质。核对结构与分子式，将它们分到“同系物”或“同分异构体”档案袋。</a:t>
            </a:r>
          </a:p>
          <a:p xmlns:a="http://schemas.openxmlformats.org/drawingml/2006/main">
            <a:r>
              <a:t>操作完整解法：甲烷/丙烷、乙烷/丙烷为同系物：结构相似，组成分别相差2个CH₂和1个CH₂。两种丁烷为C₄H₁₀的同分异构体；两种戊烷为C₅H₁₂的同分异构体。组成相差CH₂本身不能替代“结构相似”的要求。</a:t>
            </a:r>
          </a:p>
          <a:p xmlns:a="http://schemas.openxmlformats.org/drawingml/2006/main">
            <a:r>
              <a:t>完成反馈：两张丁烷记录分别保留。Mia也给密封材料贴上“结构待核对”，没有仅凭相同分子式批准替换。</a:t>
            </a:r>
          </a:p>
          <a:p xmlns:a="http://schemas.openxmlformats.org/drawingml/2006/main">
            <a:r>
              <a:t>得到物品：结构待核对标签。分子式相同仍可能是不同结构；带到档案室继续核对。</a:t>
            </a:r>
          </a:p>
          <a:p xmlns:a="http://schemas.openxmlformats.org/drawingml/2006/main">
            <a:r>
              <a:t>任务进展：排除错误合并</a:t>
            </a:r>
          </a:p>
          <a:p xmlns:a="http://schemas.openxmlformats.org/drawingml/2006/main">
            <a:r>
              <a:t>【互动操作 c1q4】打开双键，接回两个溴原子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学生操作：修复乙烯与Br₂的加成产物：先给两个碳之间选择正确的键，再把两个Br原子放到原双键两端。原来的四个H不需要移走。</a:t>
            </a:r>
          </a:p>
          <a:p xmlns:a="http://schemas.openxmlformats.org/drawingml/2006/main">
            <a:r>
              <a:t>操作完整解法：将碳碳双键改成单键，两个Br分别连接到两个C上，得CH₂Br—CH₂Br。两个Br原子可互换位置，产物不变。CH₂=CH₂ + Br₂ → CH₂Br—CH₂Br，属于加成；没有H被Br替换。</a:t>
            </a:r>
          </a:p>
          <a:p xmlns:a="http://schemas.openxmlformats.org/drawingml/2006/main">
            <a:r>
              <a:t>完成反馈：模型产物图已补全。Mia把加成示意图存进材料资料夹，继续查找黄色配件箱的记录。</a:t>
            </a:r>
          </a:p>
          <a:p xmlns:a="http://schemas.openxmlformats.org/drawingml/2006/main">
            <a:r>
              <a:t>任务进展：补全材料示意图</a:t>
            </a:r>
          </a:p>
          <a:p xmlns:a="http://schemas.openxmlformats.org/drawingml/2006/main">
            <a:r>
              <a:t>【互动操作 c1q6】补齐乙醇的产气账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学生操作：终端模拟1.0 mol无水乙醇与足量Na反应。先补齐最简整数系数，再填写生成H₂的物质的量。</a:t>
            </a:r>
          </a:p>
          <a:p xmlns:a="http://schemas.openxmlformats.org/drawingml/2006/main">
            <a:r>
              <a:t>操作完整解法：系数依次为2、2、2、1：2CH₃CH₂OH + 2Na → 2CH₃CH₂ONa + H₂↑。1.0 mol乙醇生成0.50 mol H₂。参与反应的是羟基上的H，不能把全部H都计入产气量。</a:t>
            </a:r>
          </a:p>
          <a:p xmlns:a="http://schemas.openxmlformats.org/drawingml/2006/main">
            <a:r>
              <a:t>完成反馈：乙醇资料补上反应比例与气体量。Mia提醒：这是模拟校核，不能照着游戏自行做钠实验。</a:t>
            </a:r>
          </a:p>
          <a:p xmlns:a="http://schemas.openxmlformats.org/drawingml/2006/main">
            <a:r>
              <a:t>任务进展：补齐乙醇资料</a:t>
            </a:r>
          </a:p>
          <a:p xmlns:a="http://schemas.openxmlformats.org/drawingml/2006/main">
            <a:r>
              <a:t>【互动操作 c1q7】亲手给两瓶透明液体找回身份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学生操作：仅在终端中操作。未知瓶X、Y分别装有乙醇和乙酸。分别取少量样品，选择能产生不同现象的检验试剂，向两管加入同一种试剂并观察，再贴回身份标签。</a:t>
            </a:r>
          </a:p>
          <a:p xmlns:a="http://schemas.openxmlformats.org/drawingml/2006/main">
            <a:r>
              <a:t>操作完整解法：分别取样，用NaHCO₃检验：X无此产气现象，为乙醇；Y产生CO₂气泡，为乙酸。CH₃COOH + NaHCO₃ → CH₃COONa + CO₂↑ + H₂O。不能用“Na与两者都能放出H₂”区分两瓶。</a:t>
            </a:r>
          </a:p>
          <a:p xmlns:a="http://schemas.openxmlformats.org/drawingml/2006/main">
            <a:r>
              <a:t>完成反馈：Mia按模拟检验结果给两瓶液体补上标签。配件箱旁的补给液体终于分清了。</a:t>
            </a:r>
          </a:p>
          <a:p xmlns:a="http://schemas.openxmlformats.org/drawingml/2006/main">
            <a:r>
              <a:t>任务进展：完成液体鉴别记录</a:t>
            </a:r>
          </a:p>
          <a:p xmlns:a="http://schemas.openxmlformats.org/drawingml/2006/main">
            <a:r>
              <a:t>【互动操作 c1q8】追踪酯化生成的那一分子水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学生操作：在乙酸与乙醇的酯化模型中，把脱去的原子或原子团放入水的两个来源槽。按高中常规酯化分析；反应条件为浓H₂SO₄、加热。</a:t>
            </a:r>
          </a:p>
          <a:p xmlns:a="http://schemas.openxmlformats.org/drawingml/2006/main">
            <a:r>
              <a:t>操作完整解法：水的OH来自乙酸羧基，H来自乙醇羟基，即“酸脱羟基，醇脱氢”。CH₃COOH + C₂H₅OH ⇌ CH₃COOC₂H₅ + H₂O（浓H₂SO₄、加热）。反应可逆；浓H₂SO₄起催化、吸水等作用。</a:t>
            </a:r>
          </a:p>
          <a:p xmlns:a="http://schemas.openxmlformats.org/drawingml/2006/main">
            <a:r>
              <a:t>完成反馈：酯化与水解资料分开保存，箭头条件已经补全。Mia在清单上找到了黄色配件箱所在货架。</a:t>
            </a:r>
          </a:p>
          <a:p xmlns:a="http://schemas.openxmlformats.org/drawingml/2006/main">
            <a:r>
              <a:t>任务进展：定位配件箱资料</a:t>
            </a:r>
          </a:p>
          <a:p xmlns:a="http://schemas.openxmlformats.org/drawingml/2006/main">
            <a:r>
              <a:t>【互动操作 c1q9】重做淀粉记录中缺失的检验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学生操作：仅在终端中操作。将淀粉溶液置于酸性条件下加热一段时间；反应后冷却并取少量反应液，再加入碘液。记录观察结果，判断能否据此断定“淀粉完全没有发生水解”。</a:t>
            </a:r>
          </a:p>
          <a:p xmlns:a="http://schemas.openxmlformats.org/drawingml/2006/main">
            <a:r>
              <a:t>操作完整解法：按酸性加热→冷却并取少量反应液→加碘液的顺序完成检验。模拟结果仍显蓝，只能说明仍有可检出的淀粉；可能完全未水解，也可能部分水解，不能由显蓝断定完全未水解。若要检验葡萄糖等还原性糖，应另取样，按中和等规定条件操作，再用新制Cu(OH)₂加热检验；不显蓝本身不能单独证明已有葡萄糖。</a:t>
            </a:r>
          </a:p>
          <a:p xmlns:a="http://schemas.openxmlformats.org/drawingml/2006/main">
            <a:r>
              <a:t>完成反馈：记录改为“仍检出淀粉，不能据此排除部分水解”。这只是资料结论，不用于判断食品是否可以食用。</a:t>
            </a:r>
          </a:p>
          <a:p xmlns:a="http://schemas.openxmlformats.org/drawingml/2006/main">
            <a:r>
              <a:t>任务进展：校核补给资料</a:t>
            </a:r>
          </a:p>
          <a:p xmlns:a="http://schemas.openxmlformats.org/drawingml/2006/main">
            <a:r>
              <a:t>【互动操作 c1q10】分开食品记录与蛋白质处理记录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学生操作：四张记录属于不同的处理过程。把产物或现象卡放入对应的资料袋，避免把盐析、变性与完全水解混在一起。</a:t>
            </a:r>
          </a:p>
          <a:p xmlns:a="http://schemas.openxmlformats.org/drawingml/2006/main">
            <a:r>
              <a:t>操作完整解法：油脂碱性水解→甘油与高级脂肪酸盐，称为皂化；蛋白质完全水解→氨基酸；盐析通常可逆；变性通常不可逆。变性并不等于完全水解。油脂酸性水解所得为甘油和高级脂肪酸。</a:t>
            </a:r>
          </a:p>
          <a:p xmlns:a="http://schemas.openxmlformats.org/drawingml/2006/main">
            <a:r>
              <a:t>完成反馈：补给资料归档完成。Mia交出黄色配件箱和箱单：里面有备用接口，但密封垫身份仍须Eve查档，暂不能自行替换。</a:t>
            </a:r>
          </a:p>
          <a:p xmlns:a="http://schemas.openxmlformats.org/drawingml/2006/main">
            <a:r>
              <a:t>得到物品：黄色配件箱。已找到备用接口和待核对密封垫；原设计库存编号还没有确认。</a:t>
            </a:r>
          </a:p>
          <a:p xmlns:a="http://schemas.openxmlformats.org/drawingml/2006/main">
            <a:r>
              <a:t>任务进展：取得配件箱</a:t>
            </a:r>
          </a:p>
          <a:p xmlns:a="http://schemas.openxmlformats.org/drawingml/2006/main">
            <a:r>
              <a:t>【互动操作 c1bA】修复液体鉴别报告的证据顺序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学生操作：主线已获得鉴别观察。把报告整理成可复核的流程，保留取样、试剂、现象和结论；不能先给未知瓶贴名再补检验。</a:t>
            </a:r>
          </a:p>
          <a:p xmlns:a="http://schemas.openxmlformats.org/drawingml/2006/main">
            <a:r>
              <a:t>操作完整解法：取样编号→两管加入NaHCO₃→记录是否产生气泡→按现象归档并写方程式。乙酸有CO₂气泡，乙醇无此现象。CH₃COOH + NaHCO₃ → CH₃COONa + CO₂↑ + H₂O。报告需同时保留操作、现象与结论，不能只写“有气体”。</a:t>
            </a:r>
          </a:p>
          <a:p xmlns:a="http://schemas.openxmlformats.org/drawingml/2006/main">
            <a:r>
              <a:t>完成反馈：液体鉴别附件已夹进箱单，配件箱可以正式移交Eve。</a:t>
            </a:r>
          </a:p>
          <a:p xmlns:a="http://schemas.openxmlformats.org/drawingml/2006/main">
            <a:r>
              <a:t>得到物品：液体鉴别附件。保留检验方案、现象和方程式，可供复核。</a:t>
            </a:r>
          </a:p>
          <a:p xmlns:a="http://schemas.openxmlformats.org/drawingml/2006/main">
            <a:r>
              <a:t>任务进展：补齐出库附件</a:t>
            </a:r>
          </a:p>
          <a:p xmlns:a="http://schemas.openxmlformats.org/drawingml/2006/main">
            <a:r>
              <a:t>【互动操作 c1bB】拼回丙烯聚合物的主链与支链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学生操作：材料档案中的单体为CH₂=CHCH₃。双键打开后，用片段补好链节的两个主链碳和第二个碳上的支链。主链两端应保留延续的键。</a:t>
            </a:r>
          </a:p>
          <a:p xmlns:a="http://schemas.openxmlformats.org/drawingml/2006/main">
            <a:r>
              <a:t>操作完整解法：第一个主链碳为—CH₂—，第二个为—CH—，其上连接CH₃支链，得[—CH₂—CH(CH₃)—]ₙ。属于加聚，无小分子副产物；不能漏掉甲基或留下单体原来的C=C。</a:t>
            </a:r>
          </a:p>
          <a:p xmlns:a="http://schemas.openxmlformats.org/drawingml/2006/main">
            <a:r>
              <a:t>完成反馈：材料链节附件已补全，配件箱可以正式移交Eve；是否可用仍按原设计编号核对。</a:t>
            </a:r>
          </a:p>
          <a:p xmlns:a="http://schemas.openxmlformats.org/drawingml/2006/main">
            <a:r>
              <a:t>得到物品：材料链节附件。保留丙烯加聚链节，供Eve查原设计配件记录。</a:t>
            </a:r>
          </a:p>
          <a:p xmlns:a="http://schemas.openxmlformats.org/drawingml/2006/main">
            <a:r>
              <a:t>任务进展：补齐出库附件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1：目标“把标签贴回去”；让学生先操作：把四张掉落标签放回对应的柜子。 场景反馈：货架分类栏已恢复。 c1q2：目标“修复气体记录”；让学生先操作：按反应先后，把四张记录卡排好。 场景反馈：气体柜的记录页重新连贯。 c1q3：目标“分开相似标签”；让学生先操作：比较成对标签，放入对应档案袋。 场景反馈：相似标签分别归档，待查材料留下标记。 c1q4：目标“拼回模型缺片”；让学生先操作：把键和原子放进模型里的空位。 场景反馈：材料档案里的产物图补全。 c1q5：目标“核查可疑记录”；让学生先操作：读待核查记录，决定是否保留。 场景反馈：苯环资料重新归档。 c1q6：目标“补齐模型仪表”；让学生先操作：补齐模型系数，再填写产气数量。 场景反馈：模拟台的数量记录完整了。 c1q7：目标“找回瓶子身份”；让学生先操作：模拟取样检验，给两瓶贴回标签。 场景反馈：两瓶液体的身份标签已补回。 c1q8：目标“追踪水的来源”；让学生先操作：把组成水的两个片段放回来源槽。 场景反馈：反应图补齐，配件箱的货架有了线索。 c1q9：目标“重放补给检验”；让学生先操作：重放模拟检验，核查记录中的结论。 场景反馈：补给记录已核查，原结论得到修正。 c1q10：目标“完成出库清单”；让学生先操作：把四张补给卡放进对应的资料袋。 场景反馈：Mia将黄色配件箱搬到出库台。 c1bA：目标“留下检验附件”；让学生先操作：把鉴别步骤排好，夹进配件箱单。 场景反馈：液体检验附件已夹入箱单。 c1bB：目标“补全材料链节”；让学生先操作：拼回资料中的链节，夹进配件箱单。 场景反馈：材料链节附件已夹入箱单。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【课次与时间】第1次课，2—4分钟，本页2分钟。</a:t>
            </a:r>
          </a:p>
          <a:p xmlns:a="http://schemas.openxmlformats.org/drawingml/2006/main">
            <a:r>
              <a:t>【讲解要点】用四个熟悉结构诊断基础。学生先口头描述结构，再报类别。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【标准答案与预期学生回答】甲烷是饱和烃。乙烯有碳碳双键。乙醇有羟基。乙酸有羧基。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提示   烃只含C、H。先看碳碳键，再找含氧基团。</a:t>
            </a:r>
          </a:p>
          <a:p xmlns:a="http://schemas.openxmlformats.org/drawingml/2006/main">
            <a:r>
              <a:t>答案   ①烷烃  ②烯烃  ③醇（—OH）  ④羧酸（—COOH）</a:t>
            </a:r>
          </a:p>
          <a:p xmlns:a="http://schemas.openxmlformats.org/drawingml/2006/main">
            <a:r>
              <a:t>解析   类别判断依据是结构特征，不能只凭名称。</a:t>
            </a:r>
          </a:p>
          <a:p xmlns:a="http://schemas.openxmlformats.org/drawingml/2006/main">
            <a:r>
              <a:t>【教师备选追问及答案】追问：CH₃CH₂OH为什么不是烃？答案：除C、H外还含O。</a:t>
            </a:r>
          </a:p>
          <a:p xmlns:a="http://schemas.openxmlformats.org/drawingml/2006/main">
            <a:r>
              <a:t>【易错点】甲烷本身没有C—C键。不能把“含O”当作官能团名称。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【放映操作】初始隐藏答案。第1次单击：提示   烃只含C、H。先看碳碳键，再找含氧基团。</a:t>
            </a:r>
          </a:p>
          <a:p xmlns:a="http://schemas.openxmlformats.org/drawingml/2006/main">
            <a:r>
              <a:t>第2次单击：答案   ①烷烃  ②烯烃  ③醇（—OH）  ④羧酸（—COOH）</a:t>
            </a:r>
          </a:p>
          <a:p xmlns:a="http://schemas.openxmlformats.org/drawingml/2006/main">
            <a:r>
              <a:t>解析   类别判断依据是结构特征，不能只凭名称。</a:t>
            </a:r>
          </a:p>
          <a:p xmlns:a="http://schemas.openxmlformats.org/drawingml/2006/main">
            <a:r>
              <a:t>【教材依据】必修第二册，第71—73、80—81、91、95页。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c1q1】先把标签放对地方</a:t>
            </a:r>
          </a:p>
          <a:p xmlns:a="http://schemas.openxmlformats.org/drawingml/2006/main">
            <a:r>
              <a:t>情境：Mia：库房清单乱了。先把四张结构标签放回对应类别，补给和试剂才能分开查。你现在整理的是标签，没有开瓶操作。</a:t>
            </a:r>
          </a:p>
          <a:p xmlns:a="http://schemas.openxmlformats.org/drawingml/2006/main">
            <a:r>
              <a:t>提问：CH₄、CH₂=CH₂、CH₃CH₂OH、CH₃COOH依次属于哪四类？</a:t>
            </a:r>
          </a:p>
          <a:p xmlns:a="http://schemas.openxmlformats.org/drawingml/2006/main">
            <a:r>
              <a:t>选项：A．烷烃、烯烃、醇、羧酸；B．烯烃、烷烃、羧酸、醇；C．烷烃、烯烃、酚、酯；D．烷烃、炔烃、醇、羧酸</a:t>
            </a:r>
          </a:p>
          <a:p xmlns:a="http://schemas.openxmlformats.org/drawingml/2006/main">
            <a:r>
              <a:t>完整答案：A．烷烃、烯烃、醇、羧酸</a:t>
            </a:r>
          </a:p>
          <a:p xmlns:a="http://schemas.openxmlformats.org/drawingml/2006/main">
            <a:r>
              <a:t>解析与预期回答：依次为烷烃、烯烃、醇、羧酸。烃只含C、H，乙醇与乙酸还含O，所以不是烃。</a:t>
            </a:r>
          </a:p>
          <a:p xmlns:a="http://schemas.openxmlformats.org/drawingml/2006/main">
            <a:r>
              <a:t>提示：先看C—C键型，再找完整的含氧基团。</a:t>
            </a:r>
          </a:p>
          <a:p xmlns:a="http://schemas.openxmlformats.org/drawingml/2006/main">
            <a:r>
              <a:t>易错点：不要只凭名字归类，也不要把乙醇当成烃。</a:t>
            </a:r>
          </a:p>
          <a:p xmlns:a="http://schemas.openxmlformats.org/drawingml/2006/main">
            <a:r>
              <a:t>讲解要点：有机物类别由结构特征判断。 烷烃为饱和链烃，通式CₙH₂ₙ₊₂。烯烃含C=C，炔烃含C≡C。 —OH连在饱和碳上属于醇的结构特征；—COOH为羧基。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c1q1】给物资标签分柜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学生操作：观察四张结构标签，把每张标签放进对应的类别柜。两张含氧物资标签不能归进烃柜。</a:t>
            </a:r>
          </a:p>
          <a:p xmlns:a="http://schemas.openxmlformats.org/drawingml/2006/main">
            <a:r>
              <a:t>操作完整解法：CH₄→烷烃；CH₂=CH₂→烯烃；CH₃CH₂OH→醇；CH₃COOH→羧酸。乙醇与乙酸含O，不属于烃。</a:t>
            </a:r>
          </a:p>
          <a:p xmlns:a="http://schemas.openxmlformats.org/drawingml/2006/main">
            <a:r>
              <a:t>完成反馈：Mia把四类标签贴回清单，货架的分类栏恢复了。下一步去检查气体柜的反应记录。</a:t>
            </a:r>
          </a:p>
          <a:p xmlns:a="http://schemas.openxmlformats.org/drawingml/2006/main">
            <a:r>
              <a:t>任务进展：恢复物资分类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1：目标“把标签贴回去”；让学生先操作：把四张掉落标签放回对应的柜子。 场景反馈：货架分类栏已恢复。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【课次与时间】第1次课，4—5分钟，本页1分钟。</a:t>
            </a:r>
          </a:p>
          <a:p xmlns:a="http://schemas.openxmlformats.org/drawingml/2006/main">
            <a:r>
              <a:t>【讲解要点】以元素组成分烃与烃的衍生物，再用键和官能团分类。苯环用圆环表示离域结构。酯的O另一侧接碳基团。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【标准答案与预期学生回答】能说清“烃”与“烃的衍生物”的层级关系。</a:t>
            </a:r>
          </a:p>
          <a:p xmlns:a="http://schemas.openxmlformats.org/drawingml/2006/main">
            <a:r>
              <a:t>【易错点】环烷烃也是饱和烃，但不属于本页烷烃通式范围。羧基中的—OH不是醇羟基。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【教材依据】《化学 必修 第二册》第7章，教材第71—104页（项目PDF第76—109页）。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【课次与时间】第1次课，5—7分钟，本页2分钟。</a:t>
            </a:r>
          </a:p>
          <a:p xmlns:a="http://schemas.openxmlformats.org/drawingml/2006/main">
            <a:r>
              <a:t>【讲解要点】烷烃是链状饱和烃，通式适用范围要明确。甲烷四面体构型。两条方程式都检查条件。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【标准答案与预期学生回答】不会，剩余的C—H键还可以发生取代，因此产物可能是混合物。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CH₃Cl还能继续取代，生成CH₂Cl₂、CHCl₃、CCl₄。</a:t>
            </a:r>
          </a:p>
          <a:p xmlns:a="http://schemas.openxmlformats.org/drawingml/2006/main">
            <a:r>
              <a:t>取代时C—H中的H被Cl替换，不是向不饱和键加成。</a:t>
            </a:r>
          </a:p>
          <a:p xmlns:a="http://schemas.openxmlformats.org/drawingml/2006/main">
            <a:r>
              <a:t>【易错点】光照不写成点燃。氯代不是仅得一氯甲烷。通式不能推广至环烷烃。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CH₃Cl还能继续取代，生成CH₂Cl₂、CHCl₃、CCl₄。</a:t>
            </a:r>
          </a:p>
          <a:p xmlns:a="http://schemas.openxmlformats.org/drawingml/2006/main">
            <a:r>
              <a:t>取代时C—H中的H被Cl替换，不是向不饱和键加成。</a:t>
            </a:r>
          </a:p>
          <a:p xmlns:a="http://schemas.openxmlformats.org/drawingml/2006/main">
            <a:r>
              <a:t>【教材依据】必修第二册，第71—79页。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c1q2】气体柜里误记的反应</a:t>
            </a:r>
          </a:p>
          <a:p xmlns:a="http://schemas.openxmlformats.org/drawingml/2006/main">
            <a:r>
              <a:t>情境：气体柜封闭着。旁边的档案把甲烷氯代记成“加成”，Mia请你在记录中修正，避免把不同反应的资料混放。这里不进行真实氯代实验。</a:t>
            </a:r>
          </a:p>
          <a:p xmlns:a="http://schemas.openxmlformats.org/drawingml/2006/main">
            <a:r>
              <a:t>提问：CH₄ + Cl₂在光照下生成CH₃Cl和HCl。哪项判断正确？</a:t>
            </a:r>
          </a:p>
          <a:p xmlns:a="http://schemas.openxmlformats.org/drawingml/2006/main">
            <a:r>
              <a:t>选项：A．加成，且只生成CH₃Cl；B．取代，CH₃Cl还可能继续氯代；C．氧化，碳原子被Cl替换；D．水解，必须加入水</a:t>
            </a:r>
          </a:p>
          <a:p xmlns:a="http://schemas.openxmlformats.org/drawingml/2006/main">
            <a:r>
              <a:t>完整答案：B．取代，CH₃Cl还可能继续氯代</a:t>
            </a:r>
          </a:p>
          <a:p xmlns:a="http://schemas.openxmlformats.org/drawingml/2006/main">
            <a:r>
              <a:t>解析与预期回答：属于取代反应。CH₄ + Cl₂ → CH₃Cl + HCl（光照）。CH₃Cl还可继续取代，逐步生成CH₂Cl₂、CHCl₃、CCl₄。</a:t>
            </a:r>
          </a:p>
          <a:p xmlns:a="http://schemas.openxmlformats.org/drawingml/2006/main">
            <a:r>
              <a:t>提示：比较反应前后，原来的H去了哪里？</a:t>
            </a:r>
          </a:p>
          <a:p xmlns:a="http://schemas.openxmlformats.org/drawingml/2006/main">
            <a:r>
              <a:t>易错点：甲烷氯代常得到混合物，不能认为只生成一种氯代产物。</a:t>
            </a:r>
          </a:p>
          <a:p xmlns:a="http://schemas.openxmlformats.org/drawingml/2006/main">
            <a:r>
              <a:t>讲解要点：甲烷呈正四面体结构。CH₄ + 2O₂ → CO₂ + 2H₂O（点燃）。 取代反应是原子或原子团被其他原子或原子团替换。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c1q2】恢复气体柜的氯代记录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学生操作：终端记录的是光照条件下的一条连续取代路线。按上一阶段产物成为下一阶段反应物的关系，排列四张记录卡。不是要求实际反应只得到这一条路线的单一产物。</a:t>
            </a:r>
          </a:p>
          <a:p xmlns:a="http://schemas.openxmlformats.org/drawingml/2006/main">
            <a:r>
              <a:t>操作完整解法：依次为CH₄→CH₃Cl→CH₂Cl₂→CHCl₃→CCl₄，各步均为光照下的取代。原来的H被Cl替换，并生成HCl。实际氯代通常得到混合物，CH₃Cl并非唯一产物。</a:t>
            </a:r>
          </a:p>
          <a:p xmlns:a="http://schemas.openxmlformats.org/drawingml/2006/main">
            <a:r>
              <a:t>完成反馈：气体柜的记录改为取代反应，并补上继续氯代的提醒。这份档案已归回烷烃资料格。</a:t>
            </a:r>
          </a:p>
          <a:p xmlns:a="http://schemas.openxmlformats.org/drawingml/2006/main">
            <a:r>
              <a:t>任务进展：修正气体资料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2：目标“修复气体记录”；让学生先操作：按反应先后，把四张记录卡排好。 场景反馈：气体柜的记录页重新连贯。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【课次与时间】第1次课，7—10分钟，本页3分钟。</a:t>
            </a:r>
          </a:p>
          <a:p xmlns:a="http://schemas.openxmlformats.org/drawingml/2006/main">
            <a:r>
              <a:t>【讲解要点】同系物需同时满足结构相似与组成差CH₂，不能仅按通式判定。异构体需先核分子式。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【标准答案与预期学生回答】丙烷和正丁烷是同系物。两种丁烷是同分异构体。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前一组是同系物。后一组是同分异构体，分子式均为C₄H₁₀。</a:t>
            </a:r>
          </a:p>
          <a:p xmlns:a="http://schemas.openxmlformats.org/drawingml/2006/main">
            <a:r>
              <a:t>【教师备选追问及答案】追问：只满足组成差CH₂就够了吗？答案：不够，还需结构相似。</a:t>
            </a:r>
          </a:p>
          <a:p xmlns:a="http://schemas.openxmlformats.org/drawingml/2006/main">
            <a:r>
              <a:t>【易错点】“差CH₂”是必要判据之一，不能单独使用。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前一组是同系物。后一组是同分异构体，分子式均为C₄H₁₀。</a:t>
            </a:r>
          </a:p>
          <a:p xmlns:a="http://schemas.openxmlformats.org/drawingml/2006/main">
            <a:r>
              <a:t>【教材依据】必修第二册，第74—76页。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c1q3】两张标签是不是重复了</a:t>
            </a:r>
          </a:p>
          <a:p xmlns:a="http://schemas.openxmlformats.org/drawingml/2006/main">
            <a:r>
              <a:t>情境：Mia在样品架发现两张C₄H₁₀标签，差点删掉其中一张。先比较组成和连接方式，决定能不能当成同一份记录。</a:t>
            </a:r>
          </a:p>
          <a:p xmlns:a="http://schemas.openxmlformats.org/drawingml/2006/main">
            <a:r>
              <a:t>提问：CH₄与C₃H₈，正丁烷与异丁烷，分别是什么关系？</a:t>
            </a:r>
          </a:p>
          <a:p xmlns:a="http://schemas.openxmlformats.org/drawingml/2006/main">
            <a:r>
              <a:t>选项：A．两组都是同系物；B．两组都是同分异构体；C．前者同系物，后者同分异构体；D．前者同分异构体，后者同系物</a:t>
            </a:r>
          </a:p>
          <a:p xmlns:a="http://schemas.openxmlformats.org/drawingml/2006/main">
            <a:r>
              <a:t>完整答案：C．前者同系物，后者同分异构体</a:t>
            </a:r>
          </a:p>
          <a:p xmlns:a="http://schemas.openxmlformats.org/drawingml/2006/main">
            <a:r>
              <a:t>解析与预期回答：CH₄与C₃H₈结构相似，组成相差2个CH₂，是同系物。正丁烷与异丁烷分子式均为C₄H₁₀，连接方式不同，是同分异构体。</a:t>
            </a:r>
          </a:p>
          <a:p xmlns:a="http://schemas.openxmlformats.org/drawingml/2006/main">
            <a:r>
              <a:t>提示：同系物看结构相似和组成差CH₂；异构体先比较分子式。</a:t>
            </a:r>
          </a:p>
          <a:p xmlns:a="http://schemas.openxmlformats.org/drawingml/2006/main">
            <a:r>
              <a:t>易错点：仅有组成差CH₂不够，还必须满足结构相似。</a:t>
            </a:r>
          </a:p>
          <a:p xmlns:a="http://schemas.openxmlformats.org/drawingml/2006/main">
            <a:r>
              <a:t>讲解要点：同系物要求结构相似，组成相差一个或若干个CH₂。 同分异构体分子式相同，结构不同。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c1q3】把同式档案与同系列档案分开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学生操作：每张卡记录一对物质。核对结构与分子式，将它们分到“同系物”或“同分异构体”档案袋。</a:t>
            </a:r>
          </a:p>
          <a:p xmlns:a="http://schemas.openxmlformats.org/drawingml/2006/main">
            <a:r>
              <a:t>操作完整解法：甲烷/丙烷、乙烷/丙烷为同系物：结构相似，组成分别相差2个CH₂和1个CH₂。两种丁烷为C₄H₁₀的同分异构体；两种戊烷为C₅H₁₂的同分异构体。组成相差CH₂本身不能替代“结构相似”的要求。</a:t>
            </a:r>
          </a:p>
          <a:p xmlns:a="http://schemas.openxmlformats.org/drawingml/2006/main">
            <a:r>
              <a:t>完成反馈：两张丁烷记录分别保留。Mia也给密封材料贴上“结构待核对”，没有仅凭相同分子式批准替换。</a:t>
            </a:r>
          </a:p>
          <a:p xmlns:a="http://schemas.openxmlformats.org/drawingml/2006/main">
            <a:r>
              <a:t>得到物品：结构待核对标签。分子式相同仍可能是不同结构；带到档案室继续核对。</a:t>
            </a:r>
          </a:p>
          <a:p xmlns:a="http://schemas.openxmlformats.org/drawingml/2006/main">
            <a:r>
              <a:t>任务进展：排除错误合并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3：目标“分开相似标签”；让学生先操作：比较成对标签，放入对应档案袋。 场景反馈：相似标签分别归档，待查材料留下标记。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【课次与时间】第1次课，10—13分钟，本页3分钟。</a:t>
            </a:r>
          </a:p>
          <a:p xmlns:a="http://schemas.openxmlformats.org/drawingml/2006/main">
            <a:r>
              <a:t>【讲解要点】用反应前后比较而非口诀判断取代与加成。溴颜色褪去来自化学反应。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【标准答案与预期学生回答】没有H离开，两个Br全部进入产物；双键变单键，属于加成。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乙烯双键的一部分打开，两个Br分别连到两个C上。</a:t>
            </a:r>
          </a:p>
          <a:p xmlns:a="http://schemas.openxmlformats.org/drawingml/2006/main">
            <a:r>
              <a:t>没有H被换走，属于加成反应。</a:t>
            </a:r>
          </a:p>
          <a:p xmlns:a="http://schemas.openxmlformats.org/drawingml/2006/main">
            <a:r>
              <a:t>【教师备选追问及答案】追问：写成CH₃CHBr₂有什么问题？答案：不符合Br₂直接加成时两个Br分别连到原双键两端C的连接方式。</a:t>
            </a:r>
          </a:p>
          <a:p xmlns:a="http://schemas.openxmlformats.org/drawingml/2006/main">
            <a:r>
              <a:t>【易错点】产物不能写成CH₃CHBr₂。苯萃取溴造成水层变浅不等同加成。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乙烯双键的一部分打开，两个Br分别连到两个C上。</a:t>
            </a:r>
          </a:p>
          <a:p xmlns:a="http://schemas.openxmlformats.org/drawingml/2006/main">
            <a:r>
              <a:t>没有H被换走，属于加成反应。</a:t>
            </a:r>
          </a:p>
          <a:p xmlns:a="http://schemas.openxmlformats.org/drawingml/2006/main">
            <a:r>
              <a:t>【教材依据】必修第二册，第80—84页。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c1q4】把反应模型拼完整</a:t>
            </a:r>
          </a:p>
          <a:p xmlns:a="http://schemas.openxmlformats.org/drawingml/2006/main">
            <a:r>
              <a:t>情境：实验台运行乙烯与溴的动画模型。材料记录缺了一幅产物图，补齐原子连接后才能恢复这一页档案。屏幕上的拼装不会消耗实物试剂。</a:t>
            </a:r>
          </a:p>
          <a:p xmlns:a="http://schemas.openxmlformats.org/drawingml/2006/main">
            <a:r>
              <a:t>提问：CH₂=CH₂与Br₂加成，正确产物是哪一个？</a:t>
            </a:r>
          </a:p>
          <a:p xmlns:a="http://schemas.openxmlformats.org/drawingml/2006/main">
            <a:r>
              <a:t>选项：A．CH₃CHBr₂；B．CH₂BrCH₂Br；C．CH₃CH₂Br；D．CHBr=CHBr</a:t>
            </a:r>
          </a:p>
          <a:p xmlns:a="http://schemas.openxmlformats.org/drawingml/2006/main">
            <a:r>
              <a:t>完整答案：B．CH₂BrCH₂Br</a:t>
            </a:r>
          </a:p>
          <a:p xmlns:a="http://schemas.openxmlformats.org/drawingml/2006/main">
            <a:r>
              <a:t>解析与预期回答：CH₂=CH₂ + Br₂ → CH₂Br—CH₂Br。双键的一部分打开，两个Br分别加到两个C上，没有H被换走。</a:t>
            </a:r>
          </a:p>
          <a:p xmlns:a="http://schemas.openxmlformats.org/drawingml/2006/main">
            <a:r>
              <a:t>提示：两个Br分别连到原双键的两个C上。</a:t>
            </a:r>
          </a:p>
          <a:p xmlns:a="http://schemas.openxmlformats.org/drawingml/2006/main">
            <a:r>
              <a:t>易错点：不要把Br₂直接加成产物写成CH₃CHBr₂。</a:t>
            </a:r>
          </a:p>
          <a:p xmlns:a="http://schemas.openxmlformats.org/drawingml/2006/main">
            <a:r>
              <a:t>讲解要点：乙烯可使溴的溶液褪色，发生加成。 乙烯也可被酸性KMnO₄氧化；褪色对应的反应类型不同。 nCH₂=CH₂ → [—CH₂—CH₂—]ₙ属于加聚，条件为催化剂等。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c1q4】打开双键，接回两个溴原子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学生操作：修复乙烯与Br₂的加成产物：先给两个碳之间选择正确的键，再把两个Br原子放到原双键两端。原来的四个H不需要移走。</a:t>
            </a:r>
          </a:p>
          <a:p xmlns:a="http://schemas.openxmlformats.org/drawingml/2006/main">
            <a:r>
              <a:t>操作完整解法：将碳碳双键改成单键，两个Br分别连接到两个C上，得CH₂Br—CH₂Br。两个Br原子可互换位置，产物不变。CH₂=CH₂ + Br₂ → CH₂Br—CH₂Br，属于加成；没有H被Br替换。</a:t>
            </a:r>
          </a:p>
          <a:p xmlns:a="http://schemas.openxmlformats.org/drawingml/2006/main">
            <a:r>
              <a:t>完成反馈：模型产物图已补全。Mia把加成示意图存进材料资料夹，继续查找黄色配件箱的记录。</a:t>
            </a:r>
          </a:p>
          <a:p xmlns:a="http://schemas.openxmlformats.org/drawingml/2006/main">
            <a:r>
              <a:t>任务进展：补全材料示意图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4：目标“拼回模型缺片”；让学生先操作：把键和原子放进模型里的空位。 场景反馈：材料档案里的产物图补全。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【课次与时间】第1次课，13—15分钟，本页2分钟。</a:t>
            </a:r>
          </a:p>
          <a:p xmlns:a="http://schemas.openxmlformats.org/drawingml/2006/main">
            <a:r>
              <a:t>【讲解要点】区分溴的加成褪色与酸性高锰酸钾的氧化褪色。加聚没有小分子副产物。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【标准答案与预期学生回答】能说出氧化、加成、加聚三个高频反应类型。</a:t>
            </a:r>
          </a:p>
          <a:p xmlns:a="http://schemas.openxmlformats.org/drawingml/2006/main">
            <a:r>
              <a:t>【易错点】聚乙烯结构要写中括号、n和两端延伸键，不能保留双键。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【教材依据】必修第二册，第83—85页。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【课次与时间】第1次课，15—17分钟，本页2分钟。</a:t>
            </a:r>
          </a:p>
          <a:p xmlns:a="http://schemas.openxmlformats.org/drawingml/2006/main">
            <a:r>
              <a:t>【讲解要点】乙炔直线型，与足量Br₂可加成。苯环有离域结构，不能视为三个普通双键。苯能燃烧，催化条件下也可加氢。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【标准答案与预期学生回答】错误，苯环不能用普通烯烃性质直接推断。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错误</a:t>
            </a:r>
          </a:p>
          <a:p xmlns:a="http://schemas.openxmlformats.org/drawingml/2006/main">
            <a:r>
              <a:t>解析   苯环中的键介于单、双键之间。通常不使酸性KMnO₄褪色；与Br₂取代需催化剂。</a:t>
            </a:r>
          </a:p>
          <a:p xmlns:a="http://schemas.openxmlformats.org/drawingml/2006/main">
            <a:r>
              <a:t>【教师备选追问及答案】追问：苯使溴水水层变浅能证明加成吗？答案：不能，苯可萃取溴，须区分物理变化与化学反应。</a:t>
            </a:r>
          </a:p>
          <a:p xmlns:a="http://schemas.openxmlformats.org/drawingml/2006/main">
            <a:r>
              <a:t>【易错点】“不与溴水加成”不等于水层绝不会变浅，苯可萃取溴。不能说苯完全不能加成。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错误</a:t>
            </a:r>
          </a:p>
          <a:p xmlns:a="http://schemas.openxmlformats.org/drawingml/2006/main">
            <a:r>
              <a:t>解析   苯环中的键介于单、双键之间。通常不使酸性KMnO₄褪色；与Br₂取代需催化剂。</a:t>
            </a:r>
          </a:p>
          <a:p xmlns:a="http://schemas.openxmlformats.org/drawingml/2006/main">
            <a:r>
              <a:t>【教材依据】必修第二册，第85—89页。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c1q5】核查苯环记录</a:t>
            </a:r>
          </a:p>
          <a:p xmlns:a="http://schemas.openxmlformats.org/drawingml/2006/main">
            <a:r>
              <a:t>情境：记录柜里有一条待核验说法：“苯就是三处普通双键，所以能直接照搬乙烯反应。”Mia：别把它当结论，先看看这条记录错在哪里。</a:t>
            </a:r>
          </a:p>
          <a:p xmlns:a="http://schemas.openxmlformats.org/drawingml/2006/main">
            <a:r>
              <a:t>提问：关于苯与乙炔，哪项正确？</a:t>
            </a:r>
          </a:p>
          <a:p xmlns:a="http://schemas.openxmlformats.org/drawingml/2006/main">
            <a:r>
              <a:t>选项：A．苯通常使酸性KMnO₄褪色；B．苯与溴在无催化剂时直接加成；C．苯环的键介于单、双键之间，通常不使酸性KMnO₄褪色；D．苯与乙炔都属于烷烃</a:t>
            </a:r>
          </a:p>
          <a:p xmlns:a="http://schemas.openxmlformats.org/drawingml/2006/main">
            <a:r>
              <a:t>完整答案：C．苯环的键介于单、双键之间，通常不使酸性KMnO₄褪色</a:t>
            </a:r>
          </a:p>
          <a:p xmlns:a="http://schemas.openxmlformats.org/drawingml/2006/main">
            <a:r>
              <a:t>解析与预期回答：苯环中的碳碳键介于单键与双键之间。通常不使酸性KMnO₄褪色。苯与Br₂取代需催化剂，如FeBr₃。乙炔含C≡C，可加成。</a:t>
            </a:r>
          </a:p>
          <a:p xmlns:a="http://schemas.openxmlformats.org/drawingml/2006/main">
            <a:r>
              <a:t>提示：先区分芳香环与普通C=C。</a:t>
            </a:r>
          </a:p>
          <a:p xmlns:a="http://schemas.openxmlformats.org/drawingml/2006/main">
            <a:r>
              <a:t>易错点：苯使溴水水层变浅可能是萃取，不能直接据此认定加成。</a:t>
            </a:r>
          </a:p>
          <a:p xmlns:a="http://schemas.openxmlformats.org/drawingml/2006/main">
            <a:r>
              <a:t>讲解要点：乙炔：HC≡CH，是不饱和烃。 苯环具有特殊的成键结构，不能等同于普通烯烃。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5：目标“核查可疑记录”；让学生先操作：读待核查记录，决定是否保留。 场景反馈：苯环资料重新归档。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【课次与时间】第1次课，17—21分钟，本页4分钟。</a:t>
            </a:r>
          </a:p>
          <a:p xmlns:a="http://schemas.openxmlformats.org/drawingml/2006/main">
            <a:r>
              <a:t>【讲解要点】与钠反应关注O—H键；催化氧化生成乙醛，关注反应条件。乙醇完全燃烧生成CO₂和水。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【标准答案与预期学生回答】—OH上的H被Na替换，不是碳上的H。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被替换的是羟基中的H，断裂的是O—H键。</a:t>
            </a:r>
          </a:p>
          <a:p xmlns:a="http://schemas.openxmlformats.org/drawingml/2006/main">
            <a:r>
              <a:t>乙醇不是强碱，也不能像乙酸那样与Na₂CO₃放出CO₂。</a:t>
            </a:r>
          </a:p>
          <a:p xmlns:a="http://schemas.openxmlformats.org/drawingml/2006/main">
            <a:r>
              <a:t>【教师备选追问及答案】追问：1mol乙醇与足量Na生成多少mol H₂？答案：0.5mol，乙醇与氢气系数比2∶1。</a:t>
            </a:r>
          </a:p>
          <a:p xmlns:a="http://schemas.openxmlformats.org/drawingml/2006/main">
            <a:r>
              <a:t>【易错点】不能把乙醇羟基理解为溶液中的OH⁻。乙醇钠结构保留C—O键。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被替换的是羟基中的H，断裂的是O—H键。</a:t>
            </a:r>
          </a:p>
          <a:p xmlns:a="http://schemas.openxmlformats.org/drawingml/2006/main">
            <a:r>
              <a:t>乙醇不是强碱，也不能像乙酸那样与Na₂CO₃放出CO₂。</a:t>
            </a:r>
          </a:p>
          <a:p xmlns:a="http://schemas.openxmlformats.org/drawingml/2006/main">
            <a:r>
              <a:t>【教材依据】必修第二册，第91—94页。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c1q6】模拟台上的气体计数</a:t>
            </a:r>
          </a:p>
          <a:p xmlns:a="http://schemas.openxmlformats.org/drawingml/2006/main">
            <a:r>
              <a:t>情境：Mia：这张乙醇资料只剩反应物数量，气体数量漏了。请在模型中核算。这里没有真实的Na操作，计算结果只用来补全资料。</a:t>
            </a:r>
          </a:p>
          <a:p xmlns:a="http://schemas.openxmlformats.org/drawingml/2006/main">
            <a:r>
              <a:t>提问：1.0 mol无水乙醇与足量Na反应，生成多少mol H₂？</a:t>
            </a:r>
          </a:p>
          <a:p xmlns:a="http://schemas.openxmlformats.org/drawingml/2006/main">
            <a:r>
              <a:t>选项：A．1.0；B．2.0；C．0.25；D．0.50</a:t>
            </a:r>
          </a:p>
          <a:p xmlns:a="http://schemas.openxmlformats.org/drawingml/2006/main">
            <a:r>
              <a:t>完整答案：D．0.50</a:t>
            </a:r>
          </a:p>
          <a:p xmlns:a="http://schemas.openxmlformats.org/drawingml/2006/main">
            <a:r>
              <a:t>解析与预期回答：2CH₃CH₂OH + 2Na → 2CH₃CH₂ONa + H₂↑，乙醇∶H₂为2∶1，所以生成0.50 mol H₂。参与的是羟基上的H。</a:t>
            </a:r>
          </a:p>
          <a:p xmlns:a="http://schemas.openxmlformats.org/drawingml/2006/main">
            <a:r>
              <a:t>提示：先写乙醇与H₂的系数比。</a:t>
            </a:r>
          </a:p>
          <a:p xmlns:a="http://schemas.openxmlformats.org/drawingml/2006/main">
            <a:r>
              <a:t>易错点：不能把乙醇分子中的所有H都当作能被Na替换的H。</a:t>
            </a:r>
          </a:p>
          <a:p xmlns:a="http://schemas.openxmlformats.org/drawingml/2006/main">
            <a:r>
              <a:t>讲解要点：乙醇羟基的O—H可在与Na反应时断裂。 2CH₃CH₂OH + O₂ → 2CH₃CHO + 2H₂O（Cu或Ag，加热），属于氧化。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c1q6】补齐乙醇的产气账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学生操作：终端模拟1.0 mol无水乙醇与足量Na反应。先补齐最简整数系数，再填写生成H₂的物质的量。</a:t>
            </a:r>
          </a:p>
          <a:p xmlns:a="http://schemas.openxmlformats.org/drawingml/2006/main">
            <a:r>
              <a:t>操作完整解法：系数依次为2、2、2、1：2CH₃CH₂OH + 2Na → 2CH₃CH₂ONa + H₂↑。1.0 mol乙醇生成0.50 mol H₂。参与反应的是羟基上的H，不能把全部H都计入产气量。</a:t>
            </a:r>
          </a:p>
          <a:p xmlns:a="http://schemas.openxmlformats.org/drawingml/2006/main">
            <a:r>
              <a:t>完成反馈：乙醇资料补上反应比例与气体量。Mia提醒：这是模拟校核，不能照着游戏自行做钠实验。</a:t>
            </a:r>
          </a:p>
          <a:p xmlns:a="http://schemas.openxmlformats.org/drawingml/2006/main">
            <a:r>
              <a:t>任务进展：补齐乙醇资料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6：目标“补齐模型仪表”；让学生先操作：补齐模型系数，再填写产气数量。 场景反馈：模拟台的数量记录完整了。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【课次与时间】第1次课，21—23分钟，本页2分钟。</a:t>
            </a:r>
          </a:p>
          <a:p xmlns:a="http://schemas.openxmlformats.org/drawingml/2006/main">
            <a:r>
              <a:t>【讲解要点】乙酸酸性强于碳酸，能与碳酸盐、碳酸氢盐反应。用有差异的现象作鉴别依据。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【标准答案与预期学生回答】乙酸加碳酸氢钠有气泡，乙醇没有；钠不能首选，因为二者都能反应。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各取少量样品，分别加入NaHCO₃溶液。</a:t>
            </a:r>
          </a:p>
          <a:p xmlns:a="http://schemas.openxmlformats.org/drawingml/2006/main">
            <a:r>
              <a:t>乙酸产生CO₂气泡，乙醇无明显现象。与Na均能放H₂，不能作为首选。</a:t>
            </a:r>
          </a:p>
          <a:p xmlns:a="http://schemas.openxmlformats.org/drawingml/2006/main">
            <a:r>
              <a:t>【教师备选追问及答案】追问：为何金属Na不是首选？答案：乙醇与乙酸均能与Na放出H₂，差异不够明确。</a:t>
            </a:r>
          </a:p>
          <a:p xmlns:a="http://schemas.openxmlformats.org/drawingml/2006/main">
            <a:r>
              <a:t>【易错点】检验要分取样品，不能把两瓶混合。写乙酸与NaHCO₃是1∶1，不同于Na₂CO₃。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各取少量样品，分别加入NaHCO₃溶液。</a:t>
            </a:r>
          </a:p>
          <a:p xmlns:a="http://schemas.openxmlformats.org/drawingml/2006/main">
            <a:r>
              <a:t>乙酸产生CO₂气泡，乙醇无明显现象。与Na均能放H₂，不能作为首选。</a:t>
            </a:r>
          </a:p>
          <a:p xmlns:a="http://schemas.openxmlformats.org/drawingml/2006/main">
            <a:r>
              <a:t>【教材依据】必修第二册，第95—96页。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c1q7】给两瓶液体补标签</a:t>
            </a:r>
          </a:p>
          <a:p xmlns:a="http://schemas.openxmlformats.org/drawingml/2006/main">
            <a:r>
              <a:t>情境：两瓶封口液体的外观相似，但记录显示一瓶乙醇、一瓶乙酸。请为Mia选择能区分它们的检验方案；检验由终端模拟，不打开真实瓶子。</a:t>
            </a:r>
          </a:p>
          <a:p xmlns:a="http://schemas.openxmlformats.org/drawingml/2006/main">
            <a:r>
              <a:t>提问：下列哪种试剂能用明显不同的现象区分乙醇和乙酸？</a:t>
            </a:r>
          </a:p>
          <a:p xmlns:a="http://schemas.openxmlformats.org/drawingml/2006/main">
            <a:r>
              <a:t>选项：A．Na；B．NaHCO₃；C．水；D．乙醇</a:t>
            </a:r>
          </a:p>
          <a:p xmlns:a="http://schemas.openxmlformats.org/drawingml/2006/main">
            <a:r>
              <a:t>完整答案：B．NaHCO₃</a:t>
            </a:r>
          </a:p>
          <a:p xmlns:a="http://schemas.openxmlformats.org/drawingml/2006/main">
            <a:r>
              <a:t>解析与预期回答：可用NaHCO₃。乙酸有气泡，乙醇无此现象。CH₃COOH + NaHCO₃ → CH₃COONa + CO₂↑ + H₂O。</a:t>
            </a:r>
          </a:p>
          <a:p xmlns:a="http://schemas.openxmlformats.org/drawingml/2006/main">
            <a:r>
              <a:t>提示：寻找乙酸的酸性，而乙醇不具有的反应。</a:t>
            </a:r>
          </a:p>
          <a:p xmlns:a="http://schemas.openxmlformats.org/drawingml/2006/main">
            <a:r>
              <a:t>易错点：“都放出气体”不能作为区分两瓶液体的充分依据。</a:t>
            </a:r>
          </a:p>
          <a:p xmlns:a="http://schemas.openxmlformats.org/drawingml/2006/main">
            <a:r>
              <a:t>讲解要点：乙酸具有酸的通性，可与碱、活泼金属及部分盐反应。 乙醇与乙酸都可与Na生成H₂，因此Na不适合用这一现象区分。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c1q7】亲手给两瓶透明液体找回身份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学生操作：仅在终端中操作。未知瓶X、Y分别装有乙醇和乙酸。分别取少量样品，选择能产生不同现象的检验试剂，向两管加入同一种试剂并观察，再贴回身份标签。</a:t>
            </a:r>
          </a:p>
          <a:p xmlns:a="http://schemas.openxmlformats.org/drawingml/2006/main">
            <a:r>
              <a:t>操作完整解法：分别取样，用NaHCO₃检验：X无此产气现象，为乙醇；Y产生CO₂气泡，为乙酸。CH₃COOH + NaHCO₃ → CH₃COONa + CO₂↑ + H₂O。不能用“Na与两者都能放出H₂”区分两瓶。</a:t>
            </a:r>
          </a:p>
          <a:p xmlns:a="http://schemas.openxmlformats.org/drawingml/2006/main">
            <a:r>
              <a:t>完成反馈：Mia按模拟检验结果给两瓶液体补上标签。配件箱旁的补给液体终于分清了。</a:t>
            </a:r>
          </a:p>
          <a:p xmlns:a="http://schemas.openxmlformats.org/drawingml/2006/main">
            <a:r>
              <a:t>任务进展：完成液体鉴别记录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7：目标“找回瓶子身份”；让学生先操作：模拟取样检验，给两瓶贴回标签。 场景反馈：两瓶液体的身份标签已补回。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【课次与时间】第1次课，23—26分钟，本页3分钟。</a:t>
            </a:r>
          </a:p>
          <a:p xmlns:a="http://schemas.openxmlformats.org/drawingml/2006/main">
            <a:r>
              <a:t>【讲解要点】酯化是可逆反应，条件规范置于箭头上方。说明常规酸醇酯化的断键规则。酯基必须包含羰基，不只是—O—。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【标准答案与预期学生回答】圈出C(=O)—O。酯化、取代。催化、吸水。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酯基为—C(=O)—O—。酯化也属于取代反应。</a:t>
            </a:r>
          </a:p>
          <a:p xmlns:a="http://schemas.openxmlformats.org/drawingml/2006/main">
            <a:r>
              <a:t>解析   浓硫酸作催化剂和吸水剂。常规断键规律：酸脱羟基、醇脱羟基氢。</a:t>
            </a:r>
          </a:p>
          <a:p xmlns:a="http://schemas.openxmlformats.org/drawingml/2006/main">
            <a:r>
              <a:t>【教师备选追问及答案】追问：本节常规酯化中，水的OH与H各来自哪里？答案：OH来自羧酸羧基，H来自醇羟基。</a:t>
            </a:r>
          </a:p>
          <a:p xmlns:a="http://schemas.openxmlformats.org/drawingml/2006/main">
            <a:r>
              <a:t>【易错点】不能用单向箭头代替可逆符号。不能把羧基拆成“醛基+羟基”。酸脱羟基口诀对应本节常规反应。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酯基为—C(=O)—O—。酯化也属于取代反应。</a:t>
            </a:r>
          </a:p>
          <a:p xmlns:a="http://schemas.openxmlformats.org/drawingml/2006/main">
            <a:r>
              <a:t>解析   浓硫酸作催化剂和吸水剂。常规断键规律：酸脱羟基、醇脱羟基氢。</a:t>
            </a:r>
          </a:p>
          <a:p xmlns:a="http://schemas.openxmlformats.org/drawingml/2006/main">
            <a:r>
              <a:t>【教材依据】必修第二册，第96—97、101页。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c1q8】补回溶剂档案的箭头</a:t>
            </a:r>
          </a:p>
          <a:p xmlns:a="http://schemas.openxmlformats.org/drawingml/2006/main">
            <a:r>
              <a:t>情境：记录柜中的酯类溶剂档案缺了酯化过程示意。Mia请你把水的来源和反应条件补回去，恢复这一页检索索引。</a:t>
            </a:r>
          </a:p>
          <a:p xmlns:a="http://schemas.openxmlformats.org/drawingml/2006/main">
            <a:r>
              <a:t>提问：乙酸与乙醇酯化时，生成水中的OH与H分别来自哪里？</a:t>
            </a:r>
          </a:p>
          <a:p xmlns:a="http://schemas.openxmlformats.org/drawingml/2006/main">
            <a:r>
              <a:t>选项：A．OH来自乙醇，H来自乙酸羧基；B．OH来自乙酸羧基，H来自乙醇羟基；C．都来自乙醇；D．都来自乙酸</a:t>
            </a:r>
          </a:p>
          <a:p xmlns:a="http://schemas.openxmlformats.org/drawingml/2006/main">
            <a:r>
              <a:t>完整答案：B．OH来自乙酸羧基，H来自乙醇羟基</a:t>
            </a:r>
          </a:p>
          <a:p xmlns:a="http://schemas.openxmlformats.org/drawingml/2006/main">
            <a:r>
              <a:t>解析与预期回答：OH来自乙酸羧基，H来自乙醇羟基。CH₃COOH + C₂H₅OH ⇌ CH₃COOC₂H₅ + H₂O（浓H₂SO₄、加热）。</a:t>
            </a:r>
          </a:p>
          <a:p xmlns:a="http://schemas.openxmlformats.org/drawingml/2006/main">
            <a:r>
              <a:t>提示：按高中常规酯化的“酸脱羟基，醇脱氢”分析。</a:t>
            </a:r>
          </a:p>
          <a:p xmlns:a="http://schemas.openxmlformats.org/drawingml/2006/main">
            <a:r>
              <a:t>易错点：酯基—COO—不能拆成独立羧基和羟基，水解产物要看酸碱条件。</a:t>
            </a:r>
          </a:p>
          <a:p xmlns:a="http://schemas.openxmlformats.org/drawingml/2006/main">
            <a:r>
              <a:t>讲解要点：酯化为可逆反应，浓H₂SO₄起催化、吸水等作用。 CH₃COOC₂H₅ + H₂O ⇌ CH₃COOH + C₂H₅OH（酸催化、加热）。 碱性水解：CH₃COOC₂H₅ + NaOH → CH₃COONa + C₂H₅OH（加热）。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c1q8】追踪酯化生成的那一分子水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学生操作：在乙酸与乙醇的酯化模型中，把脱去的原子或原子团放入水的两个来源槽。按高中常规酯化分析；反应条件为浓H₂SO₄、加热。</a:t>
            </a:r>
          </a:p>
          <a:p xmlns:a="http://schemas.openxmlformats.org/drawingml/2006/main">
            <a:r>
              <a:t>操作完整解法：水的OH来自乙酸羧基，H来自乙醇羟基，即“酸脱羟基，醇脱氢”。CH₃COOH + C₂H₅OH ⇌ CH₃COOC₂H₅ + H₂O（浓H₂SO₄、加热）。反应可逆；浓H₂SO₄起催化、吸水等作用。</a:t>
            </a:r>
          </a:p>
          <a:p xmlns:a="http://schemas.openxmlformats.org/drawingml/2006/main">
            <a:r>
              <a:t>完成反馈：酯化与水解资料分开保存，箭头条件已经补全。Mia在清单上找到了黄色配件箱所在货架。</a:t>
            </a:r>
          </a:p>
          <a:p xmlns:a="http://schemas.openxmlformats.org/drawingml/2006/main">
            <a:r>
              <a:t>任务进展：定位配件箱资料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8：目标“追踪水的来源”；让学生先操作：把组成水的两个片段放回来源槽。 场景反馈：反应图补齐，配件箱的货架有了线索。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【课次与时间】第1次课，26—27分钟，本页1分钟。</a:t>
            </a:r>
          </a:p>
          <a:p xmlns:a="http://schemas.openxmlformats.org/drawingml/2006/main">
            <a:r>
              <a:t>【讲解要点】在酯化与水解之间建立结构联系，为油脂皂化作准备。酸性水解可逆，碱性水解生成盐。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【标准答案与预期学生回答】能说出酸性与碱性水解的产物差别。</a:t>
            </a:r>
          </a:p>
          <a:p xmlns:a="http://schemas.openxmlformats.org/drawingml/2006/main">
            <a:r>
              <a:t>【易错点】碱性条件下产物应写羧酸盐，不能直接写游离羧酸。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【教材依据】必修第二册，第101页。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【课次与时间】第1次课，27—30分钟，本页3分钟。</a:t>
            </a:r>
          </a:p>
          <a:p xmlns:a="http://schemas.openxmlformats.org/drawingml/2006/main">
            <a:r>
              <a:t>【讲解要点】糖类检验要说明试剂、条件和现象。部分水解与完全水解必须区别。蔗糖水解生成两种单糖。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【标准答案与预期学生回答】错误，可能仍有未水解淀粉。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错误。部分水解仍可能有淀粉，加入碘仍显蓝色。</a:t>
            </a:r>
          </a:p>
          <a:p xmlns:a="http://schemas.openxmlformats.org/drawingml/2006/main">
            <a:r>
              <a:t>检验水解所得葡萄糖时，应先调至碱性再加新制Cu(OH)₂并加热。</a:t>
            </a:r>
          </a:p>
          <a:p xmlns:a="http://schemas.openxmlformats.org/drawingml/2006/main">
            <a:r>
              <a:t>【教师备选追问及答案】追问：碘不显蓝能直接证明已有葡萄糖吗？答案：不能，只能在相应检验条件下说明未检出淀粉，还需检验还原性糖。</a:t>
            </a:r>
          </a:p>
          <a:p xmlns:a="http://schemas.openxmlformats.org/drawingml/2006/main">
            <a:r>
              <a:t>【易错点】酸性水解液不能直接用于新制Cu(OH)₂检验，需先调至碱性。出现砖红色沉淀只能说明存在还原性糖，不能单独证明只含葡萄糖。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错误。部分水解仍可能有淀粉，加入碘仍显蓝色。</a:t>
            </a:r>
          </a:p>
          <a:p xmlns:a="http://schemas.openxmlformats.org/drawingml/2006/main">
            <a:r>
              <a:t>检验水解所得葡萄糖时，应先调至碱性再加新制Cu(OH)₂并加热。</a:t>
            </a:r>
          </a:p>
          <a:p xmlns:a="http://schemas.openxmlformats.org/drawingml/2006/main">
            <a:r>
              <a:t>【教材依据】必修第二册，第98—99页。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c1q9】淀粉记录能说明什么</a:t>
            </a:r>
          </a:p>
          <a:p xmlns:a="http://schemas.openxmlformats.org/drawingml/2006/main">
            <a:r>
              <a:t>情境：等待渡船时还要整理补给柜。Mia读到一份实验记录：淀粉溶液在酸性条件下加热一段时间，取少量反应液冷却后加碘液，仍显蓝。记录者写“完全没有水解”，请核查。</a:t>
            </a:r>
          </a:p>
          <a:p xmlns:a="http://schemas.openxmlformats.org/drawingml/2006/main">
            <a:r>
              <a:t>提问：能否据此断定淀粉完全没有发生水解？</a:t>
            </a:r>
          </a:p>
          <a:p xmlns:a="http://schemas.openxmlformats.org/drawingml/2006/main">
            <a:r>
              <a:t>选项：A．成立，显蓝一定说明完全未水解；B．不成立，可能只发生了部分水解；C．成立，水解一定生成乙醇；D．不成立，显蓝能证明完全水解</a:t>
            </a:r>
          </a:p>
          <a:p xmlns:a="http://schemas.openxmlformats.org/drawingml/2006/main">
            <a:r>
              <a:t>完整答案：B．不成立，可能只发生了部分水解</a:t>
            </a:r>
          </a:p>
          <a:p xmlns:a="http://schemas.openxmlformats.org/drawingml/2006/main">
            <a:r>
              <a:t>解析与预期回答：结论不成立。显蓝只说明反应液中仍有淀粉，不能区分完全未水解与部分水解。检验葡萄糖等还原性糖还需按规定条件操作。</a:t>
            </a:r>
          </a:p>
          <a:p xmlns:a="http://schemas.openxmlformats.org/drawingml/2006/main">
            <a:r>
              <a:t>提示：只要还有未水解的淀粉，碘检验就可能显蓝。</a:t>
            </a:r>
          </a:p>
          <a:p xmlns:a="http://schemas.openxmlformats.org/drawingml/2006/main">
            <a:r>
              <a:t>易错点：不要把“未检出淀粉”和“检出了葡萄糖”当作同一结论。</a:t>
            </a:r>
          </a:p>
          <a:p xmlns:a="http://schemas.openxmlformats.org/drawingml/2006/main">
            <a:r>
              <a:t>讲解要点：淀粉、纤维素水解最终可得葡萄糖。蔗糖水解得葡萄糖和果糖。 葡萄糖可与新制Cu(OH)₂在加热等规定条件下反应生成砖红色Cu₂O。 加碘不显蓝也不能单独证明已有葡萄糖。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c1q9】重做淀粉记录中缺失的检验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学生操作：仅在终端中操作。将淀粉溶液置于酸性条件下加热一段时间；反应后冷却并取少量反应液，再加入碘液。记录观察结果，判断能否据此断定“淀粉完全没有发生水解”。</a:t>
            </a:r>
          </a:p>
          <a:p xmlns:a="http://schemas.openxmlformats.org/drawingml/2006/main">
            <a:r>
              <a:t>操作完整解法：按酸性加热→冷却并取少量反应液→加碘液的顺序完成检验。模拟结果仍显蓝，只能说明仍有可检出的淀粉；可能完全未水解，也可能部分水解，不能由显蓝断定完全未水解。若要检验葡萄糖等还原性糖，应另取样，按中和等规定条件操作，再用新制Cu(OH)₂加热检验；不显蓝本身不能单独证明已有葡萄糖。</a:t>
            </a:r>
          </a:p>
          <a:p xmlns:a="http://schemas.openxmlformats.org/drawingml/2006/main">
            <a:r>
              <a:t>完成反馈：记录改为“仍检出淀粉，不能据此排除部分水解”。这只是资料结论，不用于判断食品是否可以食用。</a:t>
            </a:r>
          </a:p>
          <a:p xmlns:a="http://schemas.openxmlformats.org/drawingml/2006/main">
            <a:r>
              <a:t>任务进展：校核补给资料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9：目标“重放补给检验”；让学生先操作：重放模拟检验，核查记录中的结论。 场景反馈：补给记录已核查，原结论得到修正。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【课次与时间】第1次课，30—32分钟，本页2分钟。</a:t>
            </a:r>
          </a:p>
          <a:p xmlns:a="http://schemas.openxmlformats.org/drawingml/2006/main">
            <a:r>
              <a:t>【讲解要点】油脂是高级脂肪酸与甘油形成的酯，不是天然高分子。蛋白质是高分子，完全水解为氨基酸。盐析和变性的本质不同。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【标准答案与预期学生回答】浓硫酸铵盐析通常可逆，加热变性并失去活性。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不同。前者为盐析，通常可逆；后者为变性。</a:t>
            </a:r>
          </a:p>
          <a:p xmlns:a="http://schemas.openxmlformats.org/drawingml/2006/main">
            <a:r>
              <a:t>蛋白质颜色反应：含相应结构的蛋白质遇浓硝酸可变黄。</a:t>
            </a:r>
          </a:p>
          <a:p xmlns:a="http://schemas.openxmlformats.org/drawingml/2006/main">
            <a:r>
              <a:t>【教师备选追问及答案】追问：蛋白质完全水解与变性相同吗？答案：不同，水解最终得氨基酸，变性主要改变空间结构并失去活性。</a:t>
            </a:r>
          </a:p>
          <a:p xmlns:a="http://schemas.openxmlformats.org/drawingml/2006/main">
            <a:r>
              <a:t>【易错点】盐析用合适的浓盐溶液，重金属盐可致变性。不是所有蛋白质都呈同样的硝酸黄色反应。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不同。前者为盐析，通常可逆；后者为变性。</a:t>
            </a:r>
          </a:p>
          <a:p xmlns:a="http://schemas.openxmlformats.org/drawingml/2006/main">
            <a:r>
              <a:t>蛋白质颜色反应：含相应结构的蛋白质遇浓硝酸可变黄。</a:t>
            </a:r>
          </a:p>
          <a:p xmlns:a="http://schemas.openxmlformats.org/drawingml/2006/main">
            <a:r>
              <a:t>【教材依据】必修第二册，第100—102页。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c1q10】封好黄色配件箱</a:t>
            </a:r>
          </a:p>
          <a:p xmlns:a="http://schemas.openxmlformats.org/drawingml/2006/main">
            <a:r>
              <a:t>情境：黄色配件箱已经找出来，补给柜还剩一份油脂与蛋白质资料要分开。完成最后的归档，Mia就能把箱单签给你，送去Eve那里核对材料身份。</a:t>
            </a:r>
          </a:p>
          <a:p xmlns:a="http://schemas.openxmlformats.org/drawingml/2006/main">
            <a:r>
              <a:t>提问：哪项归档结论正确？</a:t>
            </a:r>
          </a:p>
          <a:p xmlns:a="http://schemas.openxmlformats.org/drawingml/2006/main">
            <a:r>
              <a:t>选项：A．油脂碱性水解只生成甘油；B．蛋白质盐析与变性完全相同；C．油脂碱性水解生成甘油和高级脂肪酸盐；蛋白质盐析通常可逆；D．蛋白质完全水解得到淀粉</a:t>
            </a:r>
          </a:p>
          <a:p xmlns:a="http://schemas.openxmlformats.org/drawingml/2006/main">
            <a:r>
              <a:t>完整答案：C．油脂碱性水解生成甘油和高级脂肪酸盐；蛋白质盐析通常可逆</a:t>
            </a:r>
          </a:p>
          <a:p xmlns:a="http://schemas.openxmlformats.org/drawingml/2006/main">
            <a:r>
              <a:t>解析与预期回答：油脂碱性水解生成甘油和高级脂肪酸盐，称为皂化。蛋白质盐析通常可逆，变性通常不可逆；完全水解最终得氨基酸。</a:t>
            </a:r>
          </a:p>
          <a:p xmlns:a="http://schemas.openxmlformats.org/drawingml/2006/main">
            <a:r>
              <a:t>提示：分别检查产物、可逆性和分子结构变化。</a:t>
            </a:r>
          </a:p>
          <a:p xmlns:a="http://schemas.openxmlformats.org/drawingml/2006/main">
            <a:r>
              <a:t>易错点：变性不等于彻底水解，盐析也不等于变性。</a:t>
            </a:r>
          </a:p>
          <a:p xmlns:a="http://schemas.openxmlformats.org/drawingml/2006/main">
            <a:r>
              <a:t>讲解要点：油脂属于酯。酸性水解生成甘油和高级脂肪酸。 蛋白质受热等可变性，空间结构与生物活性改变。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c1q10】分开食品记录与蛋白质处理记录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学生操作：四张记录属于不同的处理过程。把产物或现象卡放入对应的资料袋，避免把盐析、变性与完全水解混在一起。</a:t>
            </a:r>
          </a:p>
          <a:p xmlns:a="http://schemas.openxmlformats.org/drawingml/2006/main">
            <a:r>
              <a:t>操作完整解法：油脂碱性水解→甘油与高级脂肪酸盐，称为皂化；蛋白质完全水解→氨基酸；盐析通常可逆；变性通常不可逆。变性并不等于完全水解。油脂酸性水解所得为甘油和高级脂肪酸。</a:t>
            </a:r>
          </a:p>
          <a:p xmlns:a="http://schemas.openxmlformats.org/drawingml/2006/main">
            <a:r>
              <a:t>完成反馈：补给资料归档完成。Mia交出黄色配件箱和箱单：里面有备用接口，但密封垫身份仍须Eve查档，暂不能自行替换。</a:t>
            </a:r>
          </a:p>
          <a:p xmlns:a="http://schemas.openxmlformats.org/drawingml/2006/main">
            <a:r>
              <a:t>得到物品：黄色配件箱。已找到备用接口和待核对密封垫；原设计库存编号还没有确认。</a:t>
            </a:r>
          </a:p>
          <a:p xmlns:a="http://schemas.openxmlformats.org/drawingml/2006/main">
            <a:r>
              <a:t>任务进展：取得配件箱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q10：目标“完成出库清单”；让学生先操作：把四张补给卡放进对应的资料袋。 场景反馈：Mia将黄色配件箱搬到出库台。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【课次与时间】第1次课，32—33分钟，本页1分钟。</a:t>
            </a:r>
          </a:p>
          <a:p xmlns:a="http://schemas.openxmlformats.org/drawingml/2006/main">
            <a:r>
              <a:t>【讲解要点】让学生重建反应网络，而不是直接阅读归纳。30秒补空，15秒接力，15秒三次点击反馈。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【标准答案与预期学生回答】①光照取代。②加成、氧化、加聚。③酯化，逆反应为酸性水解。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① 光照取代</a:t>
            </a:r>
          </a:p>
          <a:p xmlns:a="http://schemas.openxmlformats.org/drawingml/2006/main">
            <a:r>
              <a:t>② 加成、氧化、加聚</a:t>
            </a:r>
          </a:p>
          <a:p xmlns:a="http://schemas.openxmlformats.org/drawingml/2006/main">
            <a:r>
              <a:t>③ 酯化；逆反应为水解</a:t>
            </a:r>
          </a:p>
          <a:p xmlns:a="http://schemas.openxmlformats.org/drawingml/2006/main">
            <a:r>
              <a:t>【易错点】加聚对应含双键的适当单体，不把苯当普通烯烃。水解需要相应条件，不能把图当无条件转化。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【放映操作】初始隐藏答案。第1次单击：① 光照取代</a:t>
            </a:r>
          </a:p>
          <a:p xmlns:a="http://schemas.openxmlformats.org/drawingml/2006/main">
            <a:r>
              <a:t>第2次单击：② 加成、氧化、加聚</a:t>
            </a:r>
          </a:p>
          <a:p xmlns:a="http://schemas.openxmlformats.org/drawingml/2006/main">
            <a:r>
              <a:t>第3次单击：③ 酯化；逆反应为水解</a:t>
            </a:r>
          </a:p>
          <a:p xmlns:a="http://schemas.openxmlformats.org/drawingml/2006/main">
            <a:r>
              <a:t>【选路】本页任务完成后，点击“路线A”或“路线B”。学生任选一条，用33—35分钟，共2分，做完后点击“进入终关”。不要把两条路线都安排进本次40分钟。</a:t>
            </a:r>
          </a:p>
          <a:p xmlns:a="http://schemas.openxmlformats.org/drawingml/2006/main">
            <a:r>
              <a:t>【教材依据】《化学 必修 第二册》第7章，教材第71—104页（项目PDF第76—109页）。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可选NaHCO₃，乙酸放出CO₂，乙醇无此现象。</a:t>
            </a:r>
          </a:p>
          <a:p xmlns:a="http://schemas.openxmlformats.org/drawingml/2006/main">
            <a:r>
              <a:t>CH₃COOH + NaHCO₃ → CH₃COONa + CO₂↑ + H₂O。解析   羧基使乙酸能与碳酸氢盐反应。现象与配平各1分。</a:t>
            </a:r>
          </a:p>
          <a:p xmlns:a="http://schemas.openxmlformats.org/drawingml/2006/main">
            <a:r>
              <a:t>【本页屏幕问题完整答案】提示   选择能体现羧酸酸性、而乙醇不具有的反应。</a:t>
            </a:r>
          </a:p>
          <a:p xmlns:a="http://schemas.openxmlformats.org/drawingml/2006/main">
            <a:r>
              <a:t>答案   可选NaHCO₃，乙酸放出CO₂，乙醇无此现象。</a:t>
            </a:r>
          </a:p>
          <a:p xmlns:a="http://schemas.openxmlformats.org/drawingml/2006/main">
            <a:r>
              <a:t>CH₃COOH + NaHCO₃ → CH₃COONa + CO₂↑ + H₂O</a:t>
            </a:r>
          </a:p>
          <a:p xmlns:a="http://schemas.openxmlformats.org/drawingml/2006/main">
            <a:r>
              <a:t>解析   羧基使乙酸能与碳酸氢盐反应。现象与配平各1分。</a:t>
            </a:r>
          </a:p>
          <a:p xmlns:a="http://schemas.openxmlformats.org/drawingml/2006/main">
            <a:r>
              <a:t>【易错点】Na可与两种液体均放出H₂，不宜据此区分。其他可行方案若现象明确也接受。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必修 第二册》第7章，第71—104页（项目PDF第76—109页）。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c1bA】出库附件 · 两瓶液体的鉴别报告</a:t>
            </a:r>
          </a:p>
          <a:p xmlns:a="http://schemas.openxmlformats.org/drawingml/2006/main">
            <a:r>
              <a:t>情境：Mia：请把模拟鉴别写成“试剂、现象、方程式”三项齐全的记录，夹在箱单里。Eve接手时就能复核标签，而不必再凭外观猜。</a:t>
            </a:r>
          </a:p>
          <a:p xmlns:a="http://schemas.openxmlformats.org/drawingml/2006/main">
            <a:r>
              <a:t>提问：哪组“试剂＋现象＋方程式”正确？</a:t>
            </a:r>
          </a:p>
          <a:p xmlns:a="http://schemas.openxmlformats.org/drawingml/2006/main">
            <a:r>
              <a:t>选项：A．Na，两瓶都无气体；CH₃COOH + Na → CO₂；B．NaHCO₃，乙酸有气泡；CH₃COOH + NaHCO₃ → CH₃COONa + CO₂↑ + H₂O；C．NaHCO₃，乙醇有气泡；C₂H₅OH + NaHCO₃ → CO₂；D．水，乙酸不溶而乙醇溶解</a:t>
            </a:r>
          </a:p>
          <a:p xmlns:a="http://schemas.openxmlformats.org/drawingml/2006/main">
            <a:r>
              <a:t>完整答案：B．NaHCO₃，乙酸有气泡；CH₃COOH + NaHCO₃ → CH₃COONa + CO₂↑ + H₂O</a:t>
            </a:r>
          </a:p>
          <a:p xmlns:a="http://schemas.openxmlformats.org/drawingml/2006/main">
            <a:r>
              <a:t>解析与预期回答：选NaHCO₃。乙酸产生CO₂气泡，乙醇无此现象。方程式配平如第二项。</a:t>
            </a:r>
          </a:p>
          <a:p xmlns:a="http://schemas.openxmlformats.org/drawingml/2006/main">
            <a:r>
              <a:t>提示：把观察现象与官能团性质对应起来。</a:t>
            </a:r>
          </a:p>
          <a:p xmlns:a="http://schemas.openxmlformats.org/drawingml/2006/main">
            <a:r>
              <a:t>易错点：只报“有气体”而不说明哪瓶有气体，报告不完整。</a:t>
            </a:r>
          </a:p>
          <a:p xmlns:a="http://schemas.openxmlformats.org/drawingml/2006/main">
            <a:r>
              <a:t>讲解要点：报告必须同时包含操作、现象与结论。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c1bA】修复液体鉴别报告的证据顺序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学生操作：主线已获得鉴别观察。把报告整理成可复核的流程，保留取样、试剂、现象和结论；不能先给未知瓶贴名再补检验。</a:t>
            </a:r>
          </a:p>
          <a:p xmlns:a="http://schemas.openxmlformats.org/drawingml/2006/main">
            <a:r>
              <a:t>操作完整解法：取样编号→两管加入NaHCO₃→记录是否产生气泡→按现象归档并写方程式。乙酸有CO₂气泡，乙醇无此现象。CH₃COOH + NaHCO₃ → CH₃COONa + CO₂↑ + H₂O。报告需同时保留操作、现象与结论，不能只写“有气体”。</a:t>
            </a:r>
          </a:p>
          <a:p xmlns:a="http://schemas.openxmlformats.org/drawingml/2006/main">
            <a:r>
              <a:t>完成反馈：液体鉴别附件已夹进箱单，配件箱可以正式移交Eve。</a:t>
            </a:r>
          </a:p>
          <a:p xmlns:a="http://schemas.openxmlformats.org/drawingml/2006/main">
            <a:r>
              <a:t>得到物品：液体鉴别附件。保留检验方案、现象和方程式，可供复核。</a:t>
            </a:r>
          </a:p>
          <a:p xmlns:a="http://schemas.openxmlformats.org/drawingml/2006/main">
            <a:r>
              <a:t>任务进展：补齐出库附件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bA：目标“留下检验附件”；让学生先操作：把鉴别步骤排好，夹进配件箱单。 场景反馈：液体检验附件已夹入箱单。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加聚反应。</a:t>
            </a:r>
          </a:p>
          <a:p xmlns:a="http://schemas.openxmlformats.org/drawingml/2006/main">
            <a:r>
              <a:t>链节：—CH₂—CH(CH₃)—，聚合物写作[—CH₂—CH(CH₃)—]ₙ。解析   由丙烯加聚形成聚丙烯，无小分子副产物。</a:t>
            </a:r>
          </a:p>
          <a:p xmlns:a="http://schemas.openxmlformats.org/drawingml/2006/main">
            <a:r>
              <a:t>反应类型与链节各1分。</a:t>
            </a:r>
          </a:p>
          <a:p xmlns:a="http://schemas.openxmlformats.org/drawingml/2006/main">
            <a:r>
              <a:t>【本页屏幕问题完整答案】提示   双键变为单键。甲基仍连在原来的C上。</a:t>
            </a:r>
          </a:p>
          <a:p xmlns:a="http://schemas.openxmlformats.org/drawingml/2006/main">
            <a:r>
              <a:t>答案   加聚反应。</a:t>
            </a:r>
          </a:p>
          <a:p xmlns:a="http://schemas.openxmlformats.org/drawingml/2006/main">
            <a:r>
              <a:t>链节：—CH₂—CH(CH₃)—，聚合物写作[—CH₂—CH(CH₃)—]ₙ</a:t>
            </a:r>
          </a:p>
          <a:p xmlns:a="http://schemas.openxmlformats.org/drawingml/2006/main">
            <a:r>
              <a:t>解析   由丙烯加聚形成聚丙烯，无小分子副产物。</a:t>
            </a:r>
          </a:p>
          <a:p xmlns:a="http://schemas.openxmlformats.org/drawingml/2006/main">
            <a:r>
              <a:t>反应类型与链节各1分。</a:t>
            </a:r>
          </a:p>
          <a:p xmlns:a="http://schemas.openxmlformats.org/drawingml/2006/main">
            <a:r>
              <a:t>【易错点】链节外侧应保留延续的键。不要漏甲基，不能把整个分子仅写成CH₂CH₂。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必修 第二册》第7章，第71—104页（项目PDF第76—109页）。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c1bB】出库附件 · 拼回聚合物链节</a:t>
            </a:r>
          </a:p>
          <a:p xmlns:a="http://schemas.openxmlformats.org/drawingml/2006/main">
            <a:r>
              <a:t>情境：配件箱里一袋密封材料的资料写着单体是丙烯，链节图却缺了一部分。先修复资料，再交给Eve核对原设计编号，不能仅凭链节就断定适用于所有环境。</a:t>
            </a:r>
          </a:p>
          <a:p xmlns:a="http://schemas.openxmlformats.org/drawingml/2006/main">
            <a:r>
              <a:t>提问：CH₂=CHCH₃发生加聚，正确链节是什么？</a:t>
            </a:r>
          </a:p>
          <a:p xmlns:a="http://schemas.openxmlformats.org/drawingml/2006/main">
            <a:r>
              <a:t>选项：A．—CH₂—CH₂—；B．—CH₂—CH(CH₃)—；C．—CH=CH—CH₃；D．—CH₂—O—CH₂—</a:t>
            </a:r>
          </a:p>
          <a:p xmlns:a="http://schemas.openxmlformats.org/drawingml/2006/main">
            <a:r>
              <a:t>完整答案：B．—CH₂—CH(CH₃)—</a:t>
            </a:r>
          </a:p>
          <a:p xmlns:a="http://schemas.openxmlformats.org/drawingml/2006/main">
            <a:r>
              <a:t>解析与预期回答：链节为—CH₂—CH(CH₃)—，聚合物写作[—CH₂—CH(CH₃)—]ₙ。反应属于加聚，无小分子副产物。</a:t>
            </a:r>
          </a:p>
          <a:p xmlns:a="http://schemas.openxmlformats.org/drawingml/2006/main">
            <a:r>
              <a:t>提示：双键打开，甲基仍连在原来的那个C上。</a:t>
            </a:r>
          </a:p>
          <a:p xmlns:a="http://schemas.openxmlformats.org/drawingml/2006/main">
            <a:r>
              <a:t>易错点：不要漏掉甲基，链节两端要有延续的键。</a:t>
            </a:r>
          </a:p>
          <a:p xmlns:a="http://schemas.openxmlformats.org/drawingml/2006/main">
            <a:r>
              <a:t>讲解要点：加聚保留单体的原子组成，改变不饱和键的连接。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c1bB】拼回丙烯聚合物的主链与支链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学生操作：材料档案中的单体为CH₂=CHCH₃。双键打开后，用片段补好链节的两个主链碳和第二个碳上的支链。主链两端应保留延续的键。</a:t>
            </a:r>
          </a:p>
          <a:p xmlns:a="http://schemas.openxmlformats.org/drawingml/2006/main">
            <a:r>
              <a:t>操作完整解法：第一个主链碳为—CH₂—，第二个为—CH—，其上连接CH₃支链，得[—CH₂—CH(CH₃)—]ₙ。属于加聚，无小分子副产物；不能漏掉甲基或留下单体原来的C=C。</a:t>
            </a:r>
          </a:p>
          <a:p xmlns:a="http://schemas.openxmlformats.org/drawingml/2006/main">
            <a:r>
              <a:t>完成反馈：材料链节附件已补全，配件箱可以正式移交Eve；是否可用仍按原设计编号核对。</a:t>
            </a:r>
          </a:p>
          <a:p xmlns:a="http://schemas.openxmlformats.org/drawingml/2006/main">
            <a:r>
              <a:t>得到物品：材料链节附件。保留丙烯加聚链节，供Eve查原设计配件记录。</a:t>
            </a:r>
          </a:p>
          <a:p xmlns:a="http://schemas.openxmlformats.org/drawingml/2006/main">
            <a:r>
              <a:t>任务进展：补齐出库附件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1bB：目标“补全材料链节”；让学生先操作：拼回资料中的链节，夹进配件箱单。 场景反馈：材料链节附件已夹入箱单。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【课次与时间】第1次课，35—37分钟，本页2分钟。</a:t>
            </a:r>
          </a:p>
          <a:p xmlns:a="http://schemas.openxmlformats.org/drawingml/2006/main">
            <a:r>
              <a:t>【讲解要点】独立完成两道单选题，检查结构判断与鉴别意识。每题2分。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【标准答案与预期学生回答】Q1 C，Q2 A。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Q1答案   C</a:t>
            </a:r>
          </a:p>
          <a:p xmlns:a="http://schemas.openxmlformats.org/drawingml/2006/main">
            <a:r>
              <a:t>解析   丙烯含C=C，能与Br₂加成。</a:t>
            </a:r>
          </a:p>
          <a:p xmlns:a="http://schemas.openxmlformats.org/drawingml/2006/main">
            <a:r>
              <a:t>Q2答案   A</a:t>
            </a:r>
          </a:p>
          <a:p xmlns:a="http://schemas.openxmlformats.org/drawingml/2006/main">
            <a:r>
              <a:t>解析   二者都含能与Na反应的O—H键；乙醇不与NaHCO₃放CO₂。</a:t>
            </a:r>
          </a:p>
          <a:p xmlns:a="http://schemas.openxmlformats.org/drawingml/2006/main">
            <a:r>
              <a:t>【易错点】Q1限定“因加成”，排除物理变化等。Q2不能把乙醇的羟基当羧基。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【放映操作】初始隐藏答案。第1次单击：Q1答案   C</a:t>
            </a:r>
          </a:p>
          <a:p xmlns:a="http://schemas.openxmlformats.org/drawingml/2006/main">
            <a:r>
              <a:t>解析   丙烯含C=C，能与Br₂加成。</a:t>
            </a:r>
          </a:p>
          <a:p xmlns:a="http://schemas.openxmlformats.org/drawingml/2006/main">
            <a:r>
              <a:t>第2次单击：Q2答案   A</a:t>
            </a:r>
          </a:p>
          <a:p xmlns:a="http://schemas.openxmlformats.org/drawingml/2006/main">
            <a:r>
              <a:t>解析   二者都含能与Na反应的O—H键；乙醇不与NaHCO₃放CO₂。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必修 第二册》第7章，教材第71—104页（项目PDF第76—109页）。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提问：丙烯与Br₂反应的主要类型是什么？</a:t>
            </a:r>
          </a:p>
          <a:p xmlns:a="http://schemas.openxmlformats.org/drawingml/2006/main">
            <a:r>
              <a:t>选项：A．取代；B．加成；C．水解；D．酯化</a:t>
            </a:r>
          </a:p>
          <a:p xmlns:a="http://schemas.openxmlformats.org/drawingml/2006/main">
            <a:r>
              <a:t>完整答案：B．加成</a:t>
            </a:r>
          </a:p>
          <a:p xmlns:a="http://schemas.openxmlformats.org/drawingml/2006/main">
            <a:r>
              <a:t>解析与预期回答：C=C打开，两个Br分别连接到原双键两端的C。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易错点：C=C打开，两个Br分别连接到原双键两端的C。</a:t>
            </a:r>
          </a:p>
          <a:p xmlns:a="http://schemas.openxmlformats.org/drawingml/2006/main">
            <a:r>
              <a:t>讲解要点：C=C打开，两个Br分别连接到原双键两端的C。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提问：1.0 mol乙醇与足量Na反应生成H₂多少mol？</a:t>
            </a:r>
          </a:p>
          <a:p xmlns:a="http://schemas.openxmlformats.org/drawingml/2006/main">
            <a:r>
              <a:t>选项：A．0.50；B．1.0；C．2.0；D．0.25</a:t>
            </a:r>
          </a:p>
          <a:p xmlns:a="http://schemas.openxmlformats.org/drawingml/2006/main">
            <a:r>
              <a:t>完整答案：A．0.50</a:t>
            </a:r>
          </a:p>
          <a:p xmlns:a="http://schemas.openxmlformats.org/drawingml/2006/main">
            <a:r>
              <a:t>解析与预期回答：2 mol乙醇生成1 mol H₂，故为0.50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 mol乙醇生成1 mol H₂，故为0.50 mol。</a:t>
            </a:r>
          </a:p>
          <a:p xmlns:a="http://schemas.openxmlformats.org/drawingml/2006/main">
            <a:r>
              <a:t>讲解要点：2 mol乙醇生成1 mol H₂，故为0.50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提问：乙酸乙酯在NaOH溶液中水解的有机产物是什么？</a:t>
            </a:r>
          </a:p>
          <a:p xmlns:a="http://schemas.openxmlformats.org/drawingml/2006/main">
            <a:r>
              <a:t>选项：A．乙酸和甲醇；B．乙酸钠和乙醇；C．乙酸和乙醇；D．甲酸钠和乙醇</a:t>
            </a:r>
          </a:p>
          <a:p xmlns:a="http://schemas.openxmlformats.org/drawingml/2006/main">
            <a:r>
              <a:t>完整答案：B．乙酸钠和乙醇</a:t>
            </a:r>
          </a:p>
          <a:p xmlns:a="http://schemas.openxmlformats.org/drawingml/2006/main">
            <a:r>
              <a:t>解析与预期回答：碱性水解生成CH₃COONa和C₂H₅OH。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易错点：碱性水解生成CH₃COONa和C₂H₅OH。</a:t>
            </a:r>
          </a:p>
          <a:p xmlns:a="http://schemas.openxmlformats.org/drawingml/2006/main">
            <a:r>
              <a:t>讲解要点：碱性水解生成CH₃COONa和C₂H₅OH。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提问：淀粉溶液经酸性加热一段时间，冷却取样后加碘液仍显蓝。能够作出的结论是？</a:t>
            </a:r>
          </a:p>
          <a:p xmlns:a="http://schemas.openxmlformats.org/drawingml/2006/main">
            <a:r>
              <a:t>选项：A．一定完全未水解；B．一定完全水解；C．样品仍含能被检出的淀粉，可能部分水解；D．一定没有葡萄糖</a:t>
            </a:r>
          </a:p>
          <a:p xmlns:a="http://schemas.openxmlformats.org/drawingml/2006/main">
            <a:r>
              <a:t>完整答案：C．样品仍含能被检出的淀粉，可能部分水解</a:t>
            </a:r>
          </a:p>
          <a:p xmlns:a="http://schemas.openxmlformats.org/drawingml/2006/main">
            <a:r>
              <a:t>解析与预期回答：剩余淀粉可显蓝，不能排除已发生部分水解。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易错点：剩余淀粉可显蓝，不能排除已发生部分水解。</a:t>
            </a:r>
          </a:p>
          <a:p xmlns:a="http://schemas.openxmlformats.org/drawingml/2006/main">
            <a:r>
              <a:t>讲解要点：剩余淀粉可显蓝，不能排除已发生部分水解。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提问：蛋白质完全水解最终得到什么？</a:t>
            </a:r>
          </a:p>
          <a:p xmlns:a="http://schemas.openxmlformats.org/drawingml/2006/main">
            <a:r>
              <a:t>选项：A．葡萄糖；B．甘油；C．高级脂肪酸；D．氨基酸</a:t>
            </a:r>
          </a:p>
          <a:p xmlns:a="http://schemas.openxmlformats.org/drawingml/2006/main">
            <a:r>
              <a:t>完整答案：D．氨基酸</a:t>
            </a:r>
          </a:p>
          <a:p xmlns:a="http://schemas.openxmlformats.org/drawingml/2006/main">
            <a:r>
              <a:t>解析与预期回答：蛋白质完全水解最终得氨基酸，变性不等于完全水解。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易错点：蛋白质完全水解最终得氨基酸，变性不等于完全水解。</a:t>
            </a:r>
          </a:p>
          <a:p xmlns:a="http://schemas.openxmlformats.org/drawingml/2006/main">
            <a:r>
              <a:t>讲解要点：蛋白质完全水解最终得氨基酸，变性不等于完全水解。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【课次与时间】第1次课，37—40分钟，本页3分钟。</a:t>
            </a:r>
          </a:p>
          <a:p xmlns:a="http://schemas.openxmlformats.org/drawingml/2006/main">
            <a:r>
              <a:t>【讲解要点】第二页用规范表达检查加成及酯化。整次小测10分。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【标准答案与预期学生回答】Q3乙烷、加成。Q4规范酯化方程式，乙酸乙酯。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Q3答案   CH₃CH₃；加成反应（产物、类型各1分）。</a:t>
            </a:r>
          </a:p>
          <a:p xmlns:a="http://schemas.openxmlformats.org/drawingml/2006/main">
            <a:r>
              <a:t>Q4答案   CH₃COOH + CH₃CH₂OH ⇌ CH₃COOCH₂CH₃ + H₂O</a:t>
            </a:r>
          </a:p>
          <a:p xmlns:a="http://schemas.openxmlformats.org/drawingml/2006/main">
            <a:r>
              <a:t>条件：浓H₂SO₄、加热。产物：乙酸乙酯。</a:t>
            </a:r>
          </a:p>
          <a:p xmlns:a="http://schemas.openxmlformats.org/drawingml/2006/main">
            <a:r>
              <a:t>评分   反应物及产物1分，配平1分，条件与⇌共1分，名称1分。</a:t>
            </a:r>
          </a:p>
          <a:p xmlns:a="http://schemas.openxmlformats.org/drawingml/2006/main">
            <a:r>
              <a:t>【易错点】酯化不能漏掉水、条件与可逆符号。小测答案须放映点击后才出现。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【放映操作】初始隐藏答案。第1次单击：Q3答案   CH₃CH₃；加成反应（产物、类型各1分）。</a:t>
            </a:r>
          </a:p>
          <a:p xmlns:a="http://schemas.openxmlformats.org/drawingml/2006/main">
            <a:r>
              <a:t>第2次单击：Q4答案   CH₃COOH + CH₃CH₂OH ⇌ CH₃COOCH₂CH₃ + H₂O</a:t>
            </a:r>
          </a:p>
          <a:p xmlns:a="http://schemas.openxmlformats.org/drawingml/2006/main">
            <a:r>
              <a:t>条件：浓H₂SO₄、加热。产物：乙酸乙酯。</a:t>
            </a:r>
          </a:p>
          <a:p xmlns:a="http://schemas.openxmlformats.org/drawingml/2006/main">
            <a:r>
              <a:t>评分   反应物及产物1分，配平1分，条件与⇌共1分，名称1分。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必修 第二册》第7章，教材第71—104页（项目PDF第76—109页）。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c1f1】终检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提问：丙烯与Br₂反应的主要类型是什么？</a:t>
            </a:r>
          </a:p>
          <a:p xmlns:a="http://schemas.openxmlformats.org/drawingml/2006/main">
            <a:r>
              <a:t>选项：A．取代；B．加成；C．水解；D．酯化</a:t>
            </a:r>
          </a:p>
          <a:p xmlns:a="http://schemas.openxmlformats.org/drawingml/2006/main">
            <a:r>
              <a:t>完整答案：B．加成</a:t>
            </a:r>
          </a:p>
          <a:p xmlns:a="http://schemas.openxmlformats.org/drawingml/2006/main">
            <a:r>
              <a:t>解析与预期回答：C=C打开，两个Br分别连接到原双键两端的C。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易错点：C=C打开，两个Br分别连接到原双键两端的C。</a:t>
            </a:r>
          </a:p>
          <a:p xmlns:a="http://schemas.openxmlformats.org/drawingml/2006/main">
            <a:r>
              <a:t>讲解要点：C=C打开，两个Br分别连接到原双键两端的C。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提问：1.0 mol乙醇与足量Na反应生成H₂多少mol？</a:t>
            </a:r>
          </a:p>
          <a:p xmlns:a="http://schemas.openxmlformats.org/drawingml/2006/main">
            <a:r>
              <a:t>选项：A．0.50；B．1.0；C．2.0；D．0.25</a:t>
            </a:r>
          </a:p>
          <a:p xmlns:a="http://schemas.openxmlformats.org/drawingml/2006/main">
            <a:r>
              <a:t>完整答案：A．0.50</a:t>
            </a:r>
          </a:p>
          <a:p xmlns:a="http://schemas.openxmlformats.org/drawingml/2006/main">
            <a:r>
              <a:t>解析与预期回答：2 mol乙醇生成1 mol H₂，故为0.50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 mol乙醇生成1 mol H₂，故为0.50 mol。</a:t>
            </a:r>
          </a:p>
          <a:p xmlns:a="http://schemas.openxmlformats.org/drawingml/2006/main">
            <a:r>
              <a:t>讲解要点：2 mol乙醇生成1 mol H₂，故为0.50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提问：乙酸乙酯在NaOH溶液中水解的有机产物是什么？</a:t>
            </a:r>
          </a:p>
          <a:p xmlns:a="http://schemas.openxmlformats.org/drawingml/2006/main">
            <a:r>
              <a:t>选项：A．乙酸和甲醇；B．乙酸钠和乙醇；C．乙酸和乙醇；D．甲酸钠和乙醇</a:t>
            </a:r>
          </a:p>
          <a:p xmlns:a="http://schemas.openxmlformats.org/drawingml/2006/main">
            <a:r>
              <a:t>完整答案：B．乙酸钠和乙醇</a:t>
            </a:r>
          </a:p>
          <a:p xmlns:a="http://schemas.openxmlformats.org/drawingml/2006/main">
            <a:r>
              <a:t>解析与预期回答：碱性水解生成CH₃COONa和C₂H₅OH。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易错点：碱性水解生成CH₃COONa和C₂H₅OH。</a:t>
            </a:r>
          </a:p>
          <a:p xmlns:a="http://schemas.openxmlformats.org/drawingml/2006/main">
            <a:r>
              <a:t>讲解要点：碱性水解生成CH₃COONa和C₂H₅OH。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提问：淀粉溶液经酸性加热一段时间，冷却取样后加碘液仍显蓝。能够作出的结论是？</a:t>
            </a:r>
          </a:p>
          <a:p xmlns:a="http://schemas.openxmlformats.org/drawingml/2006/main">
            <a:r>
              <a:t>选项：A．一定完全未水解；B．一定完全水解；C．样品仍含能被检出的淀粉，可能部分水解；D．一定没有葡萄糖</a:t>
            </a:r>
          </a:p>
          <a:p xmlns:a="http://schemas.openxmlformats.org/drawingml/2006/main">
            <a:r>
              <a:t>完整答案：C．样品仍含能被检出的淀粉，可能部分水解</a:t>
            </a:r>
          </a:p>
          <a:p xmlns:a="http://schemas.openxmlformats.org/drawingml/2006/main">
            <a:r>
              <a:t>解析与预期回答：剩余淀粉可显蓝，不能排除已发生部分水解。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易错点：剩余淀粉可显蓝，不能排除已发生部分水解。</a:t>
            </a:r>
          </a:p>
          <a:p xmlns:a="http://schemas.openxmlformats.org/drawingml/2006/main">
            <a:r>
              <a:t>讲解要点：剩余淀粉可显蓝，不能排除已发生部分水解。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c1f5】终检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提问：蛋白质完全水解最终得到什么？</a:t>
            </a:r>
          </a:p>
          <a:p xmlns:a="http://schemas.openxmlformats.org/drawingml/2006/main">
            <a:r>
              <a:t>选项：A．葡萄糖；B．甘油；C．高级脂肪酸；D．氨基酸</a:t>
            </a:r>
          </a:p>
          <a:p xmlns:a="http://schemas.openxmlformats.org/drawingml/2006/main">
            <a:r>
              <a:t>完整答案：D．氨基酸</a:t>
            </a:r>
          </a:p>
          <a:p xmlns:a="http://schemas.openxmlformats.org/drawingml/2006/main">
            <a:r>
              <a:t>解析与预期回答：蛋白质完全水解最终得氨基酸，变性不等于完全水解。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易错点：蛋白质完全水解最终得氨基酸，变性不等于完全水解。</a:t>
            </a:r>
          </a:p>
          <a:p xmlns:a="http://schemas.openxmlformats.org/drawingml/2006/main">
            <a:r>
              <a:t>讲解要点：蛋白质完全水解最终得氨基酸，变性不等于完全水解。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【课次与时间】第1次课，40—40分钟。</a:t>
            </a:r>
          </a:p>
          <a:p xmlns:a="http://schemas.openxmlformats.org/drawingml/2006/main">
            <a:r>
              <a:t>【讲解要点】在课末小测反馈结束时完成简短结算。分数用于选出重练内容。</a:t>
            </a:r>
          </a:p>
          <a:p xmlns:a="http://schemas.openxmlformats.org/drawingml/2006/main">
            <a:r>
              <a:t>【提问方式】老师与学生核对记录，邀请学生选择一张失分任务卡作为课后重玩内容。</a:t>
            </a:r>
          </a:p>
          <a:p xmlns:a="http://schemas.openxmlformats.org/drawingml/2006/main">
            <a:r>
              <a:t>【标准答案与预期学生回答】主线8分，选路2分，终关10分，总分20分。得分档用于安排复习，订正后可继续完成剧情。选择重做内容没有唯一答案，以学生的真实失分点为准。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【易错点】得分档只是本游戏反馈规则，不代表考试成绩。计分手动进行。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【积分】按本章计分规则。每章最多2次提示机会。计分由老师在纸上记录，PPT不自动累计。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【时间】本页结算包含在终关最后1分钟反馈内，不额外占用课堂时间。三章总计满分60分，各章提示次数重新计为2次。</a:t>
            </a:r>
          </a:p>
          <a:p xmlns:a="http://schemas.openxmlformats.org/drawingml/2006/main">
            <a:r>
              <a:t>【教材依据】《化学 必修 第二册》第7章，第71—104页（项目PDF第76—109页）。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【RPG连续剧情】海岬研究站，暴风雨后的早晨。雨已停，备用电池还有电，但通往信号塔的接口进了水，研究站暂时联系不上渡船。 Sam：渡船下午来接我们。先恢复通信，再发送安全确认；如果联系不上，接人安排就要延后。 Max已断开受损线路，负责实际维修。你是学徒Leo，先帮他找配件。Mia：库房标签泡花了，备用接口和密封垫在哪一箱，我们得重新核对。 先到标签板整理物资，再检查货架和记录柜。实验台只运行化学模型，不进行真实的钠、溴等实验。恢复清单后，我们还要一起整理等待渡船时要用的补给。</a:t>
            </a:r>
          </a:p>
          <a:p xmlns:a="http://schemas.openxmlformats.org/drawingml/2006/main">
            <a:r>
              <a:t>【RPG本章交付】物资与配件移交单：黄色配件箱已找回；乙醇、乙酸和补给资料已分开归档。两份材料身份仍待结构档案核对，尚未批准替换。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【RPG结尾台词】Mia把黄色配件箱搬到出库台：找到了！补给柜也已重新分开归档。 箱里有两个外观相近的密封垫。袋上的组成记录不能唯一确定材料身份，Leo还不能自行挑一个给Max。 下一步：带上配件箱和待核对标签，去Eve的档案室找原设计对应的库存编号。 黄色配件箱已送至档案室。下一站找Eve核对库存编号。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本章目标：恢复物资分类，找出黄色配件箱，并把尚不能确认的材料带去档案室核对。</a:t>
            </a:r>
          </a:p>
          <a:p xmlns:a="http://schemas.openxmlformats.org/drawingml/2006/main">
            <a:r>
              <a:t>本章交付：把已归档补给与待核对配件分开放置，确认箱单后移交给Eve。组成相同的材料不能在这里直接批准互换。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【章末系统操作】把已归档补给与待核对配件分开放置，确认箱单后移交给Eve。组成相同的材料不能在这里直接批准互换。</a:t>
            </a:r>
          </a:p>
          <a:p xmlns:a="http://schemas.openxmlformats.org/drawingml/2006/main">
            <a:r>
              <a:t>【章末交付完整解法】勾选三件物品：补给清单、黄色配件箱、待核对标签；随后点击移交Eve。三件都齐备才可交付，不在物资库直接批准材料替换。</a:t>
            </a:r>
          </a:p>
          <a:p xmlns:a="http://schemas.openxmlformats.org/drawingml/2006/main">
            <a:r>
              <a:t>交付后变化：黄色配件箱已送至档案室。下一站找Eve核对库存编号。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【课次与时间】第2次课，0—1分钟，本页1分钟。</a:t>
            </a:r>
          </a:p>
          <a:p xmlns:a="http://schemas.openxmlformats.org/drawingml/2006/main">
            <a:r>
              <a:t>【讲解要点】交代本章任务，学生准备草稿纸。老师担任主持人，下一页解释游戏规则。</a:t>
            </a:r>
          </a:p>
          <a:p xmlns:a="http://schemas.openxmlformats.org/drawingml/2006/main">
            <a:r>
              <a:t>【提问方式】请学生准备领取任务。</a:t>
            </a:r>
          </a:p>
          <a:p xmlns:a="http://schemas.openxmlformats.org/drawingml/2006/main">
            <a:r>
              <a:t>【标准答案与预期学生回答】学生知道本章学习范围，并准备独立闯关。</a:t>
            </a:r>
          </a:p>
          <a:p xmlns:a="http://schemas.openxmlformats.org/drawingml/2006/main">
            <a:r>
              <a:t>【易错点】课堂放映请进入幻灯片放映模式。不要用编辑视图投影题目。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【教材依据】《化学 选择性必修3 有机化学基础》第1章，教材第3—20页（项目PDF第8—25页）。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【课次与时间】第2次课，1—2分钟。</a:t>
            </a:r>
          </a:p>
          <a:p xmlns:a="http://schemas.openxmlformats.org/drawingml/2006/main">
            <a:r>
              <a:t>【讲解要点】先建立可操作的游戏规则，给学生草稿纸，在纸上画8个主线格、2个选路格和10分终关栏。</a:t>
            </a:r>
          </a:p>
          <a:p xmlns:a="http://schemas.openxmlformats.org/drawingml/2006/main">
            <a:r>
              <a:t>【提问方式】请学生选一个自己的任务代号，并复述计分方式。</a:t>
            </a:r>
          </a:p>
          <a:p xmlns:a="http://schemas.openxmlformats.org/drawingml/2006/main">
            <a:r>
              <a:t>【标准答案与预期学生回答】任务代号自由。计分标准：主线8分、选路2分、终关10分，共20分。独立答对每项1分，提示后或修正并正确解释每项0.5分。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【易错点】页面按钮只导航，不判分、不记忆提示次数。老师手动记录。不要把答得快作为得分条件。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【积分】每章主线8分、选路2分、终关10分，满分20分。每章最多2次提示机会。计分由老师在纸上记录，PPT不自动累计。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【节奏】点击“领取任务”进入主线。33分钟时进入选择路线页，任选一条用2分钟。35—40分钟为终关。</a:t>
            </a:r>
          </a:p>
          <a:p xmlns:a="http://schemas.openxmlformats.org/drawingml/2006/main">
            <a:r>
              <a:t>【教材依据】《化学 选择性必修3 有机化学基础》第1章，第3—20页（项目PDF第8—25页）。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c2q1】打开档案检索说明</a:t>
            </a:r>
          </a:p>
          <a:p xmlns:a="http://schemas.openxmlformats.org/drawingml/2006/main">
            <a:r>
              <a:t>情境：Eve：检索说明里有一条待核验断言，把有机物来源限为生命体。这会漏掉人工合成材料，先修正说明，再查配件目录。</a:t>
            </a:r>
          </a:p>
          <a:p xmlns:a="http://schemas.openxmlformats.org/drawingml/2006/main">
            <a:r>
              <a:t>提问：“有机物只能由生命体产生，不能人工合成。”判断正确吗？</a:t>
            </a:r>
          </a:p>
          <a:p xmlns:a="http://schemas.openxmlformats.org/drawingml/2006/main">
            <a:r>
              <a:t>选项：A．正确，所有有机物都依赖生命力；B．错误，人工合成有机物早已可行；C．正确，尿素不是有机物；D．错误，因为所有含碳物质都是有机物</a:t>
            </a:r>
          </a:p>
          <a:p xmlns:a="http://schemas.openxmlformats.org/drawingml/2006/main">
            <a:r>
              <a:t>完整答案：B．错误，人工合成有机物早已可行</a:t>
            </a:r>
          </a:p>
          <a:p xmlns:a="http://schemas.openxmlformats.org/drawingml/2006/main">
            <a:r>
              <a:t>解析与预期回答：断言错误。有机物可以人工合成。尿素的人工合成打破了有机物必须依赖特殊生命力的观念。常见的CO、CO₂及碳酸盐等通常归入无机物。</a:t>
            </a:r>
          </a:p>
          <a:p xmlns:a="http://schemas.openxmlformats.org/drawingml/2006/main">
            <a:r>
              <a:t>提示：回忆尿素的人工合成与“生命力论”。</a:t>
            </a:r>
          </a:p>
          <a:p xmlns:a="http://schemas.openxmlformats.org/drawingml/2006/main">
            <a:r>
              <a:t>易错点：不能把有机物来源限制为生命体。</a:t>
            </a:r>
          </a:p>
          <a:p xmlns:a="http://schemas.openxmlformats.org/drawingml/2006/main">
            <a:r>
              <a:t>讲解要点：有机化学研究有机物的组成、结构、性质、制备与应用。 不要把“含碳”作为高中分类中毫无例外的充分条件。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c2q2】让结构打印机正常读图</a:t>
            </a:r>
          </a:p>
          <a:p xmlns:a="http://schemas.openxmlformats.org/drawingml/2006/main">
            <a:r>
              <a:t>情境：结构打印机提示一份图的连接规则异常。Eve请你先校核碳的成键与空间构型，避免将错误图印成正式标签。</a:t>
            </a:r>
          </a:p>
          <a:p xmlns:a="http://schemas.openxmlformats.org/drawingml/2006/main">
            <a:r>
              <a:t>提问：哪项结构规则正确？</a:t>
            </a:r>
          </a:p>
          <a:p xmlns:a="http://schemas.openxmlformats.org/drawingml/2006/main">
            <a:r>
              <a:t>选项：A．碳只能形成两个共价键；B．甲烷四个H处在同一平面；C．碳通常形成四个共价键，甲烷呈正四面体；D．C=C中两个C周围都呈正四面体</a:t>
            </a:r>
          </a:p>
          <a:p xmlns:a="http://schemas.openxmlformats.org/drawingml/2006/main">
            <a:r>
              <a:t>完整答案：C．碳通常形成四个共价键，甲烷呈正四面体</a:t>
            </a:r>
          </a:p>
          <a:p xmlns:a="http://schemas.openxmlformats.org/drawingml/2006/main">
            <a:r>
              <a:t>解析与预期回答：碳通常形成四个共价键。甲烷呈正四面体，乙烯相关原子共平面，乙炔相关原子共直线。四价不表示所有碳中心都具有相同空间构型。</a:t>
            </a:r>
          </a:p>
          <a:p xmlns:a="http://schemas.openxmlformats.org/drawingml/2006/main">
            <a:r>
              <a:t>提示：区分四价与空间形状。</a:t>
            </a:r>
          </a:p>
          <a:p xmlns:a="http://schemas.openxmlformats.org/drawingml/2006/main">
            <a:r>
              <a:t>易错点：“碳四价”不能直接推出每个碳周围都为正四面体。</a:t>
            </a:r>
          </a:p>
          <a:p xmlns:a="http://schemas.openxmlformats.org/drawingml/2006/main">
            <a:r>
              <a:t>讲解要点：碳可形成单、双、三键，也可形成链与环。 双键中包含两个共用电子对，三键包含三个共用电子对。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c2q3】四种画法能不能配对</a:t>
            </a:r>
          </a:p>
          <a:p xmlns:a="http://schemas.openxmlformats.org/drawingml/2006/main">
            <a:r>
              <a:t>情境：同一档案袋里混着分子式、结构式、结构简式和键线式。Eve：先分清每种画法提供什么信息，才不会把只有组成的标签当成完整身份。</a:t>
            </a:r>
          </a:p>
          <a:p xmlns:a="http://schemas.openxmlformats.org/drawingml/2006/main">
            <a:r>
              <a:t>提问：分子式、结构式、结构简式与键线式中，哪项描述正确？</a:t>
            </a:r>
          </a:p>
          <a:p xmlns:a="http://schemas.openxmlformats.org/drawingml/2006/main">
            <a:r>
              <a:t>选项：A．分子式能唯一确定原子连接；B．键线式中端点和折点通常代表C，连在C上的H一般省略；C．键线式中每条线都代表一个C；D．结构简式不能表示连接方式</a:t>
            </a:r>
          </a:p>
          <a:p xmlns:a="http://schemas.openxmlformats.org/drawingml/2006/main">
            <a:r>
              <a:t>完整答案：B．键线式中端点和折点通常代表C，连在C上的H一般省略</a:t>
            </a:r>
          </a:p>
          <a:p xmlns:a="http://schemas.openxmlformats.org/drawingml/2006/main">
            <a:r>
              <a:t>解析与预期回答：键线式中未标元素的端点、折点通常代表C，C上的H一般省略。分子式只给组成，不能唯一确定结构。</a:t>
            </a:r>
          </a:p>
          <a:p xmlns:a="http://schemas.openxmlformats.org/drawingml/2006/main">
            <a:r>
              <a:t>提示：键线式读的是端点、折点与键型。</a:t>
            </a:r>
          </a:p>
          <a:p xmlns:a="http://schemas.openxmlformats.org/drawingml/2006/main">
            <a:r>
              <a:t>易错点：不要把一条线当成一个碳原子，也不要只数折点漏掉端点。</a:t>
            </a:r>
          </a:p>
          <a:p xmlns:a="http://schemas.openxmlformats.org/drawingml/2006/main">
            <a:r>
              <a:t>讲解要点：分子式：组成。结构式：连接与键。结构简式：适度省略。键线式：更简洁的碳骨架表示。 键线式中的O、N等杂原子及其必要的H需要明确表示。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c2q4】读出折线标签</a:t>
            </a:r>
          </a:p>
          <a:p xmlns:a="http://schemas.openxmlformats.org/drawingml/2006/main">
            <a:r>
              <a:t>情境：一张索引卡只有三段折线，依次连接四个顶点，没有环或多重键。读出C、H数量，才能把它放回正确的组成索引格。</a:t>
            </a:r>
          </a:p>
          <a:p xmlns:a="http://schemas.openxmlformats.org/drawingml/2006/main">
            <a:r>
              <a:t>提问：这份结构的分子式是什么？</a:t>
            </a:r>
          </a:p>
          <a:p xmlns:a="http://schemas.openxmlformats.org/drawingml/2006/main">
            <a:r>
              <a:t>选项：A．C₃H₈；B．C₄H₈；C．C₄H₁₀；D．C₅H₁₂</a:t>
            </a:r>
          </a:p>
          <a:p xmlns:a="http://schemas.openxmlformats.org/drawingml/2006/main">
            <a:r>
              <a:t>完整答案：C．C₄H₁₀</a:t>
            </a:r>
          </a:p>
          <a:p xmlns:a="http://schemas.openxmlformats.org/drawingml/2006/main">
            <a:r>
              <a:t>解析与预期回答：四个C，均为单键的无环饱和结构，为C₄H₁₀。两端各CH₃，中间各CH₂。</a:t>
            </a:r>
          </a:p>
          <a:p xmlns:a="http://schemas.openxmlformats.org/drawingml/2006/main">
            <a:r>
              <a:t>提示：两个端点加两个内部顶点，共几个C？再用四价补H。</a:t>
            </a:r>
          </a:p>
          <a:p xmlns:a="http://schemas.openxmlformats.org/drawingml/2006/main">
            <a:r>
              <a:t>易错点：图转向不改变组成，线段数并不等于碳原子数。</a:t>
            </a:r>
          </a:p>
          <a:p xmlns:a="http://schemas.openxmlformats.org/drawingml/2006/main">
            <a:r>
              <a:t>讲解要点：对于无环饱和烷烃，CₙH₂ₙ₊₂可用于检查补H结果。 多重键和环会改变氢原子数，不能机械套用烷烃通式。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c2q5】圈出完整官能团</a:t>
            </a:r>
          </a:p>
          <a:p xmlns:a="http://schemas.openxmlformats.org/drawingml/2006/main">
            <a:r>
              <a:t>情境：另一张卡印着CH₂=CH—COO—CH₂CH₂OH。官能团索引散了，先完整圈出结构特征，避免把一个酯基重复拆进多个抽屉。</a:t>
            </a:r>
          </a:p>
          <a:p xmlns:a="http://schemas.openxmlformats.org/drawingml/2006/main">
            <a:r>
              <a:t>提问：这个分子包含哪些官能团？</a:t>
            </a:r>
          </a:p>
          <a:p xmlns:a="http://schemas.openxmlformats.org/drawingml/2006/main">
            <a:r>
              <a:t>选项：A．碳碳双键、酯基、羟基；B．碳碳双键、羧基、醛基；C．酯基、羧基、酮羰基；D．只有酯基</a:t>
            </a:r>
          </a:p>
          <a:p xmlns:a="http://schemas.openxmlformats.org/drawingml/2006/main">
            <a:r>
              <a:t>完整答案：A．碳碳双键、酯基、羟基</a:t>
            </a:r>
          </a:p>
          <a:p xmlns:a="http://schemas.openxmlformats.org/drawingml/2006/main">
            <a:r>
              <a:t>解析与预期回答：包含碳碳双键、酯基和羟基。—COO—中的C=O与O共同构成酯基，不重复归为独立酮羰基，也没有—COOH。</a:t>
            </a:r>
          </a:p>
          <a:p xmlns:a="http://schemas.openxmlformats.org/drawingml/2006/main">
            <a:r>
              <a:t>提示：按完整—COO—识别，不重复拆分。</a:t>
            </a:r>
          </a:p>
          <a:p xmlns:a="http://schemas.openxmlformats.org/drawingml/2006/main">
            <a:r>
              <a:t>易错点：不能把酯基拆成独立羧基与醚键，也不能重复算酮官能团。</a:t>
            </a:r>
          </a:p>
          <a:p xmlns:a="http://schemas.openxmlformats.org/drawingml/2006/main">
            <a:r>
              <a:t>讲解要点：醛基—CHO、羧基—COOH、酯基—COO—应整体识别。 羟基连到苯环上为酚，连到饱和碳上可属于醇。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c2q6】删除重复记录，保留真异构体</a:t>
            </a:r>
          </a:p>
          <a:p xmlns:a="http://schemas.openxmlformats.org/drawingml/2006/main">
            <a:r>
              <a:t>情境：C₅H₁₂索引里有反向书写造成的重复。请用碳骨架查重，把真正不同的结构分别保留，给库存配对减少干扰。</a:t>
            </a:r>
          </a:p>
          <a:p xmlns:a="http://schemas.openxmlformats.org/drawingml/2006/main">
            <a:r>
              <a:t>提问：C₅H₁₂共有多少种构造异构体？</a:t>
            </a:r>
          </a:p>
          <a:p xmlns:a="http://schemas.openxmlformats.org/drawingml/2006/main">
            <a:r>
              <a:t>选项：A．2种；B．3种；C．4种；D．5种</a:t>
            </a:r>
          </a:p>
          <a:p xmlns:a="http://schemas.openxmlformats.org/drawingml/2006/main">
            <a:r>
              <a:t>完整答案：B．3种</a:t>
            </a:r>
          </a:p>
          <a:p xmlns:a="http://schemas.openxmlformats.org/drawingml/2006/main">
            <a:r>
              <a:t>解析与预期回答：3种：正戊烷、2-甲基丁烷、2,2-二甲基丙烷。反向书写或旋转不会增加新异构体。</a:t>
            </a:r>
          </a:p>
          <a:p xmlns:a="http://schemas.openxmlformats.org/drawingml/2006/main">
            <a:r>
              <a:t>提示：从5C主链开始，逐步缩短主链并安排支链，最后查重。</a:t>
            </a:r>
          </a:p>
          <a:p xmlns:a="http://schemas.openxmlformats.org/drawingml/2006/main">
            <a:r>
              <a:t>易错点：“3-甲基丁烷”与2-甲基丁烷连接相同，不是新异构体。</a:t>
            </a:r>
          </a:p>
          <a:p xmlns:a="http://schemas.openxmlformats.org/drawingml/2006/main">
            <a:r>
              <a:t>讲解要点：构造异构包括碳骨架异构、位置异构和官能团异构。 枚举烷烃：缩短主链、安排支链、检查对称和重复。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c2q7】纠正空间结构栏</a:t>
            </a:r>
          </a:p>
          <a:p xmlns:a="http://schemas.openxmlformats.org/drawingml/2006/main">
            <a:r>
              <a:t>情境：目录把丙烯也分成“顺式”“反式”，导致多出不存在的索引项。Eve请你检查双键两端的连接，再修正这一栏。</a:t>
            </a:r>
          </a:p>
          <a:p xmlns:a="http://schemas.openxmlformats.org/drawingml/2006/main">
            <a:r>
              <a:t>提问：哪一种结构可以出现高中所学的顺反异构？</a:t>
            </a:r>
          </a:p>
          <a:p xmlns:a="http://schemas.openxmlformats.org/drawingml/2006/main">
            <a:r>
              <a:t>选项：A．CH₂=CHCH₃；B．CH₃CH=CHCH₃；C．CH₃C≡CCH₃；D．CH₂=CH₂</a:t>
            </a:r>
          </a:p>
          <a:p xmlns:a="http://schemas.openxmlformats.org/drawingml/2006/main">
            <a:r>
              <a:t>完整答案：B．CH₃CH=CHCH₃</a:t>
            </a:r>
          </a:p>
          <a:p xmlns:a="http://schemas.openxmlformats.org/drawingml/2006/main">
            <a:r>
              <a:t>解析与预期回答：2-丁烯CH₃CH=CHCH₃可有顺反异构。丙烯和乙烯的一端C连接两个相同的H，不满足条件。</a:t>
            </a:r>
          </a:p>
          <a:p xmlns:a="http://schemas.openxmlformats.org/drawingml/2006/main">
            <a:r>
              <a:t>提示：双键的每个C都必须分别连接两个不同的原子或原子团。</a:t>
            </a:r>
          </a:p>
          <a:p xmlns:a="http://schemas.openxmlformats.org/drawingml/2006/main">
            <a:r>
              <a:t>易错点：不要认为凡有C=C都一定存在顺反异构。</a:t>
            </a:r>
          </a:p>
          <a:p xmlns:a="http://schemas.openxmlformats.org/drawingml/2006/main">
            <a:r>
              <a:t>讲解要点：顺反异构属于立体异构，原子连接相同，空间排列不同。 具有合适结构的分子还可有对映异构，典型判断涉及连接四种不同基团的手性碳。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c2q8】给主链编好号码</a:t>
            </a:r>
          </a:p>
          <a:p xmlns:a="http://schemas.openxmlformats.org/drawingml/2006/main">
            <a:r>
              <a:t>情境：这张结构卡的名称掉了。给主链编号、写出规范名称，Eve才能把结构卡与库存名称表对起来。</a:t>
            </a:r>
          </a:p>
          <a:p xmlns:a="http://schemas.openxmlformats.org/drawingml/2006/main">
            <a:r>
              <a:t>提问：CH₃—CH(CH₃)—CH₂—CH(CH₃)—CH₃的系统名称是什么？</a:t>
            </a:r>
          </a:p>
          <a:p xmlns:a="http://schemas.openxmlformats.org/drawingml/2006/main">
            <a:r>
              <a:t>选项：A．2,4-二甲基戊烷；B．2,4-二甲基己烷；C．2,3-二甲基戊烷；D．3,5-二甲基戊烷</a:t>
            </a:r>
          </a:p>
          <a:p xmlns:a="http://schemas.openxmlformats.org/drawingml/2006/main">
            <a:r>
              <a:t>完整答案：A．2,4-二甲基戊烷</a:t>
            </a:r>
          </a:p>
          <a:p xmlns:a="http://schemas.openxmlformats.org/drawingml/2006/main">
            <a:r>
              <a:t>解析与预期回答：2,4-二甲基戊烷。主链5C，两个甲基位于2和4位，总碳数7。</a:t>
            </a:r>
          </a:p>
          <a:p xmlns:a="http://schemas.openxmlformats.org/drawingml/2006/main">
            <a:r>
              <a:t>提示：最长主链有5个C，再确定两个甲基的位次。</a:t>
            </a:r>
          </a:p>
          <a:p xmlns:a="http://schemas.openxmlformats.org/drawingml/2006/main">
            <a:r>
              <a:t>易错点：母体名中的碳数是主链碳数，不是分子的全部碳数。</a:t>
            </a:r>
          </a:p>
          <a:p xmlns:a="http://schemas.openxmlformats.org/drawingml/2006/main">
            <a:r>
              <a:t>讲解要点：烷烃命名通常先选最长碳链，再选择使取代基位次组较小的编号方向。 同类支链合并，用二、三等表示数量。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c2q9】把编号方向纠正回来</a:t>
            </a:r>
          </a:p>
          <a:p xmlns:a="http://schemas.openxmlformats.org/drawingml/2006/main">
            <a:r>
              <a:t>情境：下一张标签只顾让甲基编号小，却把双键编号写大。按结构纠正名称，排除这份错贴标签的记录。</a:t>
            </a:r>
          </a:p>
          <a:p xmlns:a="http://schemas.openxmlformats.org/drawingml/2006/main">
            <a:r>
              <a:t>提问：CH₃—CH=CH—CH(CH₃)—CH₃正确名称是什么？</a:t>
            </a:r>
          </a:p>
          <a:p xmlns:a="http://schemas.openxmlformats.org/drawingml/2006/main">
            <a:r>
              <a:t>选项：A．2-甲基-3-戊烯；B．4-甲基-2-戊烯；C．2-甲基-2-戊烯；D．4-甲基戊烷</a:t>
            </a:r>
          </a:p>
          <a:p xmlns:a="http://schemas.openxmlformats.org/drawingml/2006/main">
            <a:r>
              <a:t>完整答案：B．4-甲基-2-戊烯</a:t>
            </a:r>
          </a:p>
          <a:p xmlns:a="http://schemas.openxmlformats.org/drawingml/2006/main">
            <a:r>
              <a:t>解析与预期回答：4-甲基-2-戊烯。双键位次优先取较小值，从左编号为2，从右为3。单个双键位次取相连两个C中较小编号。</a:t>
            </a:r>
          </a:p>
          <a:p xmlns:a="http://schemas.openxmlformats.org/drawingml/2006/main">
            <a:r>
              <a:t>提示：包含双键的主链从哪端编号能让双键位次更小？</a:t>
            </a:r>
          </a:p>
          <a:p xmlns:a="http://schemas.openxmlformats.org/drawingml/2006/main">
            <a:r>
              <a:t>易错点：不要将单个双键位置写成2,3，也不要漏掉“烯”或“炔”。</a:t>
            </a:r>
          </a:p>
          <a:p xmlns:a="http://schemas.openxmlformats.org/drawingml/2006/main">
            <a:r>
              <a:t>讲解要点：命名烯烃、炔烃，主链必须含相应的不饱和键。 不能为照顾支链而让双键或三键位次变大。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c2q10】最后一格索引与受潮检修页</a:t>
            </a:r>
          </a:p>
          <a:p xmlns:a="http://schemas.openxmlformats.org/drawingml/2006/main">
            <a:r>
              <a:t>情境：最后一组索引用苯环取代位置分类，残留线索说两个甲基处于“间位”，第二个甲基的位置记录缺失。把它放对格，Eve就能完整恢复这一抽屉，取出原设计配件表和压在下面的检修页。</a:t>
            </a:r>
          </a:p>
          <a:p xmlns:a="http://schemas.openxmlformats.org/drawingml/2006/main">
            <a:r>
              <a:t>提问：这份记录对应什么名称？</a:t>
            </a:r>
          </a:p>
          <a:p xmlns:a="http://schemas.openxmlformats.org/drawingml/2006/main">
            <a:r>
              <a:t>选项：A．邻二甲苯；B．间二甲苯；C．对二甲苯；D．乙苯</a:t>
            </a:r>
          </a:p>
          <a:p xmlns:a="http://schemas.openxmlformats.org/drawingml/2006/main">
            <a:r>
              <a:t>完整答案：B．间二甲苯</a:t>
            </a:r>
          </a:p>
          <a:p xmlns:a="http://schemas.openxmlformats.org/drawingml/2006/main">
            <a:r>
              <a:t>解析与预期回答：1,3-二甲苯，习惯名称间二甲苯。旋转图形不改变两个取代基的相对连接位置。</a:t>
            </a:r>
          </a:p>
          <a:p xmlns:a="http://schemas.openxmlformats.org/drawingml/2006/main">
            <a:r>
              <a:t>提示：邻、间、对分别对应1,2、1,3、1,4。</a:t>
            </a:r>
          </a:p>
          <a:p xmlns:a="http://schemas.openxmlformats.org/drawingml/2006/main">
            <a:r>
              <a:t>易错点：图形旋转不是异构，1,3与1,5在二甲苯中并非两个新异构体。</a:t>
            </a:r>
          </a:p>
          <a:p xmlns:a="http://schemas.openxmlformats.org/drawingml/2006/main">
            <a:r>
              <a:t>讲解要点：苯的同系物可含苯环和烷基，结构相似，组成相差CH₂。 命名纠错时先还原结构，再判断母体与编号。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c2bA】移交附件 · 同式不能直接互换</a:t>
            </a:r>
          </a:p>
          <a:p xmlns:a="http://schemas.openxmlformats.org/drawingml/2006/main">
            <a:r>
              <a:t>情境：Eve用两份C₃H₆O资料作反例：如果组成一样就替换，会漏掉什么结构差异？补上说明，让Max知道这次配件配对核对了哪些信息。</a:t>
            </a:r>
          </a:p>
          <a:p xmlns:a="http://schemas.openxmlformats.org/drawingml/2006/main">
            <a:r>
              <a:t>提问：CH₃CH₂CHO与CH₃COCH₃的关系和类别是什么？</a:t>
            </a:r>
          </a:p>
          <a:p xmlns:a="http://schemas.openxmlformats.org/drawingml/2006/main">
            <a:r>
              <a:t>选项：A．同系物，都是醇；B．官能团异构体，前者为醛、后者为酮；C．相同物质，都是酯；D．位置异构体，都是羧酸</a:t>
            </a:r>
          </a:p>
          <a:p xmlns:a="http://schemas.openxmlformats.org/drawingml/2006/main">
            <a:r>
              <a:t>完整答案：B．官能团异构体，前者为醛、后者为酮</a:t>
            </a:r>
          </a:p>
          <a:p xmlns:a="http://schemas.openxmlformats.org/drawingml/2006/main">
            <a:r>
              <a:t>解析与预期回答：分子式均为C₃H₆O，属于官能团异构体。CH₃CH₂CHO为醛，CH₃COCH₃为酮。</a:t>
            </a:r>
          </a:p>
          <a:p xmlns:a="http://schemas.openxmlformats.org/drawingml/2006/main">
            <a:r>
              <a:t>提示：整体识别端部—CHO与中间C=O。</a:t>
            </a:r>
          </a:p>
          <a:p xmlns:a="http://schemas.openxmlformats.org/drawingml/2006/main">
            <a:r>
              <a:t>易错点：不能只凭含C=O就把醛、酮混为一类。</a:t>
            </a:r>
          </a:p>
          <a:p xmlns:a="http://schemas.openxmlformats.org/drawingml/2006/main">
            <a:r>
              <a:t>讲解要点：分子式相同不足以说明物质相同或用途相同。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c2bB】移交附件 · 追踪错贴名称</a:t>
            </a:r>
          </a:p>
          <a:p xmlns:a="http://schemas.openxmlformats.org/drawingml/2006/main">
            <a:r>
              <a:t>情境：Eve发现一张“3-甲基丁烷”旧标签。还原连接、改成规范名称，再把纠错依据夹进匹配单，避免换个写法就被当成新库存。</a:t>
            </a:r>
          </a:p>
          <a:p xmlns:a="http://schemas.openxmlformats.org/drawingml/2006/main">
            <a:r>
              <a:t>提问：对应的规范系统名称是什么？</a:t>
            </a:r>
          </a:p>
          <a:p xmlns:a="http://schemas.openxmlformats.org/drawingml/2006/main">
            <a:r>
              <a:t>选项：A．3-甲基丁烷；B．2-甲基丁烷；C．2-乙基丙烷；D．戊烷</a:t>
            </a:r>
          </a:p>
          <a:p xmlns:a="http://schemas.openxmlformats.org/drawingml/2006/main">
            <a:r>
              <a:t>完整答案：B．2-甲基丁烷</a:t>
            </a:r>
          </a:p>
          <a:p xmlns:a="http://schemas.openxmlformats.org/drawingml/2006/main">
            <a:r>
              <a:t>解析与预期回答：2-甲基丁烷。反向编号使甲基位次从3变为2。最长主链为4个C，不是仅凭总碳数命名为戊烷。</a:t>
            </a:r>
          </a:p>
          <a:p xmlns:a="http://schemas.openxmlformats.org/drawingml/2006/main">
            <a:r>
              <a:t>提示：从更接近支链的一端编号，并确认最长主链。</a:t>
            </a:r>
          </a:p>
          <a:p xmlns:a="http://schemas.openxmlformats.org/drawingml/2006/main">
            <a:r>
              <a:t>易错点：“2-乙基丙烷”没有选最长碳链。</a:t>
            </a:r>
          </a:p>
          <a:p xmlns:a="http://schemas.openxmlformats.org/drawingml/2006/main">
            <a:r>
              <a:t>讲解要点：改名必须保持原子连接，不能把结构也改掉。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c2f1】终检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提问：只有单键、无环、含6个C的烷烃分子式是什么？</a:t>
            </a:r>
          </a:p>
          <a:p xmlns:a="http://schemas.openxmlformats.org/drawingml/2006/main">
            <a:r>
              <a:t>选项：A．C₆H₁₂；B．C₆H₁₄；C．C₆H₁₀；D．C₆H₆</a:t>
            </a:r>
          </a:p>
          <a:p xmlns:a="http://schemas.openxmlformats.org/drawingml/2006/main">
            <a:r>
              <a:t>完整答案：B．C₆H₁₄</a:t>
            </a:r>
          </a:p>
          <a:p xmlns:a="http://schemas.openxmlformats.org/drawingml/2006/main">
            <a:r>
              <a:t>解析与预期回答：无环烷烃通式CₙH₂ₙ₊₂，n=6，得C₆H₁₄。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易错点：无环烷烃通式CₙH₂ₙ₊₂，n=6，得C₆H₁₄。</a:t>
            </a:r>
          </a:p>
          <a:p xmlns:a="http://schemas.openxmlformats.org/drawingml/2006/main">
            <a:r>
              <a:t>讲解要点：无环烷烃通式CₙH₂ₙ₊₂，n=6，得C₆H₁₄。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提问：CH₃COOCH₃中的完整特征官能团是什么？</a:t>
            </a:r>
          </a:p>
          <a:p xmlns:a="http://schemas.openxmlformats.org/drawingml/2006/main">
            <a:r>
              <a:t>选项：A．羧基；B．醛基；C．酯基；D．两个独立羟基</a:t>
            </a:r>
          </a:p>
          <a:p xmlns:a="http://schemas.openxmlformats.org/drawingml/2006/main">
            <a:r>
              <a:t>完整答案：C．酯基</a:t>
            </a:r>
          </a:p>
          <a:p xmlns:a="http://schemas.openxmlformats.org/drawingml/2006/main">
            <a:r>
              <a:t>解析与预期回答：—COO—为完整酯基，没有—COOH或—OH。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易错点：—COO—为完整酯基，没有—COOH或—OH。</a:t>
            </a:r>
          </a:p>
          <a:p xmlns:a="http://schemas.openxmlformats.org/drawingml/2006/main">
            <a:r>
              <a:t>讲解要点：—COO—为完整酯基，没有—COOH或—OH。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提问：CH₃CH(CH₃)CH₂CH₂CH₃的名称是什么？</a:t>
            </a:r>
          </a:p>
          <a:p xmlns:a="http://schemas.openxmlformats.org/drawingml/2006/main">
            <a:r>
              <a:t>选项：A．2-甲基戊烷；B．4-甲基戊烷；C．2-甲基己烷；D．己烷</a:t>
            </a:r>
          </a:p>
          <a:p xmlns:a="http://schemas.openxmlformats.org/drawingml/2006/main">
            <a:r>
              <a:t>完整答案：A．2-甲基戊烷</a:t>
            </a:r>
          </a:p>
          <a:p xmlns:a="http://schemas.openxmlformats.org/drawingml/2006/main">
            <a:r>
              <a:t>解析与预期回答：主链5C，甲基取较小位次2。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易错点：主链5C，甲基取较小位次2。</a:t>
            </a:r>
          </a:p>
          <a:p xmlns:a="http://schemas.openxmlformats.org/drawingml/2006/main">
            <a:r>
              <a:t>讲解要点：主链5C，甲基取较小位次2。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提问：哪种物质满足顺反异构的结构条件？</a:t>
            </a:r>
          </a:p>
          <a:p xmlns:a="http://schemas.openxmlformats.org/drawingml/2006/main">
            <a:r>
              <a:t>选项：A．乙烯；B．丙烯；C．2-丁烯；D．2-丁炔</a:t>
            </a:r>
          </a:p>
          <a:p xmlns:a="http://schemas.openxmlformats.org/drawingml/2006/main">
            <a:r>
              <a:t>完整答案：C．2-丁烯</a:t>
            </a:r>
          </a:p>
          <a:p xmlns:a="http://schemas.openxmlformats.org/drawingml/2006/main">
            <a:r>
              <a:t>解析与预期回答：2-丁烯的双键两端各连H与CH₃，满足条件。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易错点：2-丁烯的双键两端各连H与CH₃，满足条件。</a:t>
            </a:r>
          </a:p>
          <a:p xmlns:a="http://schemas.openxmlformats.org/drawingml/2006/main">
            <a:r>
              <a:t>讲解要点：2-丁烯的双键两端各连H与CH₃，满足条件。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提问：苯环上两个甲基位于1、4位，习惯名称是什么？</a:t>
            </a:r>
          </a:p>
          <a:p xmlns:a="http://schemas.openxmlformats.org/drawingml/2006/main">
            <a:r>
              <a:t>选项：A．邻二甲苯；B．间二甲苯；C．对二甲苯；D．乙苯</a:t>
            </a:r>
          </a:p>
          <a:p xmlns:a="http://schemas.openxmlformats.org/drawingml/2006/main">
            <a:r>
              <a:t>完整答案：C．对二甲苯</a:t>
            </a:r>
          </a:p>
          <a:p xmlns:a="http://schemas.openxmlformats.org/drawingml/2006/main">
            <a:r>
              <a:t>解析与预期回答：1,4对应对二甲苯。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易错点：1,4对应对二甲苯。</a:t>
            </a:r>
          </a:p>
          <a:p xmlns:a="http://schemas.openxmlformats.org/drawingml/2006/main">
            <a:r>
              <a:t>讲解要点：1,4对应对二甲苯。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【章末交付完整解法】库存编号填写HJ-204，字母大小写均可；勾选夹入受潮检修页，点击核对并交Max。缺少线索时可点查看背包，复查原设计匹配记录与检修页。</a:t>
            </a:r>
          </a:p>
          <a:p xmlns:a="http://schemas.openxmlformats.org/drawingml/2006/main">
            <a:r>
              <a:t>【本章全部互动操作解法】供老师查阅，不向学生提前投影。</a:t>
            </a:r>
          </a:p>
          <a:p xmlns:a="http://schemas.openxmlformats.org/drawingml/2006/main">
            <a:r>
              <a:t>【互动操作 c2q2】给结构打印机选择空间模型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学生操作：碳通常四价，但不同键型对应的空间构型不一样。将三个分子的相关原子模型放到相应展示台。</a:t>
            </a:r>
          </a:p>
          <a:p xmlns:a="http://schemas.openxmlformats.org/drawingml/2006/main">
            <a:r>
              <a:t>操作完整解法：甲烷→正四面体；乙烯→相关原子共平面；乙炔→相关原子共直线。碳通常形成四个共价键，双键、三键分别包含两个、三个共用电子对；碳四价不意味着每个碳中心的空间构型都相同。</a:t>
            </a:r>
          </a:p>
          <a:p xmlns:a="http://schemas.openxmlformats.org/drawingml/2006/main">
            <a:r>
              <a:t>完成反馈：结构打印机的校核页通过，Eve开始重印能读取的结构资料。</a:t>
            </a:r>
          </a:p>
          <a:p xmlns:a="http://schemas.openxmlformats.org/drawingml/2006/main">
            <a:r>
              <a:t>任务进展：校核结构读图规则</a:t>
            </a:r>
          </a:p>
          <a:p xmlns:a="http://schemas.openxmlformats.org/drawingml/2006/main">
            <a:r>
              <a:t>【互动操作 c2q3】四种画法，各归其档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学生操作：这些卡都以乙醇为例。按每张卡实际保留的信息，把它放入对应的表示方法档案。结构式卡上的所有H与键都明确画出。</a:t>
            </a:r>
          </a:p>
          <a:p xmlns:a="http://schemas.openxmlformats.org/drawingml/2006/main">
            <a:r>
              <a:t>操作完整解法：C₂H₆O→分子式；全部H和键画出→结构式；CH₃CH₂OH→结构简式；碳骨架端点、转折处的C和其上H省略→键线式。分子式只给组成，不能唯一确定连接。键线式中的O等杂原子及必要的H要明确表示。</a:t>
            </a:r>
          </a:p>
          <a:p xmlns:a="http://schemas.openxmlformats.org/drawingml/2006/main">
            <a:r>
              <a:t>完成反馈：资料按表示方式分组。你找到了能显示连接方式的结构记录，配件身份查找前进了一步。</a:t>
            </a:r>
          </a:p>
          <a:p xmlns:a="http://schemas.openxmlformats.org/drawingml/2006/main">
            <a:r>
              <a:t>任务进展：找到结构记录</a:t>
            </a:r>
          </a:p>
          <a:p xmlns:a="http://schemas.openxmlformats.org/drawingml/2006/main">
            <a:r>
              <a:t>【互动操作 c2q4】从碳骨架重建分子式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学生操作：记录是一条无环、全部单键的链：三个线段依次连着四个顶点。数出C，再按四价给两端与中间补H，最后填写分子式下标。</a:t>
            </a:r>
          </a:p>
          <a:p xmlns:a="http://schemas.openxmlformats.org/drawingml/2006/main">
            <a:r>
              <a:t>操作完整解法：共有4个C；两端各连接3个H，中间各连接2个H，总H数为3+2+2+3=10，所以分子式为C₄H₁₀。无环饱和烷烃通式CₙH₂ₙ₊₂可用于核对；线段数不等于碳原子数。</a:t>
            </a:r>
          </a:p>
          <a:p xmlns:a="http://schemas.openxmlformats.org/drawingml/2006/main">
            <a:r>
              <a:t>完成反馈：折线标签回到C₄H₁₀索引格。Eve把这一抽屉重新排好，后面的材料卡可以继续检索。</a:t>
            </a:r>
          </a:p>
          <a:p xmlns:a="http://schemas.openxmlformats.org/drawingml/2006/main">
            <a:r>
              <a:t>任务进展：恢复组成索引</a:t>
            </a:r>
          </a:p>
          <a:p xmlns:a="http://schemas.openxmlformats.org/drawingml/2006/main">
            <a:r>
              <a:t>【互动操作 c2q5】给完整官能团贴上结构标签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学生操作：检查CH₂=CH—COO—CH₂CH₂OH。给三个结构区域贴完整的官能团片段标签。酯的中间区域应作为一个整体，不要重复拆成独立羧基或酮羰基。</a:t>
            </a:r>
          </a:p>
          <a:p xmlns:a="http://schemas.openxmlformats.org/drawingml/2006/main">
            <a:r>
              <a:t>操作完整解法：左侧为碳碳双键，中间为完整酯基，末端为羟基。分子中没有—COOH或—CHO，酯基里的C=O不重复作为独立酮官能团计数。</a:t>
            </a:r>
          </a:p>
          <a:p xmlns:a="http://schemas.openxmlformats.org/drawingml/2006/main">
            <a:r>
              <a:t>完成反馈：官能团索引已补齐，这张资料卡不再被错误拆分。Eve找到它对应的完整名称页。</a:t>
            </a:r>
          </a:p>
          <a:p xmlns:a="http://schemas.openxmlformats.org/drawingml/2006/main">
            <a:r>
              <a:t>任务进展：恢复官能团索引</a:t>
            </a:r>
          </a:p>
          <a:p xmlns:a="http://schemas.openxmlformats.org/drawingml/2006/main">
            <a:r>
              <a:t>【互动操作 c2q6】合并重复库存，留下三种碳骨架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学生操作：四张C₅H₁₂结构卡中有两张表示同一连接方式。按真正的碳骨架合并库存；反向写同一结构不能建立新库存。</a:t>
            </a:r>
          </a:p>
          <a:p xmlns:a="http://schemas.openxmlformats.org/drawingml/2006/main">
            <a:r>
              <a:t>操作完整解法：直链归正戊烷；CH₃CH(CH₃)CH₂CH₃及其反向写法归同一份2-甲基丁烷；C(CH₃)₄归2,2-二甲基丙烷。C₅H₁₂共有3种构造异构体，旋转或反向书写不增加新异构体。</a:t>
            </a:r>
          </a:p>
          <a:p xmlns:a="http://schemas.openxmlformats.org/drawingml/2006/main">
            <a:r>
              <a:t>完成反馈：重复项已合并，三个不同碳骨架分别保留。Eve确认配件档案也必须先查重，不能数名字猜物质。</a:t>
            </a:r>
          </a:p>
          <a:p xmlns:a="http://schemas.openxmlformats.org/drawingml/2006/main">
            <a:r>
              <a:t>任务进展：清除重复档案</a:t>
            </a:r>
          </a:p>
          <a:p xmlns:a="http://schemas.openxmlformats.org/drawingml/2006/main">
            <a:r>
              <a:t>【互动操作 c2q7】给顺反记录做结构筛查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学生操作：检查每个双键碳上的两个基团。把结构卡分到“满足顺反异构条件”和“不满足”两区。只有含双键还不够。</a:t>
            </a:r>
          </a:p>
          <a:p xmlns:a="http://schemas.openxmlformats.org/drawingml/2006/main">
            <a:r>
              <a:t>操作完整解法：只有CH₃CH=CHCH₃（2-丁烯）满足：双键两端各连接两个不同的原子或原子团。丙烯、乙烯有双键碳连两个相同H；2-丁炔不是这里的碳碳双键结构。顺反异构属于连接相同、空间排列不同的立体异构。</a:t>
            </a:r>
          </a:p>
          <a:p xmlns:a="http://schemas.openxmlformats.org/drawingml/2006/main">
            <a:r>
              <a:t>完成反馈：错误的顺反条目被删除。档案保留真实结构差异，不再把所有双键都分成两个条目。</a:t>
            </a:r>
          </a:p>
          <a:p xmlns:a="http://schemas.openxmlformats.org/drawingml/2006/main">
            <a:r>
              <a:t>任务进展：修正立体结构索引</a:t>
            </a:r>
          </a:p>
          <a:p xmlns:a="http://schemas.openxmlformats.org/drawingml/2006/main">
            <a:r>
              <a:t>【互动操作 c2q8】组装可打印的烷烃名称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学生操作：结构为CH₃—CH(CH₃)—CH₂—CH(CH₃)—CH₃。选择主链，查出支链数量和位次，再将名称部件拼到打印槽里。</a:t>
            </a:r>
          </a:p>
          <a:p xmlns:a="http://schemas.openxmlformats.org/drawingml/2006/main">
            <a:r>
              <a:t>操作完整解法：按2,4-＋二甲基＋戊烷组装，得2,4-二甲基戊烷。最长主链5个C，2、4位各有甲基；总碳数为7，母体名称不按总碳数命名。</a:t>
            </a:r>
          </a:p>
          <a:p xmlns:a="http://schemas.openxmlformats.org/drawingml/2006/main">
            <a:r>
              <a:t>完成反馈：结构与规范名称已对上。Eve找到原设计目录的入口，还需要核对下一张不饱和材料标签。</a:t>
            </a:r>
          </a:p>
          <a:p xmlns:a="http://schemas.openxmlformats.org/drawingml/2006/main">
            <a:r>
              <a:t>任务进展：匹配结构与名称</a:t>
            </a:r>
          </a:p>
          <a:p xmlns:a="http://schemas.openxmlformats.org/drawingml/2006/main">
            <a:r>
              <a:t>【互动操作 c2q9】给双键与支链重新编号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学生操作：结构为CH₃—CH=CH—CH(CH₃)—CH₃。主链必须包含双键；比较两个编号方向，给名称选择正确的支链位次、双键位次和母体。</a:t>
            </a:r>
          </a:p>
          <a:p xmlns:a="http://schemas.openxmlformats.org/drawingml/2006/main">
            <a:r>
              <a:t>操作完整解法：按4-＋甲基＋2-＋戊烯组装，得4-甲基-2-戊烯。双键位次优先较小，从左编号为2，从右为3，不能为了甲基位次小而牺牲双键位次。</a:t>
            </a:r>
          </a:p>
          <a:p xmlns:a="http://schemas.openxmlformats.org/drawingml/2006/main">
            <a:r>
              <a:t>完成反馈：错误名称已纠正，结构保持不变。Eve翻到原设计配件表，HJ-204的记录就在最后一组索引旁。</a:t>
            </a:r>
          </a:p>
          <a:p xmlns:a="http://schemas.openxmlformats.org/drawingml/2006/main">
            <a:r>
              <a:t>任务进展：定位原设计配件表</a:t>
            </a:r>
          </a:p>
          <a:p xmlns:a="http://schemas.openxmlformats.org/drawingml/2006/main">
            <a:r>
              <a:t>【互动操作 c2q10】在苯环上定位第二个甲基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学生操作：保持第一个甲基在1位，把第二个甲基定位成“间位”，并拼好定位名称。按较小位次编号，只比较图中的2、3、4位。</a:t>
            </a:r>
          </a:p>
          <a:p xmlns:a="http://schemas.openxmlformats.org/drawingml/2006/main">
            <a:r>
              <a:t>操作完整解法：将第二个甲基放到3位，配1,3-二甲苯，习惯名间二甲苯。邻、间、对分别对应1,2、1,3、1,4。若反向编号，1,5与1,3表示同一连接关系，并非新异构体；本活动按较小位次只使用3位。</a:t>
            </a:r>
          </a:p>
          <a:p xmlns:a="http://schemas.openxmlformats.org/drawingml/2006/main">
            <a:r>
              <a:t>完成反馈：抽屉索引恢复。Eve核对原设计后确认库存编号HJ-204，并取出受潮检修页：电池检查正常，接口受潮后表面异常。</a:t>
            </a:r>
          </a:p>
          <a:p xmlns:a="http://schemas.openxmlformats.org/drawingml/2006/main">
            <a:r>
              <a:t>得到物品：HJ-204匹配记录。原设计库存编号已核对，配件可以交Max复核；不是凭分子结构推断其全部性能。</a:t>
            </a:r>
          </a:p>
          <a:p xmlns:a="http://schemas.openxmlformats.org/drawingml/2006/main">
            <a:r>
              <a:t>任务进展：取得配件与故障线索</a:t>
            </a:r>
          </a:p>
          <a:p xmlns:a="http://schemas.openxmlformats.org/drawingml/2006/main">
            <a:r>
              <a:t>【互动操作 c2bA】拆开同分子式的醛与酮档案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学生操作：两份档案都写C₃H₆O。按C=O所在的完整结构环境分类，同一分子式不能成为把两份档案合并的理由。</a:t>
            </a:r>
          </a:p>
          <a:p xmlns:a="http://schemas.openxmlformats.org/drawingml/2006/main">
            <a:r>
              <a:t>操作完整解法：CH₃CH₂CHO为醛；CH₃COCH₃为酮。两者分子式均为C₃H₆O，是官能团异构体，不能互作同一库存。不是仅凭有C=O就将醛、酮归为同一类别。</a:t>
            </a:r>
          </a:p>
          <a:p xmlns:a="http://schemas.openxmlformats.org/drawingml/2006/main">
            <a:r>
              <a:t>完成反馈：“同式不能直接互换”的说明已写入匹配单。配件与检修页可以正式交Max。</a:t>
            </a:r>
          </a:p>
          <a:p xmlns:a="http://schemas.openxmlformats.org/drawingml/2006/main">
            <a:r>
              <a:t>得到物品：结构差异附件。用醛、酮的官能团异构说明仅凭分子式不足以确认身份。</a:t>
            </a:r>
          </a:p>
          <a:p xmlns:a="http://schemas.openxmlformats.org/drawingml/2006/main">
            <a:r>
              <a:t>任务进展：补齐匹配依据</a:t>
            </a:r>
          </a:p>
          <a:p xmlns:a="http://schemas.openxmlformats.org/drawingml/2006/main">
            <a:r>
              <a:t>【互动操作 c2bB】保持连接，重印错误库存名称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学生操作：旧标签写“3-甲基丁烷”。先按该标签还原CH₃—CH₂—CH(CH₃)—CH₃，保持连接不变，重新选择编号方向并组装规范名称。</a:t>
            </a:r>
          </a:p>
          <a:p xmlns:a="http://schemas.openxmlformats.org/drawingml/2006/main">
            <a:r>
              <a:t>操作完整解法：2-＋甲基＋丁烷，得2-甲基丁烷。最长主链4个C；反向编号把甲基位次从3改为2。不能按总碳数写“戊烷”，也不能选较短主链写“2-乙基丙烷”。</a:t>
            </a:r>
          </a:p>
          <a:p xmlns:a="http://schemas.openxmlformats.org/drawingml/2006/main">
            <a:r>
              <a:t>完成反馈：规范名称与纠错依据已保存。配件与检修页可以正式交Max。</a:t>
            </a:r>
          </a:p>
          <a:p xmlns:a="http://schemas.openxmlformats.org/drawingml/2006/main">
            <a:r>
              <a:t>得到物品：名称纠错附件。规范编号改变名称写法，不改变原来的原子连接。</a:t>
            </a:r>
          </a:p>
          <a:p xmlns:a="http://schemas.openxmlformats.org/drawingml/2006/main">
            <a:r>
              <a:t>任务进展：补齐匹配依据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1：目标“打开材料目录”；让学生先操作：核查检索说明，恢复目录查找范围。 场景反馈：材料目录的查找范围已恢复。 c2q2：目标“摆好空间模型”；让学生先操作：把三个模型放到对应展示台。 场景反馈：结构打印机的模型页校核完成。 c2q3：目标“整理四种画法”；让学生先操作：观察卡片，把四种画法分别归档。 场景反馈：结构卡放回对应抽屉。 c2q4：目标“读出折线标签”；让学生先操作：数折线的端点和转折，补齐分子式。 场景反馈：折线卡回到组成索引格。 c2q5：目标“贴回特征标签”；让学生先操作：给结构的三个区域贴上完整标签。 场景反馈：结构卡的特征索引已补回。 c2q6：目标“合并重复档案”；让学生先操作：比较四张骨架卡，把重复项归在一起。 场景反馈：重复项已合并，不同骨架分别保留。 c2q7：目标“筛查空间标签”；让学生先操作：检查结构，分开适用与不适用的标签。 场景反馈：空间结构栏的多余条目已清除。 c2q8：目标“打印库存名称”；让学生先操作：把名称部件放进打印机的三个槽。 场景反馈：名称标签打印完成，目录入口恢复。 c2q9：目标“纠正编号方向”；让学生先操作：检查编号方向，拼好这张名称标签。 场景反馈：错贴名称纠正，原设计表的位置已找到。 c2q10：目标“打开最后抽屉”；让学生先操作：补齐苯环位置卡，恢复抽屉索引。 场景反馈：Eve取出原设计表和受潮检修页。 c2bA：目标“留下匹配依据”；让学生先操作：把两份材料卡归档，留下结构差异说明。 场景反馈：结构差异说明已夹入配件匹配单。 c2bB：目标“追查错贴名称”；让学生先操作：重组旧名称标签，留下纠错依据。 场景反馈：名称纠错说明已夹入配件匹配单。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【课次与时间】第2次课，2—4分钟，本页2分钟。</a:t>
            </a:r>
          </a:p>
          <a:p xmlns:a="http://schemas.openxmlformats.org/drawingml/2006/main">
            <a:r>
              <a:t>【讲解要点】有机化学史控制在2分钟内。教材记载1828年维勒合成尿素，人工合成打破“生命力论”。有机物的定义是含碳化合物及其例外。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【标准答案与预期学生回答】只有CH₃Cl归为有机物。含碳不一定属于有机物，有机物也不必含H（如CCl₄）。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CH₃Cl是有机物。CO₂与碳酸盐通常归为无机物。</a:t>
            </a:r>
          </a:p>
          <a:p xmlns:a="http://schemas.openxmlformats.org/drawingml/2006/main">
            <a:r>
              <a:t>有机物一般是含碳化合物，但存在惯例上归入无机物的例外。</a:t>
            </a:r>
          </a:p>
          <a:p xmlns:a="http://schemas.openxmlformats.org/drawingml/2006/main">
            <a:r>
              <a:t>【易错点】来源于生命体不是今天的有机物分类依据。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CH₃Cl是有机物。CO₂与碳酸盐通常归为无机物。</a:t>
            </a:r>
          </a:p>
          <a:p xmlns:a="http://schemas.openxmlformats.org/drawingml/2006/main">
            <a:r>
              <a:t>有机物一般是含碳化合物，但存在惯例上归入无机物的例外。</a:t>
            </a:r>
          </a:p>
          <a:p xmlns:a="http://schemas.openxmlformats.org/drawingml/2006/main">
            <a:r>
              <a:t>【教材依据】选必3第1章，第3—5页。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c2q1】打开档案检索说明</a:t>
            </a:r>
          </a:p>
          <a:p xmlns:a="http://schemas.openxmlformats.org/drawingml/2006/main">
            <a:r>
              <a:t>情境：Eve：检索说明里有一条待核验断言，把有机物来源限为生命体。这会漏掉人工合成材料，先修正说明，再查配件目录。</a:t>
            </a:r>
          </a:p>
          <a:p xmlns:a="http://schemas.openxmlformats.org/drawingml/2006/main">
            <a:r>
              <a:t>提问：“有机物只能由生命体产生，不能人工合成。”判断正确吗？</a:t>
            </a:r>
          </a:p>
          <a:p xmlns:a="http://schemas.openxmlformats.org/drawingml/2006/main">
            <a:r>
              <a:t>选项：A．正确，所有有机物都依赖生命力；B．错误，人工合成有机物早已可行；C．正确，尿素不是有机物；D．错误，因为所有含碳物质都是有机物</a:t>
            </a:r>
          </a:p>
          <a:p xmlns:a="http://schemas.openxmlformats.org/drawingml/2006/main">
            <a:r>
              <a:t>完整答案：B．错误，人工合成有机物早已可行</a:t>
            </a:r>
          </a:p>
          <a:p xmlns:a="http://schemas.openxmlformats.org/drawingml/2006/main">
            <a:r>
              <a:t>解析与预期回答：断言错误。有机物可以人工合成。尿素的人工合成打破了有机物必须依赖特殊生命力的观念。常见的CO、CO₂及碳酸盐等通常归入无机物。</a:t>
            </a:r>
          </a:p>
          <a:p xmlns:a="http://schemas.openxmlformats.org/drawingml/2006/main">
            <a:r>
              <a:t>提示：回忆尿素的人工合成与“生命力论”。</a:t>
            </a:r>
          </a:p>
          <a:p xmlns:a="http://schemas.openxmlformats.org/drawingml/2006/main">
            <a:r>
              <a:t>易错点：不能把有机物来源限制为生命体。</a:t>
            </a:r>
          </a:p>
          <a:p xmlns:a="http://schemas.openxmlformats.org/drawingml/2006/main">
            <a:r>
              <a:t>讲解要点：有机化学研究有机物的组成、结构、性质、制备与应用。 不要把“含碳”作为高中分类中毫无例外的充分条件。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1：目标“打开材料目录”；让学生先操作：核查检索说明，恢复目录查找范围。 场景反馈：材料目录的查找范围已恢复。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【课次与时间】第2次课，4—6分钟，本页2分钟。</a:t>
            </a:r>
          </a:p>
          <a:p xmlns:a="http://schemas.openxmlformats.org/drawingml/2006/main">
            <a:r>
              <a:t>【讲解要点】C通常形成4个共价键，价键计数时双键算2、三键算3。单、双、三键长度和总键能趋势只针对C—C同类键比较。π键概念作简要解释。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【标准答案与预期学生回答】不能直接推断，双键并非两个等价单键，反应还涉及新键形成。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双键的两部分不等价。加成主要改变较易反应的π键，</a:t>
            </a:r>
          </a:p>
          <a:p xmlns:a="http://schemas.openxmlformats.org/drawingml/2006/main">
            <a:r>
              <a:t>保留σ键并形成新键，不能用总键能大小直接判断反应是否容易。</a:t>
            </a:r>
          </a:p>
          <a:p xmlns:a="http://schemas.openxmlformats.org/drawingml/2006/main">
            <a:r>
              <a:t>【易错点】说“乙烯每个C只形成三个键”不规范，要区分连接原子数与价键计数。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双键的两部分不等价。加成主要改变较易反应的π键，</a:t>
            </a:r>
          </a:p>
          <a:p xmlns:a="http://schemas.openxmlformats.org/drawingml/2006/main">
            <a:r>
              <a:t>保留σ键并形成新键，不能用总键能大小直接判断反应是否容易。</a:t>
            </a:r>
          </a:p>
          <a:p xmlns:a="http://schemas.openxmlformats.org/drawingml/2006/main">
            <a:r>
              <a:t>【教材依据】选必3第1章，第8—9页。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c2q2】让结构打印机正常读图</a:t>
            </a:r>
          </a:p>
          <a:p xmlns:a="http://schemas.openxmlformats.org/drawingml/2006/main">
            <a:r>
              <a:t>情境：结构打印机提示一份图的连接规则异常。Eve请你先校核碳的成键与空间构型，避免将错误图印成正式标签。</a:t>
            </a:r>
          </a:p>
          <a:p xmlns:a="http://schemas.openxmlformats.org/drawingml/2006/main">
            <a:r>
              <a:t>提问：哪项结构规则正确？</a:t>
            </a:r>
          </a:p>
          <a:p xmlns:a="http://schemas.openxmlformats.org/drawingml/2006/main">
            <a:r>
              <a:t>选项：A．碳只能形成两个共价键；B．甲烷四个H处在同一平面；C．碳通常形成四个共价键，甲烷呈正四面体；D．C=C中两个C周围都呈正四面体</a:t>
            </a:r>
          </a:p>
          <a:p xmlns:a="http://schemas.openxmlformats.org/drawingml/2006/main">
            <a:r>
              <a:t>完整答案：C．碳通常形成四个共价键，甲烷呈正四面体</a:t>
            </a:r>
          </a:p>
          <a:p xmlns:a="http://schemas.openxmlformats.org/drawingml/2006/main">
            <a:r>
              <a:t>解析与预期回答：碳通常形成四个共价键。甲烷呈正四面体，乙烯相关原子共平面，乙炔相关原子共直线。四价不表示所有碳中心都具有相同空间构型。</a:t>
            </a:r>
          </a:p>
          <a:p xmlns:a="http://schemas.openxmlformats.org/drawingml/2006/main">
            <a:r>
              <a:t>提示：区分四价与空间形状。</a:t>
            </a:r>
          </a:p>
          <a:p xmlns:a="http://schemas.openxmlformats.org/drawingml/2006/main">
            <a:r>
              <a:t>易错点：“碳四价”不能直接推出每个碳周围都为正四面体。</a:t>
            </a:r>
          </a:p>
          <a:p xmlns:a="http://schemas.openxmlformats.org/drawingml/2006/main">
            <a:r>
              <a:t>讲解要点：碳可形成单、双、三键，也可形成链与环。 双键中包含两个共用电子对，三键包含三个共用电子对。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c2q2】给结构打印机选择空间模型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学生操作：碳通常四价，但不同键型对应的空间构型不一样。将三个分子的相关原子模型放到相应展示台。</a:t>
            </a:r>
          </a:p>
          <a:p xmlns:a="http://schemas.openxmlformats.org/drawingml/2006/main">
            <a:r>
              <a:t>操作完整解法：甲烷→正四面体；乙烯→相关原子共平面；乙炔→相关原子共直线。碳通常形成四个共价键，双键、三键分别包含两个、三个共用电子对；碳四价不意味着每个碳中心的空间构型都相同。</a:t>
            </a:r>
          </a:p>
          <a:p xmlns:a="http://schemas.openxmlformats.org/drawingml/2006/main">
            <a:r>
              <a:t>完成反馈：结构打印机的校核页通过，Eve开始重印能读取的结构资料。</a:t>
            </a:r>
          </a:p>
          <a:p xmlns:a="http://schemas.openxmlformats.org/drawingml/2006/main">
            <a:r>
              <a:t>任务进展：校核结构读图规则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2：目标“摆好空间模型”；让学生先操作：把三个模型放到对应展示台。 场景反馈：结构打印机的模型页校核完成。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【课次与时间】第2次课，6—8分钟，本页2分钟。</a:t>
            </a:r>
          </a:p>
          <a:p xmlns:a="http://schemas.openxmlformats.org/drawingml/2006/main">
            <a:r>
              <a:t>【讲解要点】同一正戊烷的四种表示。分子式只能表达组成。结构简式体现连接。键线式省略C及其所连H。此图全部为可编辑线条与文本。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【标准答案与预期学生回答】端点与拐点共5个C，补H得到C₅H₁₂。</a:t>
            </a:r>
          </a:p>
          <a:p xmlns:a="http://schemas.openxmlformats.org/drawingml/2006/main">
            <a:r>
              <a:t>【易错点】分子式不能确定唯一结构。键线式中O、N、卤素以及与它们相连的H通常要明确标出。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【教材依据】选必3第1章，第9—10页。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c2q3】四种画法能不能配对</a:t>
            </a:r>
          </a:p>
          <a:p xmlns:a="http://schemas.openxmlformats.org/drawingml/2006/main">
            <a:r>
              <a:t>情境：同一档案袋里混着分子式、结构式、结构简式和键线式。Eve：先分清每种画法提供什么信息，才不会把只有组成的标签当成完整身份。</a:t>
            </a:r>
          </a:p>
          <a:p xmlns:a="http://schemas.openxmlformats.org/drawingml/2006/main">
            <a:r>
              <a:t>提问：分子式、结构式、结构简式与键线式中，哪项描述正确？</a:t>
            </a:r>
          </a:p>
          <a:p xmlns:a="http://schemas.openxmlformats.org/drawingml/2006/main">
            <a:r>
              <a:t>选项：A．分子式能唯一确定原子连接；B．键线式中端点和折点通常代表C，连在C上的H一般省略；C．键线式中每条线都代表一个C；D．结构简式不能表示连接方式</a:t>
            </a:r>
          </a:p>
          <a:p xmlns:a="http://schemas.openxmlformats.org/drawingml/2006/main">
            <a:r>
              <a:t>完整答案：B．键线式中端点和折点通常代表C，连在C上的H一般省略</a:t>
            </a:r>
          </a:p>
          <a:p xmlns:a="http://schemas.openxmlformats.org/drawingml/2006/main">
            <a:r>
              <a:t>解析与预期回答：键线式中未标元素的端点、折点通常代表C，C上的H一般省略。分子式只给组成，不能唯一确定结构。</a:t>
            </a:r>
          </a:p>
          <a:p xmlns:a="http://schemas.openxmlformats.org/drawingml/2006/main">
            <a:r>
              <a:t>提示：键线式读的是端点、折点与键型。</a:t>
            </a:r>
          </a:p>
          <a:p xmlns:a="http://schemas.openxmlformats.org/drawingml/2006/main">
            <a:r>
              <a:t>易错点：不要把一条线当成一个碳原子，也不要只数折点漏掉端点。</a:t>
            </a:r>
          </a:p>
          <a:p xmlns:a="http://schemas.openxmlformats.org/drawingml/2006/main">
            <a:r>
              <a:t>讲解要点：分子式：组成。结构式：连接与键。结构简式：适度省略。键线式：更简洁的碳骨架表示。 键线式中的O、N等杂原子及其必要的H需要明确表示。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c2q3】四种画法，各归其档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学生操作：这些卡都以乙醇为例。按每张卡实际保留的信息，把它放入对应的表示方法档案。结构式卡上的所有H与键都明确画出。</a:t>
            </a:r>
          </a:p>
          <a:p xmlns:a="http://schemas.openxmlformats.org/drawingml/2006/main">
            <a:r>
              <a:t>操作完整解法：C₂H₆O→分子式；全部H和键画出→结构式；CH₃CH₂OH→结构简式；碳骨架端点、转折处的C和其上H省略→键线式。分子式只给组成，不能唯一确定连接。键线式中的O等杂原子及必要的H要明确表示。</a:t>
            </a:r>
          </a:p>
          <a:p xmlns:a="http://schemas.openxmlformats.org/drawingml/2006/main">
            <a:r>
              <a:t>完成反馈：资料按表示方式分组。你找到了能显示连接方式的结构记录，配件身份查找前进了一步。</a:t>
            </a:r>
          </a:p>
          <a:p xmlns:a="http://schemas.openxmlformats.org/drawingml/2006/main">
            <a:r>
              <a:t>任务进展：找到结构记录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3：目标“整理四种画法”；让学生先操作：观察卡片，把四种画法分别归档。 场景反馈：结构卡放回对应抽屉。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【课次与时间】第2次课，8—11分钟，本页3分钟。</a:t>
            </a:r>
          </a:p>
          <a:p xmlns:a="http://schemas.openxmlformats.org/drawingml/2006/main">
            <a:r>
              <a:t>【讲解要点】端点左侧CH₃，内侧双键两C各CH，靠OH侧为CH₂。图中双键是第2与第3个C之间。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【标准答案与预期学生回答】四碳，结构CH₃CH=CHCH₂OH，分子式C₄H₈O。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提示   折线端点、拐点表示C。标出的OH末端是O，不再多算一个C。</a:t>
            </a:r>
          </a:p>
          <a:p xmlns:a="http://schemas.openxmlformats.org/drawingml/2006/main">
            <a:r>
              <a:t>答案   CH₃CH=CHCH₂OH；C₄H₈O</a:t>
            </a:r>
          </a:p>
          <a:p xmlns:a="http://schemas.openxmlformats.org/drawingml/2006/main">
            <a:r>
              <a:t>解析   四个C上的H依次为3、1、1、2，另加O上的1个H。</a:t>
            </a:r>
          </a:p>
          <a:p xmlns:a="http://schemas.openxmlformats.org/drawingml/2006/main">
            <a:r>
              <a:t>【教师备选追问及答案】追问：从另一端读此键线式，分子式会改变吗？答案：不会，读取方向不改变连接和组成。</a:t>
            </a:r>
          </a:p>
          <a:p xmlns:a="http://schemas.openxmlformats.org/drawingml/2006/main">
            <a:r>
              <a:t>【易错点】OH是显式标出的原子团，其O不能当作额外C。双键C补H时要按键级总和4。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【放映操作】初始隐藏答案。第1次单击：提示   折线端点、拐点表示C。标出的OH末端是O，不再多算一个C。</a:t>
            </a:r>
          </a:p>
          <a:p xmlns:a="http://schemas.openxmlformats.org/drawingml/2006/main">
            <a:r>
              <a:t>第2次单击：答案   CH₃CH=CHCH₂OH；C₄H₈O</a:t>
            </a:r>
          </a:p>
          <a:p xmlns:a="http://schemas.openxmlformats.org/drawingml/2006/main">
            <a:r>
              <a:t>解析   四个C上的H依次为3、1、1、2，另加O上的1个H。</a:t>
            </a:r>
          </a:p>
          <a:p xmlns:a="http://schemas.openxmlformats.org/drawingml/2006/main">
            <a:r>
              <a:t>【教材依据】选必3第1章，第9—10页。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c2q4】读出折线标签</a:t>
            </a:r>
          </a:p>
          <a:p xmlns:a="http://schemas.openxmlformats.org/drawingml/2006/main">
            <a:r>
              <a:t>情境：一张索引卡只有三段折线，依次连接四个顶点，没有环或多重键。读出C、H数量，才能把它放回正确的组成索引格。</a:t>
            </a:r>
          </a:p>
          <a:p xmlns:a="http://schemas.openxmlformats.org/drawingml/2006/main">
            <a:r>
              <a:t>提问：这份结构的分子式是什么？</a:t>
            </a:r>
          </a:p>
          <a:p xmlns:a="http://schemas.openxmlformats.org/drawingml/2006/main">
            <a:r>
              <a:t>选项：A．C₃H₈；B．C₄H₈；C．C₄H₁₀；D．C₅H₁₂</a:t>
            </a:r>
          </a:p>
          <a:p xmlns:a="http://schemas.openxmlformats.org/drawingml/2006/main">
            <a:r>
              <a:t>完整答案：C．C₄H₁₀</a:t>
            </a:r>
          </a:p>
          <a:p xmlns:a="http://schemas.openxmlformats.org/drawingml/2006/main">
            <a:r>
              <a:t>解析与预期回答：四个C，均为单键的无环饱和结构，为C₄H₁₀。两端各CH₃，中间各CH₂。</a:t>
            </a:r>
          </a:p>
          <a:p xmlns:a="http://schemas.openxmlformats.org/drawingml/2006/main">
            <a:r>
              <a:t>提示：两个端点加两个内部顶点，共几个C？再用四价补H。</a:t>
            </a:r>
          </a:p>
          <a:p xmlns:a="http://schemas.openxmlformats.org/drawingml/2006/main">
            <a:r>
              <a:t>易错点：图转向不改变组成，线段数并不等于碳原子数。</a:t>
            </a:r>
          </a:p>
          <a:p xmlns:a="http://schemas.openxmlformats.org/drawingml/2006/main">
            <a:r>
              <a:t>讲解要点：对于无环饱和烷烃，CₙH₂ₙ₊₂可用于检查补H结果。 多重键和环会改变氢原子数，不能机械套用烷烃通式。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c2q4】从碳骨架重建分子式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学生操作：记录是一条无环、全部单键的链：三个线段依次连着四个顶点。数出C，再按四价给两端与中间补H，最后填写分子式下标。</a:t>
            </a:r>
          </a:p>
          <a:p xmlns:a="http://schemas.openxmlformats.org/drawingml/2006/main">
            <a:r>
              <a:t>操作完整解法：共有4个C；两端各连接3个H，中间各连接2个H，总H数为3+2+2+3=10，所以分子式为C₄H₁₀。无环饱和烷烃通式CₙH₂ₙ₊₂可用于核对；线段数不等于碳原子数。</a:t>
            </a:r>
          </a:p>
          <a:p xmlns:a="http://schemas.openxmlformats.org/drawingml/2006/main">
            <a:r>
              <a:t>完成反馈：折线标签回到C₄H₁₀索引格。Eve把这一抽屉重新排好，后面的材料卡可以继续检索。</a:t>
            </a:r>
          </a:p>
          <a:p xmlns:a="http://schemas.openxmlformats.org/drawingml/2006/main">
            <a:r>
              <a:t>任务进展：恢复组成索引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4：目标“读出折线标签”；让学生先操作：数折线的端点和转折，补齐分子式。 场景反馈：折线卡回到组成索引格。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【课次与时间】第2次课，11—13分钟，本页2分钟。</a:t>
            </a:r>
          </a:p>
          <a:p xmlns:a="http://schemas.openxmlformats.org/drawingml/2006/main">
            <a:r>
              <a:t>【讲解要点】保留教材类别完整性：补入酚、醚、酰胺。醇与酚需看羟基连接对象，醛与酮需看羰基连接对象，酸与酯要作为完整官能团识别。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【标准答案与预期学生回答】能区分酚/醇、醛/酮、酸/酯。</a:t>
            </a:r>
          </a:p>
          <a:p xmlns:a="http://schemas.openxmlformats.org/drawingml/2006/main">
            <a:r>
              <a:t>【易错点】胺不全部只有—NH₂。羧基、酯基和酰胺基包含羰基，不能重复计为独立酮羰基。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【教材依据】选必3第1章，第12—13页。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【课次与时间】第2次课，13—15分钟，本页2分钟。</a:t>
            </a:r>
          </a:p>
          <a:p xmlns:a="http://schemas.openxmlformats.org/drawingml/2006/main">
            <a:r>
              <a:t>【讲解要点】本题用重新设计的多官能团结构，训练局部观察与完整基团识别。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【标准答案与预期学生回答】双键、酯基、羟基，不含羧基或醛基。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碳碳双键、酯基、羟基（醇羟基）</a:t>
            </a:r>
          </a:p>
          <a:p xmlns:a="http://schemas.openxmlformats.org/drawingml/2006/main">
            <a:r>
              <a:t>解析   不含羧基或醛基。C(=O)—O—应作为完整酯基识别。</a:t>
            </a:r>
          </a:p>
          <a:p xmlns:a="http://schemas.openxmlformats.org/drawingml/2006/main">
            <a:r>
              <a:t>【教师备选追问及答案】追问：为什么这里的C=O不另算酮羰基？答案：它与O—C共同构成完整酯基，不能重复归为独立酮官能团。</a:t>
            </a:r>
          </a:p>
          <a:p xmlns:a="http://schemas.openxmlformats.org/drawingml/2006/main">
            <a:r>
              <a:t>【易错点】不能把酯基中的C=O误作醛基，不能把末端醇羟基与远处羰基合并成羧基。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碳碳双键、酯基、羟基（醇羟基）</a:t>
            </a:r>
          </a:p>
          <a:p xmlns:a="http://schemas.openxmlformats.org/drawingml/2006/main">
            <a:r>
              <a:t>解析   不含羧基或醛基。C(=O)—O—应作为完整酯基识别。</a:t>
            </a:r>
          </a:p>
          <a:p xmlns:a="http://schemas.openxmlformats.org/drawingml/2006/main">
            <a:r>
              <a:t>【教材依据】选必3第1章，第13—14页。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c2q5】圈出完整官能团</a:t>
            </a:r>
          </a:p>
          <a:p xmlns:a="http://schemas.openxmlformats.org/drawingml/2006/main">
            <a:r>
              <a:t>情境：另一张卡印着CH₂=CH—COO—CH₂CH₂OH。官能团索引散了，先完整圈出结构特征，避免把一个酯基重复拆进多个抽屉。</a:t>
            </a:r>
          </a:p>
          <a:p xmlns:a="http://schemas.openxmlformats.org/drawingml/2006/main">
            <a:r>
              <a:t>提问：这个分子包含哪些官能团？</a:t>
            </a:r>
          </a:p>
          <a:p xmlns:a="http://schemas.openxmlformats.org/drawingml/2006/main">
            <a:r>
              <a:t>选项：A．碳碳双键、酯基、羟基；B．碳碳双键、羧基、醛基；C．酯基、羧基、酮羰基；D．只有酯基</a:t>
            </a:r>
          </a:p>
          <a:p xmlns:a="http://schemas.openxmlformats.org/drawingml/2006/main">
            <a:r>
              <a:t>完整答案：A．碳碳双键、酯基、羟基</a:t>
            </a:r>
          </a:p>
          <a:p xmlns:a="http://schemas.openxmlformats.org/drawingml/2006/main">
            <a:r>
              <a:t>解析与预期回答：包含碳碳双键、酯基和羟基。—COO—中的C=O与O共同构成酯基，不重复归为独立酮羰基，也没有—COOH。</a:t>
            </a:r>
          </a:p>
          <a:p xmlns:a="http://schemas.openxmlformats.org/drawingml/2006/main">
            <a:r>
              <a:t>提示：按完整—COO—识别，不重复拆分。</a:t>
            </a:r>
          </a:p>
          <a:p xmlns:a="http://schemas.openxmlformats.org/drawingml/2006/main">
            <a:r>
              <a:t>易错点：不能把酯基拆成独立羧基与醚键，也不能重复算酮官能团。</a:t>
            </a:r>
          </a:p>
          <a:p xmlns:a="http://schemas.openxmlformats.org/drawingml/2006/main">
            <a:r>
              <a:t>讲解要点：醛基—CHO、羧基—COOH、酯基—COO—应整体识别。 羟基连到苯环上为酚，连到饱和碳上可属于醇。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c2q5】给完整官能团贴上结构标签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学生操作：检查CH₂=CH—COO—CH₂CH₂OH。给三个结构区域贴完整的官能团片段标签。酯的中间区域应作为一个整体，不要重复拆成独立羧基或酮羰基。</a:t>
            </a:r>
          </a:p>
          <a:p xmlns:a="http://schemas.openxmlformats.org/drawingml/2006/main">
            <a:r>
              <a:t>操作完整解法：左侧为碳碳双键，中间为完整酯基，末端为羟基。分子中没有—COOH或—CHO，酯基里的C=O不重复作为独立酮官能团计数。</a:t>
            </a:r>
          </a:p>
          <a:p xmlns:a="http://schemas.openxmlformats.org/drawingml/2006/main">
            <a:r>
              <a:t>完成反馈：官能团索引已补齐，这张资料卡不再被错误拆分。Eve找到它对应的完整名称页。</a:t>
            </a:r>
          </a:p>
          <a:p xmlns:a="http://schemas.openxmlformats.org/drawingml/2006/main">
            <a:r>
              <a:t>任务进展：恢复官能团索引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5：目标“贴回特征标签”；让学生先操作：给结构的三个区域贴上完整标签。 场景反馈：结构卡的特征索引已补回。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【课次与时间】第2次课，15—17分钟，本页2分钟。</a:t>
            </a:r>
          </a:p>
          <a:p xmlns:a="http://schemas.openxmlformats.org/drawingml/2006/main">
            <a:r>
              <a:t>【讲解要点】同分异构先查分子式，构造异构再查碳架、位置、种类。例题丙醛与丙酮未直接照抄教材原题。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【标准答案与预期学生回答】官能团异构，均C₃H₆O。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官能团异构，分子式均为C₃H₆O。</a:t>
            </a:r>
          </a:p>
          <a:p xmlns:a="http://schemas.openxmlformats.org/drawingml/2006/main">
            <a:r>
              <a:t>前者为醛，后者为酮。</a:t>
            </a:r>
          </a:p>
          <a:p xmlns:a="http://schemas.openxmlformats.org/drawingml/2006/main">
            <a:r>
              <a:t>【易错点】位置不同并不总是位置异构，还须官能团种类相同。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官能团异构，分子式均为C₃H₆O。</a:t>
            </a:r>
          </a:p>
          <a:p xmlns:a="http://schemas.openxmlformats.org/drawingml/2006/main">
            <a:r>
              <a:t>前者为醛，后者为酮。</a:t>
            </a:r>
          </a:p>
          <a:p xmlns:a="http://schemas.openxmlformats.org/drawingml/2006/main">
            <a:r>
              <a:t>【教材依据】选必3第1章，第10—11页。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【课次与时间】第2次课，17—20分钟，本页3分钟。</a:t>
            </a:r>
          </a:p>
          <a:p xmlns:a="http://schemas.openxmlformats.org/drawingml/2006/main">
            <a:r>
              <a:t>【讲解要点】本题与原对话确定的C₅H₁₂一致，示范的是系统枚举方法。先直链，再缩链，把支链放入非等价位置。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【标准答案与预期学生回答】3种：正戊烷、2-甲基丁烷、2,2-二甲基丙烷。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①CH₃CH₂CH₂CH₂CH₃</a:t>
            </a:r>
          </a:p>
          <a:p xmlns:a="http://schemas.openxmlformats.org/drawingml/2006/main">
            <a:r>
              <a:t>②CH₃CH(CH₃)CH₂CH₃    ③C(CH₃)₄</a:t>
            </a:r>
          </a:p>
          <a:p xmlns:a="http://schemas.openxmlformats.org/drawingml/2006/main">
            <a:r>
              <a:t>解析   共3种。翻转或从另一端书写同一结构，不会增加新异构体。</a:t>
            </a:r>
          </a:p>
          <a:p xmlns:a="http://schemas.openxmlformats.org/drawingml/2006/main">
            <a:r>
              <a:t>【教师备选追问及答案】追问：把2-甲基丁烷反向写成3-甲基丁烷增加新异构体吗？答案：不增加，连接相同，只是编号方向不同。</a:t>
            </a:r>
          </a:p>
          <a:p xmlns:a="http://schemas.openxmlformats.org/drawingml/2006/main">
            <a:r>
              <a:t>【易错点】把末端加甲基视作新异构体常导致重复。C(CH₃)₄中央C无H。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①CH₃CH₂CH₂CH₂CH₃</a:t>
            </a:r>
          </a:p>
          <a:p xmlns:a="http://schemas.openxmlformats.org/drawingml/2006/main">
            <a:r>
              <a:t>②CH₃CH(CH₃)CH₂CH₃    ③C(CH₃)₄</a:t>
            </a:r>
          </a:p>
          <a:p xmlns:a="http://schemas.openxmlformats.org/drawingml/2006/main">
            <a:r>
              <a:t>第2次单击：解析   共3种。翻转或从另一端书写同一结构，不会增加新异构体。</a:t>
            </a:r>
          </a:p>
          <a:p xmlns:a="http://schemas.openxmlformats.org/drawingml/2006/main">
            <a:r>
              <a:t>【教材依据】选必3第1章，第10—11页；枚举方法按该知识点重新组织。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c2q6】删除重复记录，保留真异构体</a:t>
            </a:r>
          </a:p>
          <a:p xmlns:a="http://schemas.openxmlformats.org/drawingml/2006/main">
            <a:r>
              <a:t>情境：C₅H₁₂索引里有反向书写造成的重复。请用碳骨架查重，把真正不同的结构分别保留，给库存配对减少干扰。</a:t>
            </a:r>
          </a:p>
          <a:p xmlns:a="http://schemas.openxmlformats.org/drawingml/2006/main">
            <a:r>
              <a:t>提问：C₅H₁₂共有多少种构造异构体？</a:t>
            </a:r>
          </a:p>
          <a:p xmlns:a="http://schemas.openxmlformats.org/drawingml/2006/main">
            <a:r>
              <a:t>选项：A．2种；B．3种；C．4种；D．5种</a:t>
            </a:r>
          </a:p>
          <a:p xmlns:a="http://schemas.openxmlformats.org/drawingml/2006/main">
            <a:r>
              <a:t>完整答案：B．3种</a:t>
            </a:r>
          </a:p>
          <a:p xmlns:a="http://schemas.openxmlformats.org/drawingml/2006/main">
            <a:r>
              <a:t>解析与预期回答：3种：正戊烷、2-甲基丁烷、2,2-二甲基丙烷。反向书写或旋转不会增加新异构体。</a:t>
            </a:r>
          </a:p>
          <a:p xmlns:a="http://schemas.openxmlformats.org/drawingml/2006/main">
            <a:r>
              <a:t>提示：从5C主链开始，逐步缩短主链并安排支链，最后查重。</a:t>
            </a:r>
          </a:p>
          <a:p xmlns:a="http://schemas.openxmlformats.org/drawingml/2006/main">
            <a:r>
              <a:t>易错点：“3-甲基丁烷”与2-甲基丁烷连接相同，不是新异构体。</a:t>
            </a:r>
          </a:p>
          <a:p xmlns:a="http://schemas.openxmlformats.org/drawingml/2006/main">
            <a:r>
              <a:t>讲解要点：构造异构包括碳骨架异构、位置异构和官能团异构。 枚举烷烃：缩短主链、安排支链、检查对称和重复。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c2q6】合并重复库存，留下三种碳骨架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学生操作：四张C₅H₁₂结构卡中有两张表示同一连接方式。按真正的碳骨架合并库存；反向写同一结构不能建立新库存。</a:t>
            </a:r>
          </a:p>
          <a:p xmlns:a="http://schemas.openxmlformats.org/drawingml/2006/main">
            <a:r>
              <a:t>操作完整解法：直链归正戊烷；CH₃CH(CH₃)CH₂CH₃及其反向写法归同一份2-甲基丁烷；C(CH₃)₄归2,2-二甲基丙烷。C₅H₁₂共有3种构造异构体，旋转或反向书写不增加新异构体。</a:t>
            </a:r>
          </a:p>
          <a:p xmlns:a="http://schemas.openxmlformats.org/drawingml/2006/main">
            <a:r>
              <a:t>完成反馈：重复项已合并，三个不同碳骨架分别保留。Eve确认配件档案也必须先查重，不能数名字猜物质。</a:t>
            </a:r>
          </a:p>
          <a:p xmlns:a="http://schemas.openxmlformats.org/drawingml/2006/main">
            <a:r>
              <a:t>任务进展：清除重复档案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6：目标“合并重复档案”；让学生先操作：比较四张骨架卡，把重复项归在一起。 场景反馈：重复项已合并，不同骨架分别保留。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【课次与时间】第2次课，20—22分钟，本页2分钟。</a:t>
            </a:r>
          </a:p>
          <a:p xmlns:a="http://schemas.openxmlformats.org/drawingml/2006/main">
            <a:r>
              <a:t>【讲解要点】左图同类甲基在双键同侧，右图异侧；未在初始图中标顺反名称，教师先描述图再归纳。双键不可自由旋转。对映异构只作识别拓展。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【标准答案与预期学生回答】丙烯不能，CH₂一端连两个相同H。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不能。双键两端的每个C都要各连两个不同的原子或基团。</a:t>
            </a:r>
          </a:p>
          <a:p xmlns:a="http://schemas.openxmlformats.org/drawingml/2006/main">
            <a:r>
              <a:t>补充   对映异构：互为镜像且不能重合，常与连四个不同基团的碳有关。</a:t>
            </a:r>
          </a:p>
          <a:p xmlns:a="http://schemas.openxmlformats.org/drawingml/2006/main">
            <a:r>
              <a:t>【教师备选追问及答案】两图标准答案：左图顺-2-丁烯，右图反-2-丁烯。追问：2-丁炔能否有这种顺反？答案：不能，三键邻近结构线性。</a:t>
            </a:r>
          </a:p>
          <a:p xmlns:a="http://schemas.openxmlformats.org/drawingml/2006/main">
            <a:r>
              <a:t>【易错点】有双键不一定存在顺反。三键附近线性结构不形成该类顺反。含一个手性碳常出现对映异构，多手性碳需更全面判断。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不能。双键两端的每个C都要各连两个不同的原子或基团。</a:t>
            </a:r>
          </a:p>
          <a:p xmlns:a="http://schemas.openxmlformats.org/drawingml/2006/main">
            <a:r>
              <a:t>补充   对映异构：互为镜像且不能重合，常与连四个不同基团的碳有关。</a:t>
            </a:r>
          </a:p>
          <a:p xmlns:a="http://schemas.openxmlformats.org/drawingml/2006/main">
            <a:r>
              <a:t>【教材依据】选必3第1章，第11—12页。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c2q7】纠正空间结构栏</a:t>
            </a:r>
          </a:p>
          <a:p xmlns:a="http://schemas.openxmlformats.org/drawingml/2006/main">
            <a:r>
              <a:t>情境：目录把丙烯也分成“顺式”“反式”，导致多出不存在的索引项。Eve请你检查双键两端的连接，再修正这一栏。</a:t>
            </a:r>
          </a:p>
          <a:p xmlns:a="http://schemas.openxmlformats.org/drawingml/2006/main">
            <a:r>
              <a:t>提问：哪一种结构可以出现高中所学的顺反异构？</a:t>
            </a:r>
          </a:p>
          <a:p xmlns:a="http://schemas.openxmlformats.org/drawingml/2006/main">
            <a:r>
              <a:t>选项：A．CH₂=CHCH₃；B．CH₃CH=CHCH₃；C．CH₃C≡CCH₃；D．CH₂=CH₂</a:t>
            </a:r>
          </a:p>
          <a:p xmlns:a="http://schemas.openxmlformats.org/drawingml/2006/main">
            <a:r>
              <a:t>完整答案：B．CH₃CH=CHCH₃</a:t>
            </a:r>
          </a:p>
          <a:p xmlns:a="http://schemas.openxmlformats.org/drawingml/2006/main">
            <a:r>
              <a:t>解析与预期回答：2-丁烯CH₃CH=CHCH₃可有顺反异构。丙烯和乙烯的一端C连接两个相同的H，不满足条件。</a:t>
            </a:r>
          </a:p>
          <a:p xmlns:a="http://schemas.openxmlformats.org/drawingml/2006/main">
            <a:r>
              <a:t>提示：双键的每个C都必须分别连接两个不同的原子或原子团。</a:t>
            </a:r>
          </a:p>
          <a:p xmlns:a="http://schemas.openxmlformats.org/drawingml/2006/main">
            <a:r>
              <a:t>易错点：不要认为凡有C=C都一定存在顺反异构。</a:t>
            </a:r>
          </a:p>
          <a:p xmlns:a="http://schemas.openxmlformats.org/drawingml/2006/main">
            <a:r>
              <a:t>讲解要点：顺反异构属于立体异构，原子连接相同，空间排列不同。 具有合适结构的分子还可有对映异构，典型判断涉及连接四种不同基团的手性碳。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c2q7】给顺反记录做结构筛查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学生操作：检查每个双键碳上的两个基团。把结构卡分到“满足顺反异构条件”和“不满足”两区。只有含双键还不够。</a:t>
            </a:r>
          </a:p>
          <a:p xmlns:a="http://schemas.openxmlformats.org/drawingml/2006/main">
            <a:r>
              <a:t>操作完整解法：只有CH₃CH=CHCH₃（2-丁烯）满足：双键两端各连接两个不同的原子或原子团。丙烯、乙烯有双键碳连两个相同H；2-丁炔不是这里的碳碳双键结构。顺反异构属于连接相同、空间排列不同的立体异构。</a:t>
            </a:r>
          </a:p>
          <a:p xmlns:a="http://schemas.openxmlformats.org/drawingml/2006/main">
            <a:r>
              <a:t>完成反馈：错误的顺反条目被删除。档案保留真实结构差异，不再把所有双键都分成两个条目。</a:t>
            </a:r>
          </a:p>
          <a:p xmlns:a="http://schemas.openxmlformats.org/drawingml/2006/main">
            <a:r>
              <a:t>任务进展：修正立体结构索引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7：目标“筛查空间标签”；让学生先操作：检查结构，分开适用与不适用的标签。 场景反馈：空间结构栏的多余条目已清除。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【课次与时间】第2次课，22—24分钟，本页2分钟。</a:t>
            </a:r>
          </a:p>
          <a:p xmlns:a="http://schemas.openxmlformats.org/drawingml/2006/main">
            <a:r>
              <a:t>【讲解要点】说明“选长、编号、写支链”，补充等长主链与最小位次组，不用位次之和代替逐项比较。多个不同取代基按教材处理，简单命名练习以甲基为主。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【标准答案与预期学生回答】知道从结构选择主链和编号，再写名称。</a:t>
            </a:r>
          </a:p>
          <a:p xmlns:a="http://schemas.openxmlformats.org/drawingml/2006/main">
            <a:r>
              <a:t>【易错点】主链不是印在纸上横着的那条链。支链位次不能取较大的一端。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【教材依据】选必3第1章，第16—17页。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【课次与时间】第2次课，24—27分钟，本页3分钟。</a:t>
            </a:r>
          </a:p>
          <a:p xmlns:a="http://schemas.openxmlformats.org/drawingml/2006/main">
            <a:r>
              <a:t>【讲解要点】使用不是教材原题的2,4-二甲基己烷结构。明确6C主链与两个甲基。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【标准答案与预期学生回答】2,4-二甲基己烷。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提示   最长链为6个C。两端编号的甲基位次分别是2,4与3,5。</a:t>
            </a:r>
          </a:p>
          <a:p xmlns:a="http://schemas.openxmlformats.org/drawingml/2006/main">
            <a:r>
              <a:t>答案   2,4-二甲基己烷</a:t>
            </a:r>
          </a:p>
          <a:p xmlns:a="http://schemas.openxmlformats.org/drawingml/2006/main">
            <a:r>
              <a:t>解析   逐项比较2,4与3,5，首个差异2 &lt; 3，因此采用2,4。</a:t>
            </a:r>
          </a:p>
          <a:p xmlns:a="http://schemas.openxmlformats.org/drawingml/2006/main">
            <a:r>
              <a:t>【教师备选追问及答案】追问：己烷主链包含几个C？答案：6个C。两个甲基各增加1个C，总计8个C。</a:t>
            </a:r>
          </a:p>
          <a:p xmlns:a="http://schemas.openxmlformats.org/drawingml/2006/main">
            <a:r>
              <a:t>【易错点】误写3,5-二甲基己烷，或漏“二”，或分隔符书写不规范。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【放映操作】初始隐藏答案。第1次单击：提示   最长链为6个C。两端编号的甲基位次分别是2,4与3,5。</a:t>
            </a:r>
          </a:p>
          <a:p xmlns:a="http://schemas.openxmlformats.org/drawingml/2006/main">
            <a:r>
              <a:t>第2次单击：答案   2,4-二甲基己烷</a:t>
            </a:r>
          </a:p>
          <a:p xmlns:a="http://schemas.openxmlformats.org/drawingml/2006/main">
            <a:r>
              <a:t>解析   逐项比较2,4与3,5，首个差异2 &lt; 3，因此采用2,4。</a:t>
            </a:r>
          </a:p>
          <a:p xmlns:a="http://schemas.openxmlformats.org/drawingml/2006/main">
            <a:r>
              <a:t>【教材依据】选必3第1章，第16—17页。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c2q8】给主链编好号码</a:t>
            </a:r>
          </a:p>
          <a:p xmlns:a="http://schemas.openxmlformats.org/drawingml/2006/main">
            <a:r>
              <a:t>情境：这张结构卡的名称掉了。给主链编号、写出规范名称，Eve才能把结构卡与库存名称表对起来。</a:t>
            </a:r>
          </a:p>
          <a:p xmlns:a="http://schemas.openxmlformats.org/drawingml/2006/main">
            <a:r>
              <a:t>提问：CH₃—CH(CH₃)—CH₂—CH(CH₃)—CH₃的系统名称是什么？</a:t>
            </a:r>
          </a:p>
          <a:p xmlns:a="http://schemas.openxmlformats.org/drawingml/2006/main">
            <a:r>
              <a:t>选项：A．2,4-二甲基戊烷；B．2,4-二甲基己烷；C．2,3-二甲基戊烷；D．3,5-二甲基戊烷</a:t>
            </a:r>
          </a:p>
          <a:p xmlns:a="http://schemas.openxmlformats.org/drawingml/2006/main">
            <a:r>
              <a:t>完整答案：A．2,4-二甲基戊烷</a:t>
            </a:r>
          </a:p>
          <a:p xmlns:a="http://schemas.openxmlformats.org/drawingml/2006/main">
            <a:r>
              <a:t>解析与预期回答：2,4-二甲基戊烷。主链5C，两个甲基位于2和4位，总碳数7。</a:t>
            </a:r>
          </a:p>
          <a:p xmlns:a="http://schemas.openxmlformats.org/drawingml/2006/main">
            <a:r>
              <a:t>提示：最长主链有5个C，再确定两个甲基的位次。</a:t>
            </a:r>
          </a:p>
          <a:p xmlns:a="http://schemas.openxmlformats.org/drawingml/2006/main">
            <a:r>
              <a:t>易错点：母体名中的碳数是主链碳数，不是分子的全部碳数。</a:t>
            </a:r>
          </a:p>
          <a:p xmlns:a="http://schemas.openxmlformats.org/drawingml/2006/main">
            <a:r>
              <a:t>讲解要点：烷烃命名通常先选最长碳链，再选择使取代基位次组较小的编号方向。 同类支链合并，用二、三等表示数量。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c2q8】组装可打印的烷烃名称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学生操作：结构为CH₃—CH(CH₃)—CH₂—CH(CH₃)—CH₃。选择主链，查出支链数量和位次，再将名称部件拼到打印槽里。</a:t>
            </a:r>
          </a:p>
          <a:p xmlns:a="http://schemas.openxmlformats.org/drawingml/2006/main">
            <a:r>
              <a:t>操作完整解法：按2,4-＋二甲基＋戊烷组装，得2,4-二甲基戊烷。最长主链5个C，2、4位各有甲基；总碳数为7，母体名称不按总碳数命名。</a:t>
            </a:r>
          </a:p>
          <a:p xmlns:a="http://schemas.openxmlformats.org/drawingml/2006/main">
            <a:r>
              <a:t>完成反馈：结构与规范名称已对上。Eve找到原设计目录的入口，还需要核对下一张不饱和材料标签。</a:t>
            </a:r>
          </a:p>
          <a:p xmlns:a="http://schemas.openxmlformats.org/drawingml/2006/main">
            <a:r>
              <a:t>任务进展：匹配结构与名称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8：目标“打印库存名称”；让学生先操作：把名称部件放进打印机的三个槽。 场景反馈：名称标签打印完成，目录入口恢复。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【课次与时间】第2次课，27—30分钟，本页3分钟。</a:t>
            </a:r>
          </a:p>
          <a:p xmlns:a="http://schemas.openxmlformats.org/drawingml/2006/main">
            <a:r>
              <a:t>【讲解要点】强调先保证不饱和键位次较小。本页例子区别于原对话及教材的4-甲基-1-戊烯。炔烃只补规则，课末另题检验。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【标准答案与预期学生回答】3-甲基-1-戊烯。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提示   含双键主链为5C。从左编号双键位次1，从右编号为4。</a:t>
            </a:r>
          </a:p>
          <a:p xmlns:a="http://schemas.openxmlformats.org/drawingml/2006/main">
            <a:r>
              <a:t>答案   3-甲基-1-戊烯</a:t>
            </a:r>
          </a:p>
          <a:p xmlns:a="http://schemas.openxmlformats.org/drawingml/2006/main">
            <a:r>
              <a:t>解析   双键编号用参与双键的两个C中较小的编号。</a:t>
            </a:r>
          </a:p>
          <a:p xmlns:a="http://schemas.openxmlformats.org/drawingml/2006/main">
            <a:r>
              <a:t>炔烃遵循对应规则，母体名称写为“……炔”。</a:t>
            </a:r>
          </a:p>
          <a:p xmlns:a="http://schemas.openxmlformats.org/drawingml/2006/main">
            <a:r>
              <a:t>【教师备选追问及答案】追问：为什么不把双键位次写成1,2？答案：单个双键位置用相连两个C中较小的编号表示。</a:t>
            </a:r>
          </a:p>
          <a:p xmlns:a="http://schemas.openxmlformats.org/drawingml/2006/main">
            <a:r>
              <a:t>【易错点】不能写3-甲基-4-戊烯。双键位置以较小碳编号表示，不能把两个C的编号都写入名称。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【放映操作】初始隐藏答案。第1次单击：提示   含双键主链为5C。从左编号双键位次1，从右编号为4。</a:t>
            </a:r>
          </a:p>
          <a:p xmlns:a="http://schemas.openxmlformats.org/drawingml/2006/main">
            <a:r>
              <a:t>第2次单击：答案   3-甲基-1-戊烯</a:t>
            </a:r>
          </a:p>
          <a:p xmlns:a="http://schemas.openxmlformats.org/drawingml/2006/main">
            <a:r>
              <a:t>解析   双键编号用参与双键的两个C中较小的编号。</a:t>
            </a:r>
          </a:p>
          <a:p xmlns:a="http://schemas.openxmlformats.org/drawingml/2006/main">
            <a:r>
              <a:t>炔烃遵循对应规则，母体名称写为“……炔”。</a:t>
            </a:r>
          </a:p>
          <a:p xmlns:a="http://schemas.openxmlformats.org/drawingml/2006/main">
            <a:r>
              <a:t>【教材依据】选必3第1章，第18页。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c2q9】把编号方向纠正回来</a:t>
            </a:r>
          </a:p>
          <a:p xmlns:a="http://schemas.openxmlformats.org/drawingml/2006/main">
            <a:r>
              <a:t>情境：下一张标签只顾让甲基编号小，却把双键编号写大。按结构纠正名称，排除这份错贴标签的记录。</a:t>
            </a:r>
          </a:p>
          <a:p xmlns:a="http://schemas.openxmlformats.org/drawingml/2006/main">
            <a:r>
              <a:t>提问：CH₃—CH=CH—CH(CH₃)—CH₃正确名称是什么？</a:t>
            </a:r>
          </a:p>
          <a:p xmlns:a="http://schemas.openxmlformats.org/drawingml/2006/main">
            <a:r>
              <a:t>选项：A．2-甲基-3-戊烯；B．4-甲基-2-戊烯；C．2-甲基-2-戊烯；D．4-甲基戊烷</a:t>
            </a:r>
          </a:p>
          <a:p xmlns:a="http://schemas.openxmlformats.org/drawingml/2006/main">
            <a:r>
              <a:t>完整答案：B．4-甲基-2-戊烯</a:t>
            </a:r>
          </a:p>
          <a:p xmlns:a="http://schemas.openxmlformats.org/drawingml/2006/main">
            <a:r>
              <a:t>解析与预期回答：4-甲基-2-戊烯。双键位次优先取较小值，从左编号为2，从右为3。单个双键位次取相连两个C中较小编号。</a:t>
            </a:r>
          </a:p>
          <a:p xmlns:a="http://schemas.openxmlformats.org/drawingml/2006/main">
            <a:r>
              <a:t>提示：包含双键的主链从哪端编号能让双键位次更小？</a:t>
            </a:r>
          </a:p>
          <a:p xmlns:a="http://schemas.openxmlformats.org/drawingml/2006/main">
            <a:r>
              <a:t>易错点：不要将单个双键位置写成2,3，也不要漏掉“烯”或“炔”。</a:t>
            </a:r>
          </a:p>
          <a:p xmlns:a="http://schemas.openxmlformats.org/drawingml/2006/main">
            <a:r>
              <a:t>讲解要点：命名烯烃、炔烃，主链必须含相应的不饱和键。 不能为照顾支链而让双键或三键位次变大。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c2q9】给双键与支链重新编号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学生操作：结构为CH₃—CH=CH—CH(CH₃)—CH₃。主链必须包含双键；比较两个编号方向，给名称选择正确的支链位次、双键位次和母体。</a:t>
            </a:r>
          </a:p>
          <a:p xmlns:a="http://schemas.openxmlformats.org/drawingml/2006/main">
            <a:r>
              <a:t>操作完整解法：按4-＋甲基＋2-＋戊烯组装，得4-甲基-2-戊烯。双键位次优先较小，从左编号为2，从右为3，不能为了甲基位次小而牺牲双键位次。</a:t>
            </a:r>
          </a:p>
          <a:p xmlns:a="http://schemas.openxmlformats.org/drawingml/2006/main">
            <a:r>
              <a:t>完成反馈：错误名称已纠正，结构保持不变。Eve翻到原设计配件表，HJ-204的记录就在最后一组索引旁。</a:t>
            </a:r>
          </a:p>
          <a:p xmlns:a="http://schemas.openxmlformats.org/drawingml/2006/main">
            <a:r>
              <a:t>任务进展：定位原设计配件表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9：目标“纠正编号方向”；让学生先操作：检查编号方向，拼好这张名称标签。 场景反馈：错贴名称纠正，原设计表的位置已找到。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【课次与时间】第2次课，30—31分钟，本页1分钟。</a:t>
            </a:r>
          </a:p>
          <a:p xmlns:a="http://schemas.openxmlformats.org/drawingml/2006/main">
            <a:r>
              <a:t>【讲解要点】苯环中所有键用六边形内圆表示，甲基位置清晰。编号1为上方，顺时针2、3、4。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【标准答案与预期学生回答】从左至右邻、间、对二甲苯及对应系统名称。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1,2-二甲苯（邻）    1,3-二甲苯（间）    1,4-二甲苯（对）</a:t>
            </a:r>
          </a:p>
          <a:p xmlns:a="http://schemas.openxmlformats.org/drawingml/2006/main">
            <a:r>
              <a:t>解析   以苯环作母体，编号使取代基获得较小的位次。</a:t>
            </a:r>
          </a:p>
          <a:p xmlns:a="http://schemas.openxmlformats.org/drawingml/2006/main">
            <a:r>
              <a:t>【教师备选追问及答案】追问：将1,3-二甲苯的图旋转60°会变成另一异构体吗？答案：不会，相对连接位置不变。</a:t>
            </a:r>
          </a:p>
          <a:p xmlns:a="http://schemas.openxmlformats.org/drawingml/2006/main">
            <a:r>
              <a:t>【易错点】结构图旋转不改变异构体。苯环本身不是三个普通C=C。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1,2-二甲苯（邻）    1,3-二甲苯（间）    1,4-二甲苯（对）</a:t>
            </a:r>
          </a:p>
          <a:p xmlns:a="http://schemas.openxmlformats.org/drawingml/2006/main">
            <a:r>
              <a:t>解析   以苯环作母体，编号使取代基获得较小的位次。</a:t>
            </a:r>
          </a:p>
          <a:p xmlns:a="http://schemas.openxmlformats.org/drawingml/2006/main">
            <a:r>
              <a:t>【教材依据】选必3第1章，第19页。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c2q10】最后一格索引与受潮检修页</a:t>
            </a:r>
          </a:p>
          <a:p xmlns:a="http://schemas.openxmlformats.org/drawingml/2006/main">
            <a:r>
              <a:t>情境：最后一组索引用苯环取代位置分类，残留线索说两个甲基处于“间位”，第二个甲基的位置记录缺失。把它放对格，Eve就能完整恢复这一抽屉，取出原设计配件表和压在下面的检修页。</a:t>
            </a:r>
          </a:p>
          <a:p xmlns:a="http://schemas.openxmlformats.org/drawingml/2006/main">
            <a:r>
              <a:t>提问：这份记录对应什么名称？</a:t>
            </a:r>
          </a:p>
          <a:p xmlns:a="http://schemas.openxmlformats.org/drawingml/2006/main">
            <a:r>
              <a:t>选项：A．邻二甲苯；B．间二甲苯；C．对二甲苯；D．乙苯</a:t>
            </a:r>
          </a:p>
          <a:p xmlns:a="http://schemas.openxmlformats.org/drawingml/2006/main">
            <a:r>
              <a:t>完整答案：B．间二甲苯</a:t>
            </a:r>
          </a:p>
          <a:p xmlns:a="http://schemas.openxmlformats.org/drawingml/2006/main">
            <a:r>
              <a:t>解析与预期回答：1,3-二甲苯，习惯名称间二甲苯。旋转图形不改变两个取代基的相对连接位置。</a:t>
            </a:r>
          </a:p>
          <a:p xmlns:a="http://schemas.openxmlformats.org/drawingml/2006/main">
            <a:r>
              <a:t>提示：邻、间、对分别对应1,2、1,3、1,4。</a:t>
            </a:r>
          </a:p>
          <a:p xmlns:a="http://schemas.openxmlformats.org/drawingml/2006/main">
            <a:r>
              <a:t>易错点：图形旋转不是异构，1,3与1,5在二甲苯中并非两个新异构体。</a:t>
            </a:r>
          </a:p>
          <a:p xmlns:a="http://schemas.openxmlformats.org/drawingml/2006/main">
            <a:r>
              <a:t>讲解要点：苯的同系物可含苯环和烷基，结构相似，组成相差CH₂。 命名纠错时先还原结构，再判断母体与编号。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c2q10】在苯环上定位第二个甲基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学生操作：保持第一个甲基在1位，把第二个甲基定位成“间位”，并拼好定位名称。按较小位次编号，只比较图中的2、3、4位。</a:t>
            </a:r>
          </a:p>
          <a:p xmlns:a="http://schemas.openxmlformats.org/drawingml/2006/main">
            <a:r>
              <a:t>操作完整解法：将第二个甲基放到3位，配1,3-二甲苯，习惯名间二甲苯。邻、间、对分别对应1,2、1,3、1,4。若反向编号，1,5与1,3表示同一连接关系，并非新异构体；本活动按较小位次只使用3位。</a:t>
            </a:r>
          </a:p>
          <a:p xmlns:a="http://schemas.openxmlformats.org/drawingml/2006/main">
            <a:r>
              <a:t>完成反馈：抽屉索引恢复。Eve核对原设计后确认库存编号HJ-204，并取出受潮检修页：电池检查正常，接口受潮后表面异常。</a:t>
            </a:r>
          </a:p>
          <a:p xmlns:a="http://schemas.openxmlformats.org/drawingml/2006/main">
            <a:r>
              <a:t>得到物品：HJ-204匹配记录。原设计库存编号已核对，配件可以交Max复核；不是凭分子结构推断其全部性能。</a:t>
            </a:r>
          </a:p>
          <a:p xmlns:a="http://schemas.openxmlformats.org/drawingml/2006/main">
            <a:r>
              <a:t>任务进展：取得配件与故障线索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q10：目标“打开最后抽屉”；让学生先操作：补齐苯环位置卡，恢复抽屉索引。 场景反馈：Eve取出原设计表和受潮检修页。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【课次与时间】第2次课，31—33分钟，本页2分钟。</a:t>
            </a:r>
          </a:p>
          <a:p xmlns:a="http://schemas.openxmlformats.org/drawingml/2006/main">
            <a:r>
              <a:t>【讲解要点】用新命名错误例训练逆向还原结构。收束到“结构表示、异构、命名”三条线。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【标准答案与预期学生回答】正确名称分别为2-甲基己烷、2-己烯。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2-甲基己烷；2-己烯</a:t>
            </a:r>
          </a:p>
          <a:p xmlns:a="http://schemas.openxmlformats.org/drawingml/2006/main">
            <a:r>
              <a:t>解析   两例都应从另一端编号。</a:t>
            </a:r>
          </a:p>
          <a:p xmlns:a="http://schemas.openxmlformats.org/drawingml/2006/main">
            <a:r>
              <a:t>检查顺序：正确主链、不饱和键位次、取代基位次、名称格式。</a:t>
            </a:r>
          </a:p>
          <a:p xmlns:a="http://schemas.openxmlformats.org/drawingml/2006/main">
            <a:r>
              <a:t>【教师备选追问及答案】追问：为什么不能仅看名称中的数字大小直接改？答案：要先确认母体、主链和连接，否则可能改错结构。</a:t>
            </a:r>
          </a:p>
          <a:p xmlns:a="http://schemas.openxmlformats.org/drawingml/2006/main">
            <a:r>
              <a:t>【易错点】“己烷”和“己烯”母体类别不同。不能只让甲基近而忽略双键优先。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2-甲基己烷；2-己烯</a:t>
            </a:r>
          </a:p>
          <a:p xmlns:a="http://schemas.openxmlformats.org/drawingml/2006/main">
            <a:r>
              <a:t>第2次单击：解析   两例都应从另一端编号。</a:t>
            </a:r>
          </a:p>
          <a:p xmlns:a="http://schemas.openxmlformats.org/drawingml/2006/main">
            <a:r>
              <a:t>检查顺序：正确主链、不饱和键位次、取代基位次、名称格式。</a:t>
            </a:r>
          </a:p>
          <a:p xmlns:a="http://schemas.openxmlformats.org/drawingml/2006/main">
            <a:r>
              <a:t>【选路】本页任务完成后，点击“路线A”或“路线B”。学生任选一条，用33—35分钟，共2分，做完后点击“进入终关”。不要把两条路线都安排进本次40分钟。</a:t>
            </a:r>
          </a:p>
          <a:p xmlns:a="http://schemas.openxmlformats.org/drawingml/2006/main">
            <a:r>
              <a:t>【教材依据】选必3第1章，第16—20页。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分子式均为C₃H₆O。</a:t>
            </a:r>
          </a:p>
          <a:p xmlns:a="http://schemas.openxmlformats.org/drawingml/2006/main">
            <a:r>
              <a:t>二者为官能团异构体，A为醛，B为酮。。解析   分子式相同，但官能团不同。</a:t>
            </a:r>
          </a:p>
          <a:p xmlns:a="http://schemas.openxmlformats.org/drawingml/2006/main">
            <a:r>
              <a:t>分子式1分，关系与类别1分。</a:t>
            </a:r>
          </a:p>
          <a:p xmlns:a="http://schemas.openxmlformats.org/drawingml/2006/main">
            <a:r>
              <a:t>【本页屏幕问题完整答案】提示   先数原子，再区分端部—CHO与中间的C=O。</a:t>
            </a:r>
          </a:p>
          <a:p xmlns:a="http://schemas.openxmlformats.org/drawingml/2006/main">
            <a:r>
              <a:t>答案   分子式均为C₃H₆O。</a:t>
            </a:r>
          </a:p>
          <a:p xmlns:a="http://schemas.openxmlformats.org/drawingml/2006/main">
            <a:r>
              <a:t>二者为官能团异构体，A为醛，B为酮。</a:t>
            </a:r>
          </a:p>
          <a:p xmlns:a="http://schemas.openxmlformats.org/drawingml/2006/main">
            <a:r>
              <a:t>解析   分子式相同，但官能团不同。</a:t>
            </a:r>
          </a:p>
          <a:p xmlns:a="http://schemas.openxmlformats.org/drawingml/2006/main">
            <a:r>
              <a:t>分子式1分，关系与类别1分。</a:t>
            </a:r>
          </a:p>
          <a:p xmlns:a="http://schemas.openxmlformats.org/drawingml/2006/main">
            <a:r>
              <a:t>【易错点】不要只看组成相同就说是同一种物质。同系物要求结构相似。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选择性必修3 有机化学基础》第1章，第3—20页（项目PDF第8—25页）。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c2bA】移交附件 · 同式不能直接互换</a:t>
            </a:r>
          </a:p>
          <a:p xmlns:a="http://schemas.openxmlformats.org/drawingml/2006/main">
            <a:r>
              <a:t>情境：Eve用两份C₃H₆O资料作反例：如果组成一样就替换，会漏掉什么结构差异？补上说明，让Max知道这次配件配对核对了哪些信息。</a:t>
            </a:r>
          </a:p>
          <a:p xmlns:a="http://schemas.openxmlformats.org/drawingml/2006/main">
            <a:r>
              <a:t>提问：CH₃CH₂CHO与CH₃COCH₃的关系和类别是什么？</a:t>
            </a:r>
          </a:p>
          <a:p xmlns:a="http://schemas.openxmlformats.org/drawingml/2006/main">
            <a:r>
              <a:t>选项：A．同系物，都是醇；B．官能团异构体，前者为醛、后者为酮；C．相同物质，都是酯；D．位置异构体，都是羧酸</a:t>
            </a:r>
          </a:p>
          <a:p xmlns:a="http://schemas.openxmlformats.org/drawingml/2006/main">
            <a:r>
              <a:t>完整答案：B．官能团异构体，前者为醛、后者为酮</a:t>
            </a:r>
          </a:p>
          <a:p xmlns:a="http://schemas.openxmlformats.org/drawingml/2006/main">
            <a:r>
              <a:t>解析与预期回答：分子式均为C₃H₆O，属于官能团异构体。CH₃CH₂CHO为醛，CH₃COCH₃为酮。</a:t>
            </a:r>
          </a:p>
          <a:p xmlns:a="http://schemas.openxmlformats.org/drawingml/2006/main">
            <a:r>
              <a:t>提示：整体识别端部—CHO与中间C=O。</a:t>
            </a:r>
          </a:p>
          <a:p xmlns:a="http://schemas.openxmlformats.org/drawingml/2006/main">
            <a:r>
              <a:t>易错点：不能只凭含C=O就把醛、酮混为一类。</a:t>
            </a:r>
          </a:p>
          <a:p xmlns:a="http://schemas.openxmlformats.org/drawingml/2006/main">
            <a:r>
              <a:t>讲解要点：分子式相同不足以说明物质相同或用途相同。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c2bA】拆开同分子式的醛与酮档案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学生操作：两份档案都写C₃H₆O。按C=O所在的完整结构环境分类，同一分子式不能成为把两份档案合并的理由。</a:t>
            </a:r>
          </a:p>
          <a:p xmlns:a="http://schemas.openxmlformats.org/drawingml/2006/main">
            <a:r>
              <a:t>操作完整解法：CH₃CH₂CHO为醛；CH₃COCH₃为酮。两者分子式均为C₃H₆O，是官能团异构体，不能互作同一库存。不是仅凭有C=O就将醛、酮归为同一类别。</a:t>
            </a:r>
          </a:p>
          <a:p xmlns:a="http://schemas.openxmlformats.org/drawingml/2006/main">
            <a:r>
              <a:t>完成反馈：“同式不能直接互换”的说明已写入匹配单。配件与检修页可以正式交Max。</a:t>
            </a:r>
          </a:p>
          <a:p xmlns:a="http://schemas.openxmlformats.org/drawingml/2006/main">
            <a:r>
              <a:t>得到物品：结构差异附件。用醛、酮的官能团异构说明仅凭分子式不足以确认身份。</a:t>
            </a:r>
          </a:p>
          <a:p xmlns:a="http://schemas.openxmlformats.org/drawingml/2006/main">
            <a:r>
              <a:t>任务进展：补齐匹配依据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bA：目标“留下匹配依据”；让学生先操作：把两份材料卡归档，留下结构差异说明。 场景反馈：结构差异说明已夹入配件匹配单。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①2-甲基戊烷</a:t>
            </a:r>
          </a:p>
          <a:p xmlns:a="http://schemas.openxmlformats.org/drawingml/2006/main">
            <a:r>
              <a:t>②4-甲基-2-戊烯。解析   第二项从左编号双键位次2，从右编号为3。</a:t>
            </a:r>
          </a:p>
          <a:p xmlns:a="http://schemas.openxmlformats.org/drawingml/2006/main">
            <a:r>
              <a:t>两个名称各1分，不能为照顾甲基而让双键位次变大。</a:t>
            </a:r>
          </a:p>
          <a:p xmlns:a="http://schemas.openxmlformats.org/drawingml/2006/main">
            <a:r>
              <a:t>【本页屏幕问题完整答案】提示   两个母体都是5C。第二项优先使双键位次较小。</a:t>
            </a:r>
          </a:p>
          <a:p xmlns:a="http://schemas.openxmlformats.org/drawingml/2006/main">
            <a:r>
              <a:t>答案   ①2-甲基戊烷</a:t>
            </a:r>
          </a:p>
          <a:p xmlns:a="http://schemas.openxmlformats.org/drawingml/2006/main">
            <a:r>
              <a:t>②4-甲基-2-戊烯</a:t>
            </a:r>
          </a:p>
          <a:p xmlns:a="http://schemas.openxmlformats.org/drawingml/2006/main">
            <a:r>
              <a:t>解析   第二项从左编号双键位次2，从右编号为3。</a:t>
            </a:r>
          </a:p>
          <a:p xmlns:a="http://schemas.openxmlformats.org/drawingml/2006/main">
            <a:r>
              <a:t>两个名称各1分，不能为照顾甲基而让双键位次变大。</a:t>
            </a:r>
          </a:p>
          <a:p xmlns:a="http://schemas.openxmlformats.org/drawingml/2006/main">
            <a:r>
              <a:t>【易错点】第二项不能写2-甲基-3-戊烯。单个双键只写两端C中较小的位次。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选择性必修3 有机化学基础》第1章，第3—20页（项目PDF第8—25页）。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c2bB】移交附件 · 追踪错贴名称</a:t>
            </a:r>
          </a:p>
          <a:p xmlns:a="http://schemas.openxmlformats.org/drawingml/2006/main">
            <a:r>
              <a:t>情境：Eve发现一张“3-甲基丁烷”旧标签。还原连接、改成规范名称，再把纠错依据夹进匹配单，避免换个写法就被当成新库存。</a:t>
            </a:r>
          </a:p>
          <a:p xmlns:a="http://schemas.openxmlformats.org/drawingml/2006/main">
            <a:r>
              <a:t>提问：对应的规范系统名称是什么？</a:t>
            </a:r>
          </a:p>
          <a:p xmlns:a="http://schemas.openxmlformats.org/drawingml/2006/main">
            <a:r>
              <a:t>选项：A．3-甲基丁烷；B．2-甲基丁烷；C．2-乙基丙烷；D．戊烷</a:t>
            </a:r>
          </a:p>
          <a:p xmlns:a="http://schemas.openxmlformats.org/drawingml/2006/main">
            <a:r>
              <a:t>完整答案：B．2-甲基丁烷</a:t>
            </a:r>
          </a:p>
          <a:p xmlns:a="http://schemas.openxmlformats.org/drawingml/2006/main">
            <a:r>
              <a:t>解析与预期回答：2-甲基丁烷。反向编号使甲基位次从3变为2。最长主链为4个C，不是仅凭总碳数命名为戊烷。</a:t>
            </a:r>
          </a:p>
          <a:p xmlns:a="http://schemas.openxmlformats.org/drawingml/2006/main">
            <a:r>
              <a:t>提示：从更接近支链的一端编号，并确认最长主链。</a:t>
            </a:r>
          </a:p>
          <a:p xmlns:a="http://schemas.openxmlformats.org/drawingml/2006/main">
            <a:r>
              <a:t>易错点：“2-乙基丙烷”没有选最长碳链。</a:t>
            </a:r>
          </a:p>
          <a:p xmlns:a="http://schemas.openxmlformats.org/drawingml/2006/main">
            <a:r>
              <a:t>讲解要点：改名必须保持原子连接，不能把结构也改掉。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c2bB】保持连接，重印错误库存名称</a:t>
            </a:r>
          </a:p>
          <a:p xmlns:a="http://schemas.openxmlformats.org/drawingml/2006/main">
            <a:r>
              <a:t>玩法类型：assemble</a:t>
            </a:r>
          </a:p>
          <a:p xmlns:a="http://schemas.openxmlformats.org/drawingml/2006/main">
            <a:r>
              <a:t>学生操作：旧标签写“3-甲基丁烷”。先按该标签还原CH₃—CH₂—CH(CH₃)—CH₃，保持连接不变，重新选择编号方向并组装规范名称。</a:t>
            </a:r>
          </a:p>
          <a:p xmlns:a="http://schemas.openxmlformats.org/drawingml/2006/main">
            <a:r>
              <a:t>操作完整解法：2-＋甲基＋丁烷，得2-甲基丁烷。最长主链4个C；反向编号把甲基位次从3改为2。不能按总碳数写“戊烷”，也不能选较短主链写“2-乙基丙烷”。</a:t>
            </a:r>
          </a:p>
          <a:p xmlns:a="http://schemas.openxmlformats.org/drawingml/2006/main">
            <a:r>
              <a:t>完成反馈：规范名称与纠错依据已保存。配件与检修页可以正式交Max。</a:t>
            </a:r>
          </a:p>
          <a:p xmlns:a="http://schemas.openxmlformats.org/drawingml/2006/main">
            <a:r>
              <a:t>得到物品：名称纠错附件。规范编号改变名称写法，不改变原来的原子连接。</a:t>
            </a:r>
          </a:p>
          <a:p xmlns:a="http://schemas.openxmlformats.org/drawingml/2006/main">
            <a:r>
              <a:t>任务进展：补齐匹配依据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2bB：目标“追查错贴名称”；让学生先操作：重组旧名称标签，留下纠错依据。 场景反馈：名称纠错说明已夹入配件匹配单。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【课次与时间】第2次课，35—37分钟，本页2分钟。</a:t>
            </a:r>
          </a:p>
          <a:p xmlns:a="http://schemas.openxmlformats.org/drawingml/2006/main">
            <a:r>
              <a:t>【讲解要点】Q1检查位置异构，Q2检查官能团异构。每题2分，第二题理由计1分。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【标准答案与预期学生回答】Q1 B，Q2官能团异构，均C₄H₁₀O，醚与醇。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Q1答案   B</a:t>
            </a:r>
          </a:p>
          <a:p xmlns:a="http://schemas.openxmlformats.org/drawingml/2006/main">
            <a:r>
              <a:t>解析   分子式相同，均为醇，碳骨架相同而羟基位置不同。</a:t>
            </a:r>
          </a:p>
          <a:p xmlns:a="http://schemas.openxmlformats.org/drawingml/2006/main">
            <a:r>
              <a:t>Q2答案   官能团异构（类型、理由各1分）。</a:t>
            </a:r>
          </a:p>
          <a:p xmlns:a="http://schemas.openxmlformats.org/drawingml/2006/main">
            <a:r>
              <a:t>解析   分子式均为C₄H₁₀O，前者为醚，后者为醇。</a:t>
            </a:r>
          </a:p>
          <a:p xmlns:a="http://schemas.openxmlformats.org/drawingml/2006/main">
            <a:r>
              <a:t>【易错点】同分异构体的分子式相同；同系物组成必须不同。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【放映操作】初始隐藏答案。第1次单击：Q1答案   B</a:t>
            </a:r>
          </a:p>
          <a:p xmlns:a="http://schemas.openxmlformats.org/drawingml/2006/main">
            <a:r>
              <a:t>解析   分子式相同，均为醇，碳骨架相同而羟基位置不同。</a:t>
            </a:r>
          </a:p>
          <a:p xmlns:a="http://schemas.openxmlformats.org/drawingml/2006/main">
            <a:r>
              <a:t>第2次单击：Q2答案   官能团异构（类型、理由各1分）。</a:t>
            </a:r>
          </a:p>
          <a:p xmlns:a="http://schemas.openxmlformats.org/drawingml/2006/main">
            <a:r>
              <a:t>解析   分子式均为C₄H₁₀O，前者为醚，后者为醇。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选择性必修3 有机化学基础》第1章，教材第3—20页（项目PDF第8—25页）。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提问：只有单键、无环、含6个C的烷烃分子式是什么？</a:t>
            </a:r>
          </a:p>
          <a:p xmlns:a="http://schemas.openxmlformats.org/drawingml/2006/main">
            <a:r>
              <a:t>选项：A．C₆H₁₂；B．C₆H₁₄；C．C₆H₁₀；D．C₆H₆</a:t>
            </a:r>
          </a:p>
          <a:p xmlns:a="http://schemas.openxmlformats.org/drawingml/2006/main">
            <a:r>
              <a:t>完整答案：B．C₆H₁₄</a:t>
            </a:r>
          </a:p>
          <a:p xmlns:a="http://schemas.openxmlformats.org/drawingml/2006/main">
            <a:r>
              <a:t>解析与预期回答：无环烷烃通式CₙH₂ₙ₊₂，n=6，得C₆H₁₄。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易错点：无环烷烃通式CₙH₂ₙ₊₂，n=6，得C₆H₁₄。</a:t>
            </a:r>
          </a:p>
          <a:p xmlns:a="http://schemas.openxmlformats.org/drawingml/2006/main">
            <a:r>
              <a:t>讲解要点：无环烷烃通式CₙH₂ₙ₊₂，n=6，得C₆H₁₄。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提问：CH₃COOCH₃中的完整特征官能团是什么？</a:t>
            </a:r>
          </a:p>
          <a:p xmlns:a="http://schemas.openxmlformats.org/drawingml/2006/main">
            <a:r>
              <a:t>选项：A．羧基；B．醛基；C．酯基；D．两个独立羟基</a:t>
            </a:r>
          </a:p>
          <a:p xmlns:a="http://schemas.openxmlformats.org/drawingml/2006/main">
            <a:r>
              <a:t>完整答案：C．酯基</a:t>
            </a:r>
          </a:p>
          <a:p xmlns:a="http://schemas.openxmlformats.org/drawingml/2006/main">
            <a:r>
              <a:t>解析与预期回答：—COO—为完整酯基，没有—COOH或—OH。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易错点：—COO—为完整酯基，没有—COOH或—OH。</a:t>
            </a:r>
          </a:p>
          <a:p xmlns:a="http://schemas.openxmlformats.org/drawingml/2006/main">
            <a:r>
              <a:t>讲解要点：—COO—为完整酯基，没有—COOH或—OH。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提问：CH₃CH(CH₃)CH₂CH₂CH₃的名称是什么？</a:t>
            </a:r>
          </a:p>
          <a:p xmlns:a="http://schemas.openxmlformats.org/drawingml/2006/main">
            <a:r>
              <a:t>选项：A．2-甲基戊烷；B．4-甲基戊烷；C．2-甲基己烷；D．己烷</a:t>
            </a:r>
          </a:p>
          <a:p xmlns:a="http://schemas.openxmlformats.org/drawingml/2006/main">
            <a:r>
              <a:t>完整答案：A．2-甲基戊烷</a:t>
            </a:r>
          </a:p>
          <a:p xmlns:a="http://schemas.openxmlformats.org/drawingml/2006/main">
            <a:r>
              <a:t>解析与预期回答：主链5C，甲基取较小位次2。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易错点：主链5C，甲基取较小位次2。</a:t>
            </a:r>
          </a:p>
          <a:p xmlns:a="http://schemas.openxmlformats.org/drawingml/2006/main">
            <a:r>
              <a:t>讲解要点：主链5C，甲基取较小位次2。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提问：哪种物质满足顺反异构的结构条件？</a:t>
            </a:r>
          </a:p>
          <a:p xmlns:a="http://schemas.openxmlformats.org/drawingml/2006/main">
            <a:r>
              <a:t>选项：A．乙烯；B．丙烯；C．2-丁烯；D．2-丁炔</a:t>
            </a:r>
          </a:p>
          <a:p xmlns:a="http://schemas.openxmlformats.org/drawingml/2006/main">
            <a:r>
              <a:t>完整答案：C．2-丁烯</a:t>
            </a:r>
          </a:p>
          <a:p xmlns:a="http://schemas.openxmlformats.org/drawingml/2006/main">
            <a:r>
              <a:t>解析与预期回答：2-丁烯的双键两端各连H与CH₃，满足条件。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易错点：2-丁烯的双键两端各连H与CH₃，满足条件。</a:t>
            </a:r>
          </a:p>
          <a:p xmlns:a="http://schemas.openxmlformats.org/drawingml/2006/main">
            <a:r>
              <a:t>讲解要点：2-丁烯的双键两端各连H与CH₃，满足条件。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提问：苯环上两个甲基位于1、4位，习惯名称是什么？</a:t>
            </a:r>
          </a:p>
          <a:p xmlns:a="http://schemas.openxmlformats.org/drawingml/2006/main">
            <a:r>
              <a:t>选项：A．邻二甲苯；B．间二甲苯；C．对二甲苯；D．乙苯</a:t>
            </a:r>
          </a:p>
          <a:p xmlns:a="http://schemas.openxmlformats.org/drawingml/2006/main">
            <a:r>
              <a:t>完整答案：C．对二甲苯</a:t>
            </a:r>
          </a:p>
          <a:p xmlns:a="http://schemas.openxmlformats.org/drawingml/2006/main">
            <a:r>
              <a:t>解析与预期回答：1,4对应对二甲苯。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易错点：1,4对应对二甲苯。</a:t>
            </a:r>
          </a:p>
          <a:p xmlns:a="http://schemas.openxmlformats.org/drawingml/2006/main">
            <a:r>
              <a:t>讲解要点：1,4对应对二甲苯。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【课次与时间】第2次课，37—40分钟，本页3分钟。</a:t>
            </a:r>
          </a:p>
          <a:p xmlns:a="http://schemas.openxmlformats.org/drawingml/2006/main">
            <a:r>
              <a:t>【讲解要点】烷烃与炔烃命名检查。Q4体现不饱和键位次相同时再比较支链位次。整课小测10分。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【标准答案与预期学生回答】Q3 2,2-二甲基戊烷。Q4 2-甲基-3-己炔。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Q3答案   2,2-二甲基戊烷</a:t>
            </a:r>
          </a:p>
          <a:p xmlns:a="http://schemas.openxmlformats.org/drawingml/2006/main">
            <a:r>
              <a:t>评分   主链“戊烷”1分，位次2,2计1分，“二甲基”1分。</a:t>
            </a:r>
          </a:p>
          <a:p xmlns:a="http://schemas.openxmlformats.org/drawingml/2006/main">
            <a:r>
              <a:t>Q4答案   2-甲基-3-己炔</a:t>
            </a:r>
          </a:p>
          <a:p xmlns:a="http://schemas.openxmlformats.org/drawingml/2006/main">
            <a:r>
              <a:t>解析   三键从两端编号均为3，再选甲基位次较小的一端。</a:t>
            </a:r>
          </a:p>
          <a:p xmlns:a="http://schemas.openxmlformats.org/drawingml/2006/main">
            <a:r>
              <a:t>评分   “己炔”1分，三键位次3计1分，2-甲基计1分。</a:t>
            </a:r>
          </a:p>
          <a:p xmlns:a="http://schemas.openxmlformats.org/drawingml/2006/main">
            <a:r>
              <a:t>【易错点】Q3中心碳无H，不写成CH(CH₃)₂。Q4三键位次不因从左编号就必须选左。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【放映操作】初始隐藏答案。第1次单击：Q3答案   2,2-二甲基戊烷</a:t>
            </a:r>
          </a:p>
          <a:p xmlns:a="http://schemas.openxmlformats.org/drawingml/2006/main">
            <a:r>
              <a:t>评分   主链“戊烷”1分，位次2,2计1分，“二甲基”1分。</a:t>
            </a:r>
          </a:p>
          <a:p xmlns:a="http://schemas.openxmlformats.org/drawingml/2006/main">
            <a:r>
              <a:t>第2次单击：Q4答案   2-甲基-3-己炔</a:t>
            </a:r>
          </a:p>
          <a:p xmlns:a="http://schemas.openxmlformats.org/drawingml/2006/main">
            <a:r>
              <a:t>解析   三键从两端编号均为3，再选甲基位次较小的一端。</a:t>
            </a:r>
          </a:p>
          <a:p xmlns:a="http://schemas.openxmlformats.org/drawingml/2006/main">
            <a:r>
              <a:t>评分   “己炔”1分，三键位次3计1分，2-甲基计1分。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选择性必修3 有机化学基础》第1章，教材第3—20页（项目PDF第8—25页）。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c2f1】终检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提问：只有单键、无环、含6个C的烷烃分子式是什么？</a:t>
            </a:r>
          </a:p>
          <a:p xmlns:a="http://schemas.openxmlformats.org/drawingml/2006/main">
            <a:r>
              <a:t>选项：A．C₆H₁₂；B．C₆H₁₄；C．C₆H₁₀；D．C₆H₆</a:t>
            </a:r>
          </a:p>
          <a:p xmlns:a="http://schemas.openxmlformats.org/drawingml/2006/main">
            <a:r>
              <a:t>完整答案：B．C₆H₁₄</a:t>
            </a:r>
          </a:p>
          <a:p xmlns:a="http://schemas.openxmlformats.org/drawingml/2006/main">
            <a:r>
              <a:t>解析与预期回答：无环烷烃通式CₙH₂ₙ₊₂，n=6，得C₆H₁₄。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易错点：无环烷烃通式CₙH₂ₙ₊₂，n=6，得C₆H₁₄。</a:t>
            </a:r>
          </a:p>
          <a:p xmlns:a="http://schemas.openxmlformats.org/drawingml/2006/main">
            <a:r>
              <a:t>讲解要点：无环烷烃通式CₙH₂ₙ₊₂，n=6，得C₆H₁₄。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提问：CH₃COOCH₃中的完整特征官能团是什么？</a:t>
            </a:r>
          </a:p>
          <a:p xmlns:a="http://schemas.openxmlformats.org/drawingml/2006/main">
            <a:r>
              <a:t>选项：A．羧基；B．醛基；C．酯基；D．两个独立羟基</a:t>
            </a:r>
          </a:p>
          <a:p xmlns:a="http://schemas.openxmlformats.org/drawingml/2006/main">
            <a:r>
              <a:t>完整答案：C．酯基</a:t>
            </a:r>
          </a:p>
          <a:p xmlns:a="http://schemas.openxmlformats.org/drawingml/2006/main">
            <a:r>
              <a:t>解析与预期回答：—COO—为完整酯基，没有—COOH或—OH。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易错点：—COO—为完整酯基，没有—COOH或—OH。</a:t>
            </a:r>
          </a:p>
          <a:p xmlns:a="http://schemas.openxmlformats.org/drawingml/2006/main">
            <a:r>
              <a:t>讲解要点：—COO—为完整酯基，没有—COOH或—OH。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提问：CH₃CH(CH₃)CH₂CH₂CH₃的名称是什么？</a:t>
            </a:r>
          </a:p>
          <a:p xmlns:a="http://schemas.openxmlformats.org/drawingml/2006/main">
            <a:r>
              <a:t>选项：A．2-甲基戊烷；B．4-甲基戊烷；C．2-甲基己烷；D．己烷</a:t>
            </a:r>
          </a:p>
          <a:p xmlns:a="http://schemas.openxmlformats.org/drawingml/2006/main">
            <a:r>
              <a:t>完整答案：A．2-甲基戊烷</a:t>
            </a:r>
          </a:p>
          <a:p xmlns:a="http://schemas.openxmlformats.org/drawingml/2006/main">
            <a:r>
              <a:t>解析与预期回答：主链5C，甲基取较小位次2。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易错点：主链5C，甲基取较小位次2。</a:t>
            </a:r>
          </a:p>
          <a:p xmlns:a="http://schemas.openxmlformats.org/drawingml/2006/main">
            <a:r>
              <a:t>讲解要点：主链5C，甲基取较小位次2。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提问：哪种物质满足顺反异构的结构条件？</a:t>
            </a:r>
          </a:p>
          <a:p xmlns:a="http://schemas.openxmlformats.org/drawingml/2006/main">
            <a:r>
              <a:t>选项：A．乙烯；B．丙烯；C．2-丁烯；D．2-丁炔</a:t>
            </a:r>
          </a:p>
          <a:p xmlns:a="http://schemas.openxmlformats.org/drawingml/2006/main">
            <a:r>
              <a:t>完整答案：C．2-丁烯</a:t>
            </a:r>
          </a:p>
          <a:p xmlns:a="http://schemas.openxmlformats.org/drawingml/2006/main">
            <a:r>
              <a:t>解析与预期回答：2-丁烯的双键两端各连H与CH₃，满足条件。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易错点：2-丁烯的双键两端各连H与CH₃，满足条件。</a:t>
            </a:r>
          </a:p>
          <a:p xmlns:a="http://schemas.openxmlformats.org/drawingml/2006/main">
            <a:r>
              <a:t>讲解要点：2-丁烯的双键两端各连H与CH₃，满足条件。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c2f5】终检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提问：苯环上两个甲基位于1、4位，习惯名称是什么？</a:t>
            </a:r>
          </a:p>
          <a:p xmlns:a="http://schemas.openxmlformats.org/drawingml/2006/main">
            <a:r>
              <a:t>选项：A．邻二甲苯；B．间二甲苯；C．对二甲苯；D．乙苯</a:t>
            </a:r>
          </a:p>
          <a:p xmlns:a="http://schemas.openxmlformats.org/drawingml/2006/main">
            <a:r>
              <a:t>完整答案：C．对二甲苯</a:t>
            </a:r>
          </a:p>
          <a:p xmlns:a="http://schemas.openxmlformats.org/drawingml/2006/main">
            <a:r>
              <a:t>解析与预期回答：1,4对应对二甲苯。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易错点：1,4对应对二甲苯。</a:t>
            </a:r>
          </a:p>
          <a:p xmlns:a="http://schemas.openxmlformats.org/drawingml/2006/main">
            <a:r>
              <a:t>讲解要点：1,4对应对二甲苯。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【课次与时间】第2次课，40—40分钟。</a:t>
            </a:r>
          </a:p>
          <a:p xmlns:a="http://schemas.openxmlformats.org/drawingml/2006/main">
            <a:r>
              <a:t>【讲解要点】在课末小测反馈结束时完成简短结算。分数用于选出重练内容。</a:t>
            </a:r>
          </a:p>
          <a:p xmlns:a="http://schemas.openxmlformats.org/drawingml/2006/main">
            <a:r>
              <a:t>【提问方式】老师与学生核对记录，邀请学生选择一张失分任务卡作为课后重玩内容。</a:t>
            </a:r>
          </a:p>
          <a:p xmlns:a="http://schemas.openxmlformats.org/drawingml/2006/main">
            <a:r>
              <a:t>【标准答案与预期学生回答】主线8分，选路2分，终关10分，总分20分。得分档用于安排复习，订正后可继续完成剧情。选择重做内容没有唯一答案，以学生的真实失分点为准。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【易错点】得分档只是本游戏反馈规则，不代表考试成绩。计分手动进行。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【积分】按本章计分规则。每章最多2次提示机会。计分由老师在纸上记录，PPT不自动累计。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【时间】本页结算包含在终关最后1分钟反馈内，不额外占用课堂时间。三章总计满分60分，各章提示次数重新计为2次。</a:t>
            </a:r>
          </a:p>
          <a:p xmlns:a="http://schemas.openxmlformats.org/drawingml/2006/main">
            <a:r>
              <a:t>【教材依据】《化学 选择性必修3 有机化学基础》第1章，第3—20页（项目PDF第8—25页）。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【RPG连续剧情】Eve接过黄色配件箱。两个密封垫长得很像，受潮的标签只剩组成信息；单靠外观或分子式，都不能可靠地配对。 Eve：原设计使用哪个库存编号，档案里有记录。可是结构图、名称和索引卡散在不同抽屉，需要先把它们对上。 你要读结构、修正编号、排除重复档案。化学结构帮助找到正确记录；能不能用这个配件，要以原设计和维修记录为依据。 找到配件后，还要翻出接口检修页，给Max提供故障线索。Sam：带回一份别人能复核的证据，别只说“我觉得就是这一个”。</a:t>
            </a:r>
          </a:p>
          <a:p xmlns:a="http://schemas.openxmlformats.org/drawingml/2006/main">
            <a:r>
              <a:t>【RPG本章交付】HJ-204配件匹配单：结构记录、名称与原设计库存编号已交叉核对，确认配件HJ-204。受潮检修页显示接口异常，备用电池的既有检查记录正常。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【RPG结尾台词】Eve把结构记录与原设计页面并排放好：库存编号HJ-204，对上了。匹配的密封配件已经从黄色箱中取出。 检修页也恢复了：暴风雨前备用电池检查正常；暴风雨后接口受潮，连接件表面出现异常。它指向接口问题，但还需要诊断核对。 下一步：带上HJ-204配件和受潮检修页，交给Max。由他检查实物，你负责在模型和记录里区分现象与结论。 HJ-204配件与受潮检修页已送至检修间。下一站找Max。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本章目标：用结构和名称恢复档案索引，找到原设计配件编号，并读取接口进水前后的检修记录。</a:t>
            </a:r>
          </a:p>
          <a:p xmlns:a="http://schemas.openxmlformats.org/drawingml/2006/main">
            <a:r>
              <a:t>本章交付：把配件标签与原设计记录匹配，填写库存编号HJ-204，再把受潮检修页夹进工单。一致才交付。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【章末系统操作】把配件标签与原设计记录匹配，填写库存编号HJ-204，再把受潮检修页夹进工单。一致才交付。</a:t>
            </a:r>
          </a:p>
          <a:p xmlns:a="http://schemas.openxmlformats.org/drawingml/2006/main">
            <a:r>
              <a:t>【章末交付完整解法】库存编号填写HJ-204，字母大小写均可；勾选夹入受潮检修页，点击核对并交Max。缺少线索时可点查看背包，复查原设计匹配记录与检修页。</a:t>
            </a:r>
          </a:p>
          <a:p xmlns:a="http://schemas.openxmlformats.org/drawingml/2006/main">
            <a:r>
              <a:t>交付后变化：HJ-204配件与受潮检修页已送至检修间。下一站找Max。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【课次与时间】第3次课，0—1分钟，本页1分钟。</a:t>
            </a:r>
          </a:p>
          <a:p xmlns:a="http://schemas.openxmlformats.org/drawingml/2006/main">
            <a:r>
              <a:t>【讲解要点】交代本章任务，学生准备草稿纸。老师担任主持人，下一页解释游戏规则。</a:t>
            </a:r>
          </a:p>
          <a:p xmlns:a="http://schemas.openxmlformats.org/drawingml/2006/main">
            <a:r>
              <a:t>【提问方式】请学生准备领取任务。</a:t>
            </a:r>
          </a:p>
          <a:p xmlns:a="http://schemas.openxmlformats.org/drawingml/2006/main">
            <a:r>
              <a:t>【标准答案与预期学生回答】学生知道本章学习范围，并准备独立闯关。</a:t>
            </a:r>
          </a:p>
          <a:p xmlns:a="http://schemas.openxmlformats.org/drawingml/2006/main">
            <a:r>
              <a:t>【易错点】课堂放映请进入幻灯片放映模式。不要用编辑视图投影题目。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【教材依据】《化学 必修 第二册》第5章，教材第3—30页（项目PDF第8—35页）。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【课次与时间】第3次课，1—2分钟。</a:t>
            </a:r>
          </a:p>
          <a:p xmlns:a="http://schemas.openxmlformats.org/drawingml/2006/main">
            <a:r>
              <a:t>【讲解要点】先建立可操作的游戏规则，给学生草稿纸，在纸上画8个主线格、2个选路格和10分终关栏。</a:t>
            </a:r>
          </a:p>
          <a:p xmlns:a="http://schemas.openxmlformats.org/drawingml/2006/main">
            <a:r>
              <a:t>【提问方式】请学生选一个自己的任务代号，并复述计分方式。</a:t>
            </a:r>
          </a:p>
          <a:p xmlns:a="http://schemas.openxmlformats.org/drawingml/2006/main">
            <a:r>
              <a:t>【标准答案与预期学生回答】任务代号自由。计分标准：主线8分、选路2分、终关10分，共20分。独立答对每项1分，提示后或修正并正确解释每项0.5分。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【易错点】页面按钮只导航，不判分、不记忆提示次数。老师手动记录。不要把答得快作为得分条件。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【积分】每章主线8分、选路2分、终关10分，满分20分。每章最多2次提示机会。计分由老师在纸上记录，PPT不自动累计。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【节奏】点击“领取任务”进入主线。33分钟时进入选择路线页，任选一条用2分钟。35—40分钟为终关。</a:t>
            </a:r>
          </a:p>
          <a:p xmlns:a="http://schemas.openxmlformats.org/drawingml/2006/main">
            <a:r>
              <a:t>【教材依据】《化学 必修 第二册》第5章，第3—30页（项目PDF第8—35页）。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c3q1】先看检修材料清单</a:t>
            </a:r>
          </a:p>
          <a:p xmlns:a="http://schemas.openxmlformats.org/drawingml/2006/main">
            <a:r>
              <a:t>情境：Max正检查受潮接口，Leo先整理检修柜。材料来源页把所有金属冶炼写成同一种方法，先修正这份资料，别把材料制备与现场维修混为一谈。</a:t>
            </a:r>
          </a:p>
          <a:p xmlns:a="http://schemas.openxmlformats.org/drawingml/2006/main">
            <a:r>
              <a:t>提问：下列哪项符合高中常见冶炼方法？</a:t>
            </a:r>
          </a:p>
          <a:p xmlns:a="http://schemas.openxmlformats.org/drawingml/2006/main">
            <a:r>
              <a:t>选项：A．Na、Al常用电解法，Fe常用热还原法；B．Na、Al和Fe都只用热分解法；C．Na用碳还原水溶液制得；D．所有金属都可由H₂还原氧化物制得</a:t>
            </a:r>
          </a:p>
          <a:p xmlns:a="http://schemas.openxmlformats.org/drawingml/2006/main">
            <a:r>
              <a:t>完整答案：A．Na、Al常用电解法，Fe常用热还原法</a:t>
            </a:r>
          </a:p>
          <a:p xmlns:a="http://schemas.openxmlformats.org/drawingml/2006/main">
            <a:r>
              <a:t>解析与预期回答：Na、Al等活泼金属常用电解法；Fe等常用热还原法；部分较不活泼金属的化合物可热分解。应按具体物质与条件判断。</a:t>
            </a:r>
          </a:p>
          <a:p xmlns:a="http://schemas.openxmlformats.org/drawingml/2006/main">
            <a:r>
              <a:t>提示：通常越活泼的金属越难靠普通还原剂从化合物中得到。</a:t>
            </a:r>
          </a:p>
          <a:p xmlns:a="http://schemas.openxmlformats.org/drawingml/2006/main">
            <a:r>
              <a:t>易错点：不能把水溶液中的简单操作等同于工业电解冶炼。</a:t>
            </a:r>
          </a:p>
          <a:p xmlns:a="http://schemas.openxmlformats.org/drawingml/2006/main">
            <a:r>
              <a:t>讲解要点：金属容易失电子，体现还原性。 常见金属活动性与冶炼方法有联系，但不能忽略具体条件。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c3q2】先选条件，再看产物</a:t>
            </a:r>
          </a:p>
          <a:p xmlns:a="http://schemas.openxmlformats.org/drawingml/2006/main">
            <a:r>
              <a:t>情境：终端里的Na氧化模型有两种条件，却被登记为同一个结果。把条件和主要产物对应起来；这只是模型练习，Na不用于修通信设备。</a:t>
            </a:r>
          </a:p>
          <a:p xmlns:a="http://schemas.openxmlformats.org/drawingml/2006/main">
            <a:r>
              <a:t>提问：Na在常温下与O₂反应、在O₂中燃烧，主要产物依次是什么？</a:t>
            </a:r>
          </a:p>
          <a:p xmlns:a="http://schemas.openxmlformats.org/drawingml/2006/main">
            <a:r>
              <a:t>选项：A．Na₂O₂、Na₂O；B．Na₂O、Na₂O₂；C．NaOH、Na₂O；D．Na₂CO₃、Na₂O₂</a:t>
            </a:r>
          </a:p>
          <a:p xmlns:a="http://schemas.openxmlformats.org/drawingml/2006/main">
            <a:r>
              <a:t>完整答案：B．Na₂O、Na₂O₂</a:t>
            </a:r>
          </a:p>
          <a:p xmlns:a="http://schemas.openxmlformats.org/drawingml/2006/main">
            <a:r>
              <a:t>解析与预期回答：常温下主要生成Na₂O，燃烧主要生成Na₂O₂。4Na + O₂ → 2Na₂O；2Na + O₂ → Na₂O₂（点燃）。</a:t>
            </a:r>
          </a:p>
          <a:p xmlns:a="http://schemas.openxmlformats.org/drawingml/2006/main">
            <a:r>
              <a:t>提示：条件改变，主要产物也可能改变。</a:t>
            </a:r>
          </a:p>
          <a:p xmlns:a="http://schemas.openxmlformats.org/drawingml/2006/main">
            <a:r>
              <a:t>易错点：把条件漏掉会使产物判断失去依据。</a:t>
            </a:r>
          </a:p>
          <a:p xmlns:a="http://schemas.openxmlformats.org/drawingml/2006/main">
            <a:r>
              <a:t>讲解要点：Na₂O为碱性氧化物，可与水生成NaOH。 Na₂O₂与水或CO₂反应可放出O₂。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c3q3】不能直接跳过水</a:t>
            </a:r>
          </a:p>
          <a:p xmlns:a="http://schemas.openxmlformats.org/drawingml/2006/main">
            <a:r>
              <a:t>情境：另一个模型写“Na直接从CuSO₄水溶液置换Cu”。先决定Na接触水后发生什么，再修正模拟记录，练习不要跳过介质条件。</a:t>
            </a:r>
          </a:p>
          <a:p xmlns:a="http://schemas.openxmlformats.org/drawingml/2006/main">
            <a:r>
              <a:t>提问：主要观察到什么？</a:t>
            </a:r>
          </a:p>
          <a:p xmlns:a="http://schemas.openxmlformats.org/drawingml/2006/main">
            <a:r>
              <a:t>选项：A．只有红色Cu析出；B．气体产生并形成蓝色Cu(OH)₂沉淀；C．没有变化；D．只有白色NaCl沉淀</a:t>
            </a:r>
          </a:p>
          <a:p xmlns:a="http://schemas.openxmlformats.org/drawingml/2006/main">
            <a:r>
              <a:t>完整答案：B．气体产生并形成蓝色Cu(OH)₂沉淀</a:t>
            </a:r>
          </a:p>
          <a:p xmlns:a="http://schemas.openxmlformats.org/drawingml/2006/main">
            <a:r>
              <a:t>解析与预期回答：2Na + 2H₂O → 2NaOH + H₂↑；CuSO₄ + 2NaOH → Cu(OH)₂↓ + Na₂SO₄。主要有气体与蓝色沉淀。</a:t>
            </a:r>
          </a:p>
          <a:p xmlns:a="http://schemas.openxmlformats.org/drawingml/2006/main">
            <a:r>
              <a:t>提示：Na先与溶液中的水反应，生成NaOH。</a:t>
            </a:r>
          </a:p>
          <a:p xmlns:a="http://schemas.openxmlformats.org/drawingml/2006/main">
            <a:r>
              <a:t>易错点：Na等活泼金属在水溶液中不能机械套用置换Cu的结论。</a:t>
            </a:r>
          </a:p>
          <a:p xmlns:a="http://schemas.openxmlformats.org/drawingml/2006/main">
            <a:r>
              <a:t>讲解要点：Na与水反应可概括为浮、熔、游、响、红，酚酞变红需要相应指示剂条件。 活动性顺序的置换判断必须结合水溶液条件。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c3q4】把备用供氧数量账补齐</a:t>
            </a:r>
          </a:p>
          <a:p xmlns:a="http://schemas.openxmlformats.org/drawingml/2006/main">
            <a:r>
              <a:t>情境：Max检查接口期间，Sam请Leo补齐备用供氧装置的数量账。这里按给定反应物的量计算，不启动真实装置，也不把供氧反应接入通信机。</a:t>
            </a:r>
          </a:p>
          <a:p xmlns:a="http://schemas.openxmlformats.org/drawingml/2006/main">
            <a:r>
              <a:t>提问：0.10 mol Na₂O₂与足量CO₂反应，生成多少mol O₂？</a:t>
            </a:r>
          </a:p>
          <a:p xmlns:a="http://schemas.openxmlformats.org/drawingml/2006/main">
            <a:r>
              <a:t>选项：A．0.10；B．0.20；C．0.050；D．0.025</a:t>
            </a:r>
          </a:p>
          <a:p xmlns:a="http://schemas.openxmlformats.org/drawingml/2006/main">
            <a:r>
              <a:t>完整答案：C．0.050</a:t>
            </a:r>
          </a:p>
          <a:p xmlns:a="http://schemas.openxmlformats.org/drawingml/2006/main">
            <a:r>
              <a:t>解析与预期回答：2Na₂O₂ + 2CO₂ → 2Na₂CO₃ + O₂，生成0.050 mol O₂。与水反应：2Na₂O₂ + 2H₂O → 4NaOH + O₂↑。</a:t>
            </a:r>
          </a:p>
          <a:p xmlns:a="http://schemas.openxmlformats.org/drawingml/2006/main">
            <a:r>
              <a:t>提示：配平后Na₂O₂∶O₂为2∶1。</a:t>
            </a:r>
          </a:p>
          <a:p xmlns:a="http://schemas.openxmlformats.org/drawingml/2006/main">
            <a:r>
              <a:t>易错点：先检查试剂是否足量，再用系数比计算。</a:t>
            </a:r>
          </a:p>
          <a:p xmlns:a="http://schemas.openxmlformats.org/drawingml/2006/main">
            <a:r>
              <a:t>讲解要点：Na₂O₂中O为−1价，反应涉及氧化还原。 Na₂O₂不是普通碱性氧化物。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c3q5】分开两盒碳酸盐资料</a:t>
            </a:r>
          </a:p>
          <a:p xmlns:a="http://schemas.openxmlformats.org/drawingml/2006/main">
            <a:r>
              <a:t>情境：检修柜中的Na₂CO₃和NaHCO₃模拟样品盒贴错了资料卡。按受热变化分开记录，免得以后取错训练样品。</a:t>
            </a:r>
          </a:p>
          <a:p xmlns:a="http://schemas.openxmlformats.org/drawingml/2006/main">
            <a:r>
              <a:t>提问：哪项说法正确？</a:t>
            </a:r>
          </a:p>
          <a:p xmlns:a="http://schemas.openxmlformats.org/drawingml/2006/main">
            <a:r>
              <a:t>选项：A．两者受热都同样容易分解；B．NaHCO₃受热可生成Na₂CO₃、CO₂和H₂O；C．纯碱属于碱；D．Na₂CO₃不与酸反应</a:t>
            </a:r>
          </a:p>
          <a:p xmlns:a="http://schemas.openxmlformats.org/drawingml/2006/main">
            <a:r>
              <a:t>完整答案：B．NaHCO₃受热可生成Na₂CO₃、CO₂和H₂O</a:t>
            </a:r>
          </a:p>
          <a:p xmlns:a="http://schemas.openxmlformats.org/drawingml/2006/main">
            <a:r>
              <a:t>解析与预期回答：2NaHCO₃ → Na₂CO₃ + CO₂↑ + H₂O（加热）。Na₂CO₃通常比NaHCO₃热稳定。纯碱是盐，其水溶液呈碱性。</a:t>
            </a:r>
          </a:p>
          <a:p xmlns:a="http://schemas.openxmlformats.org/drawingml/2006/main">
            <a:r>
              <a:t>提示：检查热稳定性和俗名对应的物质类别。</a:t>
            </a:r>
          </a:p>
          <a:p xmlns:a="http://schemas.openxmlformats.org/drawingml/2006/main">
            <a:r>
              <a:t>易错点：“水溶液呈碱性”不等于“该物质属于碱”。</a:t>
            </a:r>
          </a:p>
          <a:p xmlns:a="http://schemas.openxmlformats.org/drawingml/2006/main">
            <a:r>
              <a:t>讲解要点：鉴别可分别加热，再用澄清石灰水检验CO₂。 Na₂CO₃ + CO₂ + H₂O → 2NaHCO₃。两者与酸反应的现象还受酸量和加入顺序影响。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c3q6】铝外壳不是裸露的铝</a:t>
            </a:r>
          </a:p>
          <a:p xmlns:a="http://schemas.openxmlformats.org/drawingml/2006/main">
            <a:r>
              <a:t>情境：Max检查通信机外壳，提醒表面氧化膜会影响记录的解释。终端给出铝及其化合物的模型，请核对“两性”和介质条件，不要拿酸碱去真实外壳上试。</a:t>
            </a:r>
          </a:p>
          <a:p xmlns:a="http://schemas.openxmlformats.org/drawingml/2006/main">
            <a:r>
              <a:t>提问：关于铝及其化合物，哪项正确？</a:t>
            </a:r>
          </a:p>
          <a:p xmlns:a="http://schemas.openxmlformats.org/drawingml/2006/main">
            <a:r>
              <a:t>选项：A．Al₂O₃只能与酸反应；B．Al(OH)₃只与碱反应；C．Al₂O₃和Al(OH)₃具有两性，可与酸和强碱反应；D．Al与NaOH溶液反应不产生气体</a:t>
            </a:r>
          </a:p>
          <a:p xmlns:a="http://schemas.openxmlformats.org/drawingml/2006/main">
            <a:r>
              <a:t>完整答案：C．Al₂O₃和Al(OH)₃具有两性，可与酸和强碱反应</a:t>
            </a:r>
          </a:p>
          <a:p xmlns:a="http://schemas.openxmlformats.org/drawingml/2006/main">
            <a:r>
              <a:t>解析与预期回答：Al₂O₃和Al(OH)₃都具有两性。2Al + 2NaOH + 6H₂O → 2Na[Al(OH)₄] + 3H₂↑。氧化膜能对Al起保护作用。</a:t>
            </a:r>
          </a:p>
          <a:p xmlns:a="http://schemas.openxmlformats.org/drawingml/2006/main">
            <a:r>
              <a:t>提示：“两性”需要兼顾酸与强碱条件。</a:t>
            </a:r>
          </a:p>
          <a:p xmlns:a="http://schemas.openxmlformats.org/drawingml/2006/main">
            <a:r>
              <a:t>易错点：按项目教材使用四羟基合铝酸根的水溶液表示，不能把两性误解为任何条件下都同样稳定。</a:t>
            </a:r>
          </a:p>
          <a:p xmlns:a="http://schemas.openxmlformats.org/drawingml/2006/main">
            <a:r>
              <a:t>讲解要点：Al₂O₃ + 6H⁺ → 2Al³⁺ + 3H₂O。 Al(OH)₃ + 3H⁺ → Al³⁺ + 3H₂O；Al(OH)₃ + OH⁻ → [Al(OH)₄]⁻。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c3q7】启动条件不等于总能量变化</a:t>
            </a:r>
          </a:p>
          <a:p xmlns:a="http://schemas.openxmlformats.org/drawingml/2006/main">
            <a:r>
              <a:t>情境：工单模板把“需要加热”自动记为吸热。先修正模板：反应启动需要能量，是否总体吸热还要看反应前后能量。此处不点火，不给受损设备加热。</a:t>
            </a:r>
          </a:p>
          <a:p xmlns:a="http://schemas.openxmlformats.org/drawingml/2006/main">
            <a:r>
              <a:t>提问：“需要加热或点燃才能开始的反应，一定是吸热反应。”对吗？</a:t>
            </a:r>
          </a:p>
          <a:p xmlns:a="http://schemas.openxmlformats.org/drawingml/2006/main">
            <a:r>
              <a:t>选项：A．对，启动能量决定反应吸放热；B．错，燃烧等需要点燃但总体放热；C．对，所有反应都持续吸热；D．错，因为所有反应都放热</a:t>
            </a:r>
          </a:p>
          <a:p xmlns:a="http://schemas.openxmlformats.org/drawingml/2006/main">
            <a:r>
              <a:t>完整答案：B．错，燃烧等需要点燃但总体放热</a:t>
            </a:r>
          </a:p>
          <a:p xmlns:a="http://schemas.openxmlformats.org/drawingml/2006/main">
            <a:r>
              <a:t>解析与预期回答：错误。许多燃烧需要点燃，但总体放热。反应物总能量高于生成物时放热；反之吸热。</a:t>
            </a:r>
          </a:p>
          <a:p xmlns:a="http://schemas.openxmlformats.org/drawingml/2006/main">
            <a:r>
              <a:t>提示：把反应启动条件与反应前后的总能量比较分开。</a:t>
            </a:r>
          </a:p>
          <a:p xmlns:a="http://schemas.openxmlformats.org/drawingml/2006/main">
            <a:r>
              <a:t>易错点：不要把活化所需条件与反应总体能量变化混为一谈。</a:t>
            </a:r>
          </a:p>
          <a:p xmlns:a="http://schemas.openxmlformats.org/drawingml/2006/main">
            <a:r>
              <a:t>讲解要点：断键吸收能量，成键释放能量。 成键释放总能量大于断键吸收总能量时，反应总体放热。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c3q8】追踪铁价态的变化</a:t>
            </a:r>
          </a:p>
          <a:p xmlns:a="http://schemas.openxmlformats.org/drawingml/2006/main">
            <a:r>
              <a:t>情境：终端用铁的模拟沉淀变化帮你读懂检修资料。核对Fe(OH)₂在空气中的变化；实际接口的腐蚀和接触异常仍由Max现场检查，不能只凭模拟颜色断定。</a:t>
            </a:r>
          </a:p>
          <a:p xmlns:a="http://schemas.openxmlformats.org/drawingml/2006/main">
            <a:r>
              <a:t>提问：Fe(OH)₂在空气中逐渐变化，最终的主要沉淀是什么颜色、什么物质？</a:t>
            </a:r>
          </a:p>
          <a:p xmlns:a="http://schemas.openxmlformats.org/drawingml/2006/main">
            <a:r>
              <a:t>选项：A．蓝色Cu(OH)₂；B．红褐色Fe(OH)₃；C．白色Fe(OH)₂且不变；D．黄色FeCl₃固体</a:t>
            </a:r>
          </a:p>
          <a:p xmlns:a="http://schemas.openxmlformats.org/drawingml/2006/main">
            <a:r>
              <a:t>完整答案：B．红褐色Fe(OH)₃</a:t>
            </a:r>
          </a:p>
          <a:p xmlns:a="http://schemas.openxmlformats.org/drawingml/2006/main">
            <a:r>
              <a:t>解析与预期回答：最终形成红褐色Fe(OH)₃。4Fe(OH)₂ + O₂ + 2H₂O → 4Fe(OH)₃。初生Fe(OH)₂通常为白色，实验中易迅速氧化而呈灰绿色等过渡颜色。</a:t>
            </a:r>
          </a:p>
          <a:p xmlns:a="http://schemas.openxmlformats.org/drawingml/2006/main">
            <a:r>
              <a:t>提示：O₂能把Fe²⁺氧化为Fe³⁺。</a:t>
            </a:r>
          </a:p>
          <a:p xmlns:a="http://schemas.openxmlformats.org/drawingml/2006/main">
            <a:r>
              <a:t>易错点：不能认为Fe的所有反应都只生成同一价态产物。</a:t>
            </a:r>
          </a:p>
          <a:p xmlns:a="http://schemas.openxmlformats.org/drawingml/2006/main">
            <a:r>
              <a:t>讲解要点：Fe²⁺溶液常呈浅绿色，Fe³⁺溶液常呈黄色。 Fe与稀酸通常形成Fe²⁺和H₂；与Cl₂反应常形成FeCl₃；燃烧可形成Fe₃O₄。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c3q9】先检验，还是先把它改变</a:t>
            </a:r>
          </a:p>
          <a:p xmlns:a="http://schemas.openxmlformats.org/drawingml/2006/main">
            <a:r>
              <a:t>情境：一份模拟原液记录需要判断是否已含Fe³⁺。请排好检验顺序，先记录原液，再改变价态；否则你检出的可能只是刚刚生成的离子。</a:t>
            </a:r>
          </a:p>
          <a:p xmlns:a="http://schemas.openxmlformats.org/drawingml/2006/main">
            <a:r>
              <a:t>提问：判断FeCl₂溶液是否已部分氧化，应怎样操作？</a:t>
            </a:r>
          </a:p>
          <a:p xmlns:a="http://schemas.openxmlformats.org/drawingml/2006/main">
            <a:r>
              <a:t>选项：A．先加氯水，再加KSCN，变红即证明原液已有Fe³⁺；B．先加KSCN，血红色可作为检出Fe³⁺的依据；C．先加Fe粉，再加KSCN；D．只看瓶盖颜色</a:t>
            </a:r>
          </a:p>
          <a:p xmlns:a="http://schemas.openxmlformats.org/drawingml/2006/main">
            <a:r>
              <a:t>完整答案：B．先加KSCN，血红色可作为检出Fe³⁺的依据</a:t>
            </a:r>
          </a:p>
          <a:p xmlns:a="http://schemas.openxmlformats.org/drawingml/2006/main">
            <a:r>
              <a:t>解析与预期回答：先加KSCN。若出现血红色，说明检出Fe³⁺。先加氯水可能把原有Fe²⁺氧化为Fe³⁺，随后变红不能证明原液起初已有Fe³⁺。</a:t>
            </a:r>
          </a:p>
          <a:p xmlns:a="http://schemas.openxmlformats.org/drawingml/2006/main">
            <a:r>
              <a:t>提示：检验前不能先把待测价态改变。</a:t>
            </a:r>
          </a:p>
          <a:p xmlns:a="http://schemas.openxmlformats.org/drawingml/2006/main">
            <a:r>
              <a:t>易错点：检出操作新生成的Fe³⁺，不等于检出原液已有的Fe³⁺。</a:t>
            </a:r>
          </a:p>
          <a:p xmlns:a="http://schemas.openxmlformats.org/drawingml/2006/main">
            <a:r>
              <a:t>讲解要点：2Fe²⁺ + Cl₂ → 2Fe³⁺ + 2Cl⁻。 2Fe³⁺ + Fe → 3Fe²⁺。Fe²⁺与Fe³⁺可经氧化还原相互转化。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c3q10】接通模型里的电子路线</a:t>
            </a:r>
          </a:p>
          <a:p xmlns:a="http://schemas.openxmlformats.org/drawingml/2006/main">
            <a:r>
              <a:t>情境：Max已准备好替换接口。先在铜—锌原电池模型中接通外电路，说明电子与溶液中离子的不同路径。备用电池不是这个实验装置，实际接电由Max负责。</a:t>
            </a:r>
          </a:p>
          <a:p xmlns:a="http://schemas.openxmlformats.org/drawingml/2006/main">
            <a:r>
              <a:t>提问：Zn、Cu插入稀H₂SO₄并接通外电路，哪项正确？</a:t>
            </a:r>
          </a:p>
          <a:p xmlns:a="http://schemas.openxmlformats.org/drawingml/2006/main">
            <a:r>
              <a:t>选项：A．Cu为负极，电子经溶液流向Zn；B．Zn为负极，电子经外电路流向Cu，Cu处可产生H₂；C．Zn为正极，Cu溶解产生Zn²⁺；D．电子在溶液中由Cu流向Zn</a:t>
            </a:r>
          </a:p>
          <a:p xmlns:a="http://schemas.openxmlformats.org/drawingml/2006/main">
            <a:r>
              <a:t>完整答案：B．Zn为负极，电子经外电路流向Cu，Cu处可产生H₂</a:t>
            </a:r>
          </a:p>
          <a:p xmlns:a="http://schemas.openxmlformats.org/drawingml/2006/main">
            <a:r>
              <a:t>解析与预期回答：Zn为负极：Zn → Zn²⁺ + 2e⁻。电子经外电路由Zn流向Cu。Cu为正极，2H⁺ + 2e⁻ → H₂↑。溶液靠离子迁移导电。</a:t>
            </a:r>
          </a:p>
          <a:p xmlns:a="http://schemas.openxmlformats.org/drawingml/2006/main">
            <a:r>
              <a:t>提示：发生失电子氧化的一极是负极。</a:t>
            </a:r>
          </a:p>
          <a:p xmlns:a="http://schemas.openxmlformats.org/drawingml/2006/main">
            <a:r>
              <a:t>易错点：电子不通过电解质溶液从一个电极流到另一个电极。</a:t>
            </a:r>
          </a:p>
          <a:p xmlns:a="http://schemas.openxmlformats.org/drawingml/2006/main">
            <a:r>
              <a:t>讲解要点：原电池把化学能转化为电能。 判断两极时应结合实际电极反应与条件，不能只背材料名称。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c3bA】终检附件 · 把检验记录排清楚</a:t>
            </a:r>
          </a:p>
          <a:p xmlns:a="http://schemas.openxmlformats.org/drawingml/2006/main">
            <a:r>
              <a:t>情境：Max：工单里再留一份完整的模拟检验示例。先加KSCN不显红，后加氯水变红，每一步分别说明什么？不要把“未检出”写成“绝对不存在”。</a:t>
            </a:r>
          </a:p>
          <a:p xmlns:a="http://schemas.openxmlformats.org/drawingml/2006/main">
            <a:r>
              <a:t>提问：在该高中常规检验方案下，哪项推断合理？</a:t>
            </a:r>
          </a:p>
          <a:p xmlns:a="http://schemas.openxmlformats.org/drawingml/2006/main">
            <a:r>
              <a:t>选项：A．原液已明确含有Fe³⁺；B．原液检出Fe²⁺，未检出Fe³⁺；氯水把Fe²⁺氧化后显红；C．KSCN把Fe³⁺还原为Fe²⁺；D．氯水把Fe³⁺还原为Fe²⁺</a:t>
            </a:r>
          </a:p>
          <a:p xmlns:a="http://schemas.openxmlformats.org/drawingml/2006/main">
            <a:r>
              <a:t>完整答案：B．原液检出Fe²⁺，未检出Fe³⁺；氯水把Fe²⁺氧化后显红</a:t>
            </a:r>
          </a:p>
          <a:p xmlns:a="http://schemas.openxmlformats.org/drawingml/2006/main">
            <a:r>
              <a:t>解析与预期回答：第一步未检出Fe³⁺。加氯水后出现血红色，符合原液中Fe²⁺经氧化生成Fe³⁺的常规检验结论。检测仍受浓度等条件限制。</a:t>
            </a:r>
          </a:p>
          <a:p xmlns:a="http://schemas.openxmlformats.org/drawingml/2006/main">
            <a:r>
              <a:t>提示：第一步看原液，第二步看氧化之后的变化。</a:t>
            </a:r>
          </a:p>
          <a:p xmlns:a="http://schemas.openxmlformats.org/drawingml/2006/main">
            <a:r>
              <a:t>易错点：不能把“未检出”无条件扩大为“绝对不存在”。</a:t>
            </a:r>
          </a:p>
          <a:p xmlns:a="http://schemas.openxmlformats.org/drawingml/2006/main">
            <a:r>
              <a:t>讲解要点：检验顺序影响结论，报告中要保留每一步的观察。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c3bB】终检附件 · 数量不够时先算谁</a:t>
            </a:r>
          </a:p>
          <a:p xmlns:a="http://schemas.openxmlformats.org/drawingml/2006/main">
            <a:r>
              <a:t>情境：Sam请你复核供氧数量账中最后一行：两种反应物的量都给出了，不能都当成足量。先找限量物质，再算生成量和剩余量。仍是账面校核。</a:t>
            </a:r>
          </a:p>
          <a:p xmlns:a="http://schemas.openxmlformats.org/drawingml/2006/main">
            <a:r>
              <a:t>提问：0.080 mol Na₂O₂与0.060 mol CO₂充分反应，O₂与剩余Na₂O₂的量依次是多少？</a:t>
            </a:r>
          </a:p>
          <a:p xmlns:a="http://schemas.openxmlformats.org/drawingml/2006/main">
            <a:r>
              <a:t>选项：A．0.040 mol、0 mol；B．0.030 mol、0.020 mol；C．0.060 mol、0.020 mol；D．0.020 mol、0.030 mol</a:t>
            </a:r>
          </a:p>
          <a:p xmlns:a="http://schemas.openxmlformats.org/drawingml/2006/main">
            <a:r>
              <a:t>完整答案：B．0.030 mol、0.020 mol</a:t>
            </a:r>
          </a:p>
          <a:p xmlns:a="http://schemas.openxmlformats.org/drawingml/2006/main">
            <a:r>
              <a:t>解析与预期回答：CO₂不足。消耗0.060 mol Na₂O₂，生成0.030 mol O₂，剩余0.020 mol Na₂O₂。</a:t>
            </a:r>
          </a:p>
          <a:p xmlns:a="http://schemas.openxmlformats.org/drawingml/2006/main">
            <a:r>
              <a:t>提示：Na₂O₂∶CO₂∶O₂为2∶2∶1，先找限量物质。</a:t>
            </a:r>
          </a:p>
          <a:p xmlns:a="http://schemas.openxmlformats.org/drawingml/2006/main">
            <a:r>
              <a:t>易错点：不能用全部Na₂O₂直接计算O₂。</a:t>
            </a:r>
          </a:p>
          <a:p xmlns:a="http://schemas.openxmlformats.org/drawingml/2006/main">
            <a:r>
              <a:t>讲解要点：数量计算先配平，再判断限量，最后核对单位。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【网页RPG题目 c3f1】终检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提问：Na在O₂中燃烧的主要产物是什么？</a:t>
            </a:r>
          </a:p>
          <a:p xmlns:a="http://schemas.openxmlformats.org/drawingml/2006/main">
            <a:r>
              <a:t>选项：A．Na₂O；B．Na₂O₂；C．NaOH；D．Na₂CO₃</a:t>
            </a:r>
          </a:p>
          <a:p xmlns:a="http://schemas.openxmlformats.org/drawingml/2006/main">
            <a:r>
              <a:t>完整答案：B．Na₂O₂</a:t>
            </a:r>
          </a:p>
          <a:p xmlns:a="http://schemas.openxmlformats.org/drawingml/2006/main">
            <a:r>
              <a:t>解析与预期回答：燃烧主要生成Na₂O₂，常温下与O₂反应主要生成Na₂O。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易错点：燃烧主要生成Na₂O₂，常温下与O₂反应主要生成Na₂O。</a:t>
            </a:r>
          </a:p>
          <a:p xmlns:a="http://schemas.openxmlformats.org/drawingml/2006/main">
            <a:r>
              <a:t>讲解要点：燃烧主要生成Na₂O₂，常温下与O₂反应主要生成Na₂O。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提问：0.20 mol Na₂O₂与足量CO₂反应生成O₂多少mol？</a:t>
            </a:r>
          </a:p>
          <a:p xmlns:a="http://schemas.openxmlformats.org/drawingml/2006/main">
            <a:r>
              <a:t>选项：A．0.10；B．0.20；C．0.40；D．0.050</a:t>
            </a:r>
          </a:p>
          <a:p xmlns:a="http://schemas.openxmlformats.org/drawingml/2006/main">
            <a:r>
              <a:t>完整答案：A．0.10</a:t>
            </a:r>
          </a:p>
          <a:p xmlns:a="http://schemas.openxmlformats.org/drawingml/2006/main">
            <a:r>
              <a:t>解析与预期回答：系数比Na₂O₂∶O₂=2∶1，所以0.10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易错点：系数比Na₂O₂∶O₂=2∶1，所以0.10 mol。</a:t>
            </a:r>
          </a:p>
          <a:p xmlns:a="http://schemas.openxmlformats.org/drawingml/2006/main">
            <a:r>
              <a:t>讲解要点：系数比Na₂O₂∶O₂=2∶1，所以0.10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提问：Al(OH)₃溶于足量NaOH溶液，体现什么性质？</a:t>
            </a:r>
          </a:p>
          <a:p xmlns:a="http://schemas.openxmlformats.org/drawingml/2006/main">
            <a:r>
              <a:t>选项：A．只有碱性；B．两性中的与碱反应能力；C．只有还原性；D．不能发生反应</a:t>
            </a:r>
          </a:p>
          <a:p xmlns:a="http://schemas.openxmlformats.org/drawingml/2006/main">
            <a:r>
              <a:t>完整答案：B．两性中的与碱反应能力</a:t>
            </a:r>
          </a:p>
          <a:p xmlns:a="http://schemas.openxmlformats.org/drawingml/2006/main">
            <a:r>
              <a:t>解析与预期回答：Al(OH)₃具有两性，可与强酸、强碱反应。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易错点：Al(OH)₃具有两性，可与强酸、强碱反应。</a:t>
            </a:r>
          </a:p>
          <a:p xmlns:a="http://schemas.openxmlformats.org/drawingml/2006/main">
            <a:r>
              <a:t>讲解要点：Al(OH)₃具有两性，可与强酸、强碱反应。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提问：检验原液Fe³⁺应先使用什么？</a:t>
            </a:r>
          </a:p>
          <a:p xmlns:a="http://schemas.openxmlformats.org/drawingml/2006/main">
            <a:r>
              <a:t>选项：A．氯水；B．Fe粉；C．KSCN溶液；D．NaCl溶液</a:t>
            </a:r>
          </a:p>
          <a:p xmlns:a="http://schemas.openxmlformats.org/drawingml/2006/main">
            <a:r>
              <a:t>完整答案：C．KSCN溶液</a:t>
            </a:r>
          </a:p>
          <a:p xmlns:a="http://schemas.openxmlformats.org/drawingml/2006/main">
            <a:r>
              <a:t>解析与预期回答：先加KSCN检验，不能先改变原液价态。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易错点：先加KSCN检验，不能先改变原液价态。</a:t>
            </a:r>
          </a:p>
          <a:p xmlns:a="http://schemas.openxmlformats.org/drawingml/2006/main">
            <a:r>
              <a:t>讲解要点：先加KSCN检验，不能先改变原液价态。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提问：铜—锌原电池模型中，外电路电子从哪流向哪？</a:t>
            </a:r>
          </a:p>
          <a:p xmlns:a="http://schemas.openxmlformats.org/drawingml/2006/main">
            <a:r>
              <a:t>选项：A．Cu到Zn；B．Zn到Cu；C．H⁺到Cu；D．穿过溶液由Zn到Cu</a:t>
            </a:r>
          </a:p>
          <a:p xmlns:a="http://schemas.openxmlformats.org/drawingml/2006/main">
            <a:r>
              <a:t>完整答案：B．Zn到Cu</a:t>
            </a:r>
          </a:p>
          <a:p xmlns:a="http://schemas.openxmlformats.org/drawingml/2006/main">
            <a:r>
              <a:t>解析与预期回答：Zn失电子，电子经外电路流向Cu，溶液靠离子迁移导电。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易错点：Zn失电子，电子经外电路流向Cu，溶液靠离子迁移导电。</a:t>
            </a:r>
          </a:p>
          <a:p xmlns:a="http://schemas.openxmlformats.org/drawingml/2006/main">
            <a:r>
              <a:t>讲解要点：Zn失电子，电子经外电路流向Cu，溶液靠离子迁移导电。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交付完整解法】先点击交出工单请Max维修。确认设备就绪后，选择“发给渡船”“海岬站人员安全”“请确认下午接人安排”三块消息；撤回错误指令“接口未经检查，马上通电”。点击发送，取得渡船回执。维修与电气检查由Max完成，学生操作通信终端。</a:t>
            </a:r>
          </a:p>
          <a:p xmlns:a="http://schemas.openxmlformats.org/drawingml/2006/main">
            <a:r>
              <a:t>【本章全部互动操作解法】供老师查阅，不向学生提前投影。</a:t>
            </a:r>
          </a:p>
          <a:p xmlns:a="http://schemas.openxmlformats.org/drawingml/2006/main">
            <a:r>
              <a:t>【互动操作 c3q1】把冶炼记录送回正确工艺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学生操作：按高中常见工业方法归档这些原料—金属记录。所列电解为熔融体系，不能把活泼金属的工业制备理解为简单水溶液置换。</a:t>
            </a:r>
          </a:p>
          <a:p xmlns:a="http://schemas.openxmlformats.org/drawingml/2006/main">
            <a:r>
              <a:t>操作完整解法：Na、Al→熔融体系电解；Fe→常见热还原；Ag₂O受热制Ag→热分解。通常越活泼的金属越难用普通还原剂从化合物中还原出来，但方法仍要结合具体物质与条件判断。</a:t>
            </a:r>
          </a:p>
          <a:p xmlns:a="http://schemas.openxmlformats.org/drawingml/2006/main">
            <a:r>
              <a:t>完成反馈：材料来源页已修正。Max继续检查实物，Leo开始核对检修柜里容易混淆的模拟记录。</a:t>
            </a:r>
          </a:p>
          <a:p xmlns:a="http://schemas.openxmlformats.org/drawingml/2006/main">
            <a:r>
              <a:t>任务进展：整理检修资料</a:t>
            </a:r>
          </a:p>
          <a:p xmlns:a="http://schemas.openxmlformats.org/drawingml/2006/main">
            <a:r>
              <a:t>【互动操作 c3q2】把条件与钠的氧化产物配对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学生操作：两张记录用的是相同元素，反应条件不同。把每一条模拟记录放进主要产物资料夹。</a:t>
            </a:r>
          </a:p>
          <a:p xmlns:a="http://schemas.openxmlformats.org/drawingml/2006/main">
            <a:r>
              <a:t>操作完整解法：常温→Na₂O：4Na + O₂ → 2Na₂O；燃烧→Na₂O₂：2Na + O₂ → Na₂O₂（点燃）。条件改变，主要产物可能改变，不能漏写条件。</a:t>
            </a:r>
          </a:p>
          <a:p xmlns:a="http://schemas.openxmlformats.org/drawingml/2006/main">
            <a:r>
              <a:t>完成反馈：模型记录按常温与燃烧条件分开。工单里的记录格式也加上了“条件”栏。</a:t>
            </a:r>
          </a:p>
          <a:p xmlns:a="http://schemas.openxmlformats.org/drawingml/2006/main">
            <a:r>
              <a:t>任务进展：建立条件核对栏</a:t>
            </a:r>
          </a:p>
          <a:p xmlns:a="http://schemas.openxmlformats.org/drawingml/2006/main">
            <a:r>
              <a:t>【互动操作 c3q3】追踪钠在蓝色水溶液中的去向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学生操作：仅在终端中操作。向CuSO₄水溶液中投入一小块Na，启动模拟，观察气体与沉淀，再逐步查看反应去向。核对“直接置换得到红色Cu”的记录。</a:t>
            </a:r>
          </a:p>
          <a:p xmlns:a="http://schemas.openxmlformats.org/drawingml/2006/main">
            <a:r>
              <a:t>操作完整解法：模拟中产生气体并形成蓝色Cu(OH)₂沉淀。Na先与水反应：2Na + 2H₂O → 2NaOH + H₂↑；随后CuSO₄ + 2NaOH → Cu(OH)₂↓ + Na₂SO₄。不能机械套用活动性顺序断定直接置换出Cu。没有酚酞时，不应把溶液变红列为观察现象。</a:t>
            </a:r>
          </a:p>
          <a:p xmlns:a="http://schemas.openxmlformats.org/drawingml/2006/main">
            <a:r>
              <a:t>完成反馈：模型中错误的置换结论已删除。Max：检查真实接口时也要写清环境条件，不能只套活动性顺序。</a:t>
            </a:r>
          </a:p>
          <a:p xmlns:a="http://schemas.openxmlformats.org/drawingml/2006/main">
            <a:r>
              <a:t>任务进展：核对介质条件</a:t>
            </a:r>
          </a:p>
          <a:p xmlns:a="http://schemas.openxmlformats.org/drawingml/2006/main">
            <a:r>
              <a:t>【互动操作 c3q4】恢复供氧装置的系数与产气量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学生操作：Na₂O₂与足量CO₂反应。先按原子守恒补齐最简整数系数，再计算0.10 mol Na₂O₂可生成的O₂。</a:t>
            </a:r>
          </a:p>
          <a:p xmlns:a="http://schemas.openxmlformats.org/drawingml/2006/main">
            <a:r>
              <a:t>操作完整解法：系数为2、2、2、1：2Na₂O₂ + 2CO₂ → 2Na₂CO₃ + O₂。Na₂O₂∶O₂=2∶1，生成0.050 mol O₂。Na₂O₂中O为−1价，不是普通碱性氧化物。</a:t>
            </a:r>
          </a:p>
          <a:p xmlns:a="http://schemas.openxmlformats.org/drawingml/2006/main">
            <a:r>
              <a:t>完成反馈：供氧数量账已补齐，Sam收好资料。接口诊断仍按它自己的检修证据继续。</a:t>
            </a:r>
          </a:p>
          <a:p xmlns:a="http://schemas.openxmlformats.org/drawingml/2006/main">
            <a:r>
              <a:t>任务进展：校核备用装置资料</a:t>
            </a:r>
          </a:p>
          <a:p xmlns:a="http://schemas.openxmlformats.org/drawingml/2006/main">
            <a:r>
              <a:t>【互动操作 c3q5】拆开两种碳酸盐的混乱记录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学生操作：将加热记录、物质类别与溶液性质分别放回正确的结论栏。俗名“纯碱”不能直接作为物质类别的证据。</a:t>
            </a:r>
          </a:p>
          <a:p xmlns:a="http://schemas.openxmlformats.org/drawingml/2006/main">
            <a:r>
              <a:t>操作完整解法：NaHCO₃加热较易分解：2NaHCO₃ → Na₂CO₃ + CO₂↑ + H₂O；Na₂CO₃通常较热稳定。Na₂CO₃是盐，水溶液呈碱性；溶液呈碱性不等于该物质属于碱。</a:t>
            </a:r>
          </a:p>
          <a:p xmlns:a="http://schemas.openxmlformats.org/drawingml/2006/main">
            <a:r>
              <a:t>完成反馈：两盒训练样品资料重新分开，检修柜整理完成。接下来查看铝外壳和接口的检测记录。</a:t>
            </a:r>
          </a:p>
          <a:p xmlns:a="http://schemas.openxmlformats.org/drawingml/2006/main">
            <a:r>
              <a:t>任务进展：完成检修柜分类</a:t>
            </a:r>
          </a:p>
          <a:p xmlns:a="http://schemas.openxmlformats.org/drawingml/2006/main">
            <a:r>
              <a:t>【互动操作 c3q6】用酸与强碱检查铝的两性记录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学生操作：仅在终端中操作。分别取同种铝化合物样品，向两份样品加入足量酸与足量强碱，比较现象。检验“只能与酸反应”或“只能与碱反应”的说法。</a:t>
            </a:r>
          </a:p>
          <a:p xmlns:a="http://schemas.openxmlformats.org/drawingml/2006/main">
            <a:r>
              <a:t>操作完整解法：Al₂O₃和Al(OH)₃具有两性，可与酸及强碱反应。以Al(OH)₃为例：Al(OH)₃ + 3H⁺ → Al³⁺ + 3H₂O；Al(OH)₃ + OH⁻ → [Al(OH)₄]⁻。观察到样品在规定酸、强碱条件下均可溶解，可纠正单方面判断。铝的氧化膜可起保护作用；金属Al与NaOH溶液反应会产生H₂，与铝化合物溶解需区分。</a:t>
            </a:r>
          </a:p>
          <a:p xmlns:a="http://schemas.openxmlformats.org/drawingml/2006/main">
            <a:r>
              <a:t>完成反馈：外壳资料补上氧化膜和介质条件。Max确认外壳检查完成，继续检查接口的接触状态。</a:t>
            </a:r>
          </a:p>
          <a:p xmlns:a="http://schemas.openxmlformats.org/drawingml/2006/main">
            <a:r>
              <a:t>任务进展：补充外壳检查依据</a:t>
            </a:r>
          </a:p>
          <a:p xmlns:a="http://schemas.openxmlformats.org/drawingml/2006/main">
            <a:r>
              <a:t>【互动操作 c3q8】让空气成为铁价态变化的证据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学生操作：仅在终端中操作。先在隔绝空气的模型中制备Fe(OH)₂，记录初生沉淀，再打开空气入口，推进观察，比较沉淀颜色的变化并完成诊断。</a:t>
            </a:r>
          </a:p>
          <a:p xmlns:a="http://schemas.openxmlformats.org/drawingml/2006/main">
            <a:r>
              <a:t>操作完整解法：初生Fe(OH)₂通常为白色，接触空气后易迅速氧化，可能出现灰绿色等过渡色，最终主要形成红褐色Fe(OH)₃：4Fe(OH)₂ + O₂ + 2H₂O → 4Fe(OH)₃。O₂将Fe²⁺氧化为Fe³⁺；不能认为铁的反应只生成同一价态产物。</a:t>
            </a:r>
          </a:p>
          <a:p xmlns:a="http://schemas.openxmlformats.org/drawingml/2006/main">
            <a:r>
              <a:t>完成反馈：模拟记录的铁价态与最终沉淀已核对。Max同时报告实物接口有腐蚀和接触异常，工单获得了现场检查依据。</a:t>
            </a:r>
          </a:p>
          <a:p xmlns:a="http://schemas.openxmlformats.org/drawingml/2006/main">
            <a:r>
              <a:t>得到物品：接口检查记录。Max检查确认腐蚀与接触异常；模拟铁价态记录用于说明化学知识，不能代替电气检查。</a:t>
            </a:r>
          </a:p>
          <a:p xmlns:a="http://schemas.openxmlformats.org/drawingml/2006/main">
            <a:r>
              <a:t>任务进展：结合模拟与实物证据</a:t>
            </a:r>
          </a:p>
          <a:p xmlns:a="http://schemas.openxmlformats.org/drawingml/2006/main">
            <a:r>
              <a:t>【互动操作 c3q9】先检验原液，再改变价态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学生操作：仅在终端中操作。目标是判断待检FeCl₂原液是否已经含可检出的Fe³⁺。取少量原液，安排试剂顺序并记录颜色；不要先改变原液价态，否则无法回答“原来是否已有”。</a:t>
            </a:r>
          </a:p>
          <a:p xmlns:a="http://schemas.openxmlformats.org/drawingml/2006/main">
            <a:r>
              <a:t>操作完整解法：先取原液并加KSCN溶液检验。出现血红色可作为检出原液Fe³⁺的依据。若先加氯水，再加KSCN，氯水可能把原有Fe²⁺氧化成Fe³⁺，随后变红不能证明原液起初已有Fe³⁺。2Fe²⁺ + Cl₂ → 2Fe³⁺ + 2Cl⁻。检验结论应使用“检出／未检出”，避免无限度扩大。</a:t>
            </a:r>
          </a:p>
          <a:p xmlns:a="http://schemas.openxmlformats.org/drawingml/2006/main">
            <a:r>
              <a:t>完成反馈：原液检验顺序已核对，工单保留每一步现象与结论，没有把操作后生成的Fe³⁺误记成原液已有。</a:t>
            </a:r>
          </a:p>
          <a:p xmlns:a="http://schemas.openxmlformats.org/drawingml/2006/main">
            <a:r>
              <a:t>任务进展：完成检验顺序核对</a:t>
            </a:r>
          </a:p>
          <a:p xmlns:a="http://schemas.openxmlformats.org/drawingml/2006/main">
            <a:r>
              <a:t>【互动操作 c3q10】接通铜—锌模型并追踪电子</a:t>
            </a:r>
          </a:p>
          <a:p xmlns:a="http://schemas.openxmlformats.org/drawingml/2006/main">
            <a:r>
              <a:t>玩法类型：circuit</a:t>
            </a:r>
          </a:p>
          <a:p xmlns:a="http://schemas.openxmlformats.org/drawingml/2006/main">
            <a:r>
              <a:t>学生操作：这是独立的培训模型。Zn、Cu两片电极浸入稀H₂SO₄。把导线接成外电路，沿正确路径追踪电子；电子不能穿过溶液直接去另一极。</a:t>
            </a:r>
          </a:p>
          <a:p xmlns:a="http://schemas.openxmlformats.org/drawingml/2006/main">
            <a:r>
              <a:t>操作完整解法：连接Zn与Cu形成外电路；Zn为负极，Zn → Zn²⁺ + 2e⁻；Cu为正极，2H⁺ + 2e⁻ → H₂↑。电子经外电路从Zn流向Cu，溶液靠离子迁移导电。Zn本身接触酸时也可能局部产生H₂，不能把“断开外电路”理解为锌在酸中完全没有化学变化。模型用于原理核验，实际维修由Max完成。</a:t>
            </a:r>
          </a:p>
          <a:p xmlns:a="http://schemas.openxmlformats.org/drawingml/2006/main">
            <a:r>
              <a:t>完成反馈：电子路线核验完成，接口检修工单可以提交。Max等待你交工单，随后才实际更换接口并检查设备；通信还没有恢复。</a:t>
            </a:r>
          </a:p>
          <a:p xmlns:a="http://schemas.openxmlformats.org/drawingml/2006/main">
            <a:r>
              <a:t>得到物品：接口检修工单。记录、配件和检查依据已齐备，交给Max进行实际更换与电气检查。</a:t>
            </a:r>
          </a:p>
          <a:p xmlns:a="http://schemas.openxmlformats.org/drawingml/2006/main">
            <a:r>
              <a:t>任务进展：取得可交付维修工单</a:t>
            </a:r>
          </a:p>
          <a:p xmlns:a="http://schemas.openxmlformats.org/drawingml/2006/main">
            <a:r>
              <a:t>【互动操作 c3bA】整理先检验、后氧化的操作链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学生操作：本记录的观察为：先加KSCN不显红，再加氯水后显红。把完整操作链按顺序归档，保留氧化前后的区别，随后核验原液的合理推断。</a:t>
            </a:r>
          </a:p>
          <a:p xmlns:a="http://schemas.openxmlformats.org/drawingml/2006/main">
            <a:r>
              <a:t>操作完整解法：取原液→先加KSCN→未显红后加氯水→记录并对照。第一步未检出Fe³⁺；加氯水后显红符合原液Fe²⁺经氧化生成Fe³⁺的常规检验结论。不能把第二步的Fe³⁺倒推为原液已经有Fe³⁺；检测受浓度等条件限制。</a:t>
            </a:r>
          </a:p>
          <a:p xmlns:a="http://schemas.openxmlformats.org/drawingml/2006/main">
            <a:r>
              <a:t>完成反馈：逐步检验附件已补齐，工单可以移交Max。下一步等待维修完成，再去通信终端发报。</a:t>
            </a:r>
          </a:p>
          <a:p xmlns:a="http://schemas.openxmlformats.org/drawingml/2006/main">
            <a:r>
              <a:t>任务进展：补齐最终工单附件</a:t>
            </a:r>
          </a:p>
          <a:p xmlns:a="http://schemas.openxmlformats.org/drawingml/2006/main">
            <a:r>
              <a:t>【互动操作 c3bB】核对限量供氧账与剩余库存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学生操作：装置账面原料为0.080 mol Na₂O₂、0.060 mol CO₂。按2Na₂O₂ + 2CO₂ → 2Na₂CO₃ + O₂计算，先核对实际消耗，再补上产气量与剩余库存。</a:t>
            </a:r>
          </a:p>
          <a:p xmlns:a="http://schemas.openxmlformats.org/drawingml/2006/main">
            <a:r>
              <a:t>操作完整解法：CO₂是限量物质，0.060 mol CO₂消耗0.060 mol Na₂O₂，生成0.030 mol O₂，剩余0.020 mol Na₂O₂。两种反应物的系数比为1∶1，不能按全部0.080 mol Na₂O₂直接算产气量。</a:t>
            </a:r>
          </a:p>
          <a:p xmlns:a="http://schemas.openxmlformats.org/drawingml/2006/main">
            <a:r>
              <a:t>完成反馈：限量物质与剩余量记录已补齐，工单可以移交Max。下一步等待维修完成，再去通信终端发报。</a:t>
            </a:r>
          </a:p>
          <a:p xmlns:a="http://schemas.openxmlformats.org/drawingml/2006/main">
            <a:r>
              <a:t>任务进展：补齐最终工单附件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1：目标“整理检修柜”；让学生先操作：把材料来源卡放回对应工艺档案。 场景反馈：检修柜的材料来源页已整理。 c3q2：目标“对齐条件记录”；让学生先操作：把两条条件记录放进产物资料夹。 场景反馈：模拟记录已分开，工单加上条件栏。 c3q3：目标“追踪蓝色溶液”；让学生先操作：启动模拟，观察并排好反应去向。 场景反馈：模拟反应去向已核查。 c3q4：目标“补齐供氧数量”；让学生先操作：补齐模型系数和账面供氧数量。 场景反馈：Sam收好备用装置的数量账。 c3q5：目标“分开两盒资料”；让学生先操作：把混放的碳酸盐资料卡归回对应栏。 场景反馈：两盒训练样品资料已分开。 c3q6：目标“核查外壳资料”；让学生先操作：模拟检验两份样品，补回介质条件。 场景反馈：外壳资料补上氧化膜与介质条件。 c3q7：目标“修正工单模板”；让学生先操作：核查能量栏，修正模板中的判断。 场景反馈：工单模板的能量栏已修正。 c3q8：目标“重放铁的变化”；让学生先操作：观察模拟变化，补齐产物与系数。 场景反馈：模拟记录齐了，Max补入实物检查结果。 c3q9：目标“先查原液记录”；让学生先操作：模拟检验原液，保留每一步的依据。 场景反馈：检验现象与结论已逐步记录。 c3q10：目标“接通模型路线”；让学生先操作：连接模型电路，再标出电子方向。 场景反馈：路线核验完成，接口工单已备齐。 c3bA：目标“整理检验附件”；让学生先操作：排好检验卡，给工单留下逐步依据。 场景反馈：逐步检验附件已夹入接口工单。 c3bB：目标“复核备用数量”；让学生先操作：核对用量、生成量与剩余量。 场景反馈：数量复核附件已夹入接口工单。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【课次与时间】第3次课，2—4分钟，本页2分钟。</a:t>
            </a:r>
          </a:p>
          <a:p xmlns:a="http://schemas.openxmlformats.org/drawingml/2006/main">
            <a:r>
              <a:t>【讲解要点】区分金属还原性与金属离子得电子还原。冶炼方法由还原难易与原料等决定。铜、铁等可热还原；钠铝要电解熔融物而非水溶液。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【标准答案与预期学生回答】能把化合态金属还原为单质与得电子联系。</a:t>
            </a:r>
          </a:p>
          <a:p xmlns:a="http://schemas.openxmlformats.org/drawingml/2006/main">
            <a:r>
              <a:t>【易错点】热分解只适用于适当的易分解化合物，不是所有不活泼金属均靠此法。铝工业电解氧化铝，不是电解AlCl₃水溶液。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【教材依据】必修第二册，第3、9—10页。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c3q1】先看检修材料清单</a:t>
            </a:r>
          </a:p>
          <a:p xmlns:a="http://schemas.openxmlformats.org/drawingml/2006/main">
            <a:r>
              <a:t>情境：Max正检查受潮接口，Leo先整理检修柜。材料来源页把所有金属冶炼写成同一种方法，先修正这份资料，别把材料制备与现场维修混为一谈。</a:t>
            </a:r>
          </a:p>
          <a:p xmlns:a="http://schemas.openxmlformats.org/drawingml/2006/main">
            <a:r>
              <a:t>提问：下列哪项符合高中常见冶炼方法？</a:t>
            </a:r>
          </a:p>
          <a:p xmlns:a="http://schemas.openxmlformats.org/drawingml/2006/main">
            <a:r>
              <a:t>选项：A．Na、Al常用电解法，Fe常用热还原法；B．Na、Al和Fe都只用热分解法；C．Na用碳还原水溶液制得；D．所有金属都可由H₂还原氧化物制得</a:t>
            </a:r>
          </a:p>
          <a:p xmlns:a="http://schemas.openxmlformats.org/drawingml/2006/main">
            <a:r>
              <a:t>完整答案：A．Na、Al常用电解法，Fe常用热还原法</a:t>
            </a:r>
          </a:p>
          <a:p xmlns:a="http://schemas.openxmlformats.org/drawingml/2006/main">
            <a:r>
              <a:t>解析与预期回答：Na、Al等活泼金属常用电解法；Fe等常用热还原法；部分较不活泼金属的化合物可热分解。应按具体物质与条件判断。</a:t>
            </a:r>
          </a:p>
          <a:p xmlns:a="http://schemas.openxmlformats.org/drawingml/2006/main">
            <a:r>
              <a:t>提示：通常越活泼的金属越难靠普通还原剂从化合物中得到。</a:t>
            </a:r>
          </a:p>
          <a:p xmlns:a="http://schemas.openxmlformats.org/drawingml/2006/main">
            <a:r>
              <a:t>易错点：不能把水溶液中的简单操作等同于工业电解冶炼。</a:t>
            </a:r>
          </a:p>
          <a:p xmlns:a="http://schemas.openxmlformats.org/drawingml/2006/main">
            <a:r>
              <a:t>讲解要点：金属容易失电子，体现还原性。 常见金属活动性与冶炼方法有联系，但不能忽略具体条件。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c3q1】把冶炼记录送回正确工艺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学生操作：按高中常见工业方法归档这些原料—金属记录。所列电解为熔融体系，不能把活泼金属的工业制备理解为简单水溶液置换。</a:t>
            </a:r>
          </a:p>
          <a:p xmlns:a="http://schemas.openxmlformats.org/drawingml/2006/main">
            <a:r>
              <a:t>操作完整解法：Na、Al→熔融体系电解；Fe→常见热还原；Ag₂O受热制Ag→热分解。通常越活泼的金属越难用普通还原剂从化合物中还原出来，但方法仍要结合具体物质与条件判断。</a:t>
            </a:r>
          </a:p>
          <a:p xmlns:a="http://schemas.openxmlformats.org/drawingml/2006/main">
            <a:r>
              <a:t>完成反馈：材料来源页已修正。Max继续检查实物，Leo开始核对检修柜里容易混淆的模拟记录。</a:t>
            </a:r>
          </a:p>
          <a:p xmlns:a="http://schemas.openxmlformats.org/drawingml/2006/main">
            <a:r>
              <a:t>任务进展：整理检修资料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1：目标“整理检修柜”；让学生先操作：把材料来源卡放回对应工艺档案。 场景反馈：检修柜的材料来源页已整理。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【课次与时间】第3次课，4—6分钟，本页2分钟。</a:t>
            </a:r>
          </a:p>
          <a:p xmlns:a="http://schemas.openxmlformats.org/drawingml/2006/main">
            <a:r>
              <a:t>【讲解要点】常温表面首先形成氧化物，加热燃烧主要生成过氧化物。先读反应条件，再写主要产物。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【标准答案与预期学生回答】知道Na₂O与Na₂O₂的颜色及形成条件。</a:t>
            </a:r>
          </a:p>
          <a:p xmlns:a="http://schemas.openxmlformats.org/drawingml/2006/main">
            <a:r>
              <a:t>【易错点】物质颜色与火焰颜色不同。不能看到Na与O₂就无条件写Na₂O₂。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【教材依据】必修第二册，第4—5页。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c3q2】先选条件，再看产物</a:t>
            </a:r>
          </a:p>
          <a:p xmlns:a="http://schemas.openxmlformats.org/drawingml/2006/main">
            <a:r>
              <a:t>情境：终端里的Na氧化模型有两种条件，却被登记为同一个结果。把条件和主要产物对应起来；这只是模型练习，Na不用于修通信设备。</a:t>
            </a:r>
          </a:p>
          <a:p xmlns:a="http://schemas.openxmlformats.org/drawingml/2006/main">
            <a:r>
              <a:t>提问：Na在常温下与O₂反应、在O₂中燃烧，主要产物依次是什么？</a:t>
            </a:r>
          </a:p>
          <a:p xmlns:a="http://schemas.openxmlformats.org/drawingml/2006/main">
            <a:r>
              <a:t>选项：A．Na₂O₂、Na₂O；B．Na₂O、Na₂O₂；C．NaOH、Na₂O；D．Na₂CO₃、Na₂O₂</a:t>
            </a:r>
          </a:p>
          <a:p xmlns:a="http://schemas.openxmlformats.org/drawingml/2006/main">
            <a:r>
              <a:t>完整答案：B．Na₂O、Na₂O₂</a:t>
            </a:r>
          </a:p>
          <a:p xmlns:a="http://schemas.openxmlformats.org/drawingml/2006/main">
            <a:r>
              <a:t>解析与预期回答：常温下主要生成Na₂O，燃烧主要生成Na₂O₂。4Na + O₂ → 2Na₂O；2Na + O₂ → Na₂O₂（点燃）。</a:t>
            </a:r>
          </a:p>
          <a:p xmlns:a="http://schemas.openxmlformats.org/drawingml/2006/main">
            <a:r>
              <a:t>提示：条件改变，主要产物也可能改变。</a:t>
            </a:r>
          </a:p>
          <a:p xmlns:a="http://schemas.openxmlformats.org/drawingml/2006/main">
            <a:r>
              <a:t>易错点：把条件漏掉会使产物判断失去依据。</a:t>
            </a:r>
          </a:p>
          <a:p xmlns:a="http://schemas.openxmlformats.org/drawingml/2006/main">
            <a:r>
              <a:t>讲解要点：Na₂O为碱性氧化物，可与水生成NaOH。 Na₂O₂与水或CO₂反应可放出O₂。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c3q2】把条件与钠的氧化产物配对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学生操作：两张记录用的是相同元素，反应条件不同。把每一条模拟记录放进主要产物资料夹。</a:t>
            </a:r>
          </a:p>
          <a:p xmlns:a="http://schemas.openxmlformats.org/drawingml/2006/main">
            <a:r>
              <a:t>操作完整解法：常温→Na₂O：4Na + O₂ → 2Na₂O；燃烧→Na₂O₂：2Na + O₂ → Na₂O₂（点燃）。条件改变，主要产物可能改变，不能漏写条件。</a:t>
            </a:r>
          </a:p>
          <a:p xmlns:a="http://schemas.openxmlformats.org/drawingml/2006/main">
            <a:r>
              <a:t>完成反馈：模型记录按常温与燃烧条件分开。工单里的记录格式也加上了“条件”栏。</a:t>
            </a:r>
          </a:p>
          <a:p xmlns:a="http://schemas.openxmlformats.org/drawingml/2006/main">
            <a:r>
              <a:t>任务进展：建立条件核对栏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2：目标“对齐条件记录”；让学生先操作：把两条条件记录放进产物资料夹。 场景反馈：模拟记录已分开，工单加上条件栏。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【课次与时间】第3次课，6—9分钟，本页3分钟。</a:t>
            </a:r>
          </a:p>
          <a:p xmlns:a="http://schemas.openxmlformats.org/drawingml/2006/main">
            <a:r>
              <a:t>【讲解要点】现象与因果对应。普通CuSO₄水溶液条件下钠首先与水反应，随后生成氢氧化铜。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【标准答案与预期学生回答】氢气和蓝色氢氧化铜沉淀。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通常不会。Na先与水反应，生成的OH⁻使Cu²⁺形成蓝色Cu(OH)₂沉淀，并放出H₂。</a:t>
            </a:r>
          </a:p>
          <a:p xmlns:a="http://schemas.openxmlformats.org/drawingml/2006/main">
            <a:r>
              <a:t>【教师备选追问及答案】追问：蓝色沉淀是哪种物质？答案：Cu(OH)₂。生成气体是H₂。</a:t>
            </a:r>
          </a:p>
          <a:p xmlns:a="http://schemas.openxmlformats.org/drawingml/2006/main">
            <a:r>
              <a:t>【易错点】金属活动性较强并不意味着任何盐水溶液都直接置换金属。酚酞变红有预加指示剂条件。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通常不会。Na先与水反应，生成的OH⁻使Cu²⁺形成蓝色Cu(OH)₂沉淀，并放出H₂。</a:t>
            </a:r>
          </a:p>
          <a:p xmlns:a="http://schemas.openxmlformats.org/drawingml/2006/main">
            <a:r>
              <a:t>【教材依据】必修第二册，第6—7页；水溶液应用题重新设计。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c3q3】不能直接跳过水</a:t>
            </a:r>
          </a:p>
          <a:p xmlns:a="http://schemas.openxmlformats.org/drawingml/2006/main">
            <a:r>
              <a:t>情境：另一个模型写“Na直接从CuSO₄水溶液置换Cu”。先决定Na接触水后发生什么，再修正模拟记录，练习不要跳过介质条件。</a:t>
            </a:r>
          </a:p>
          <a:p xmlns:a="http://schemas.openxmlformats.org/drawingml/2006/main">
            <a:r>
              <a:t>提问：主要观察到什么？</a:t>
            </a:r>
          </a:p>
          <a:p xmlns:a="http://schemas.openxmlformats.org/drawingml/2006/main">
            <a:r>
              <a:t>选项：A．只有红色Cu析出；B．气体产生并形成蓝色Cu(OH)₂沉淀；C．没有变化；D．只有白色NaCl沉淀</a:t>
            </a:r>
          </a:p>
          <a:p xmlns:a="http://schemas.openxmlformats.org/drawingml/2006/main">
            <a:r>
              <a:t>完整答案：B．气体产生并形成蓝色Cu(OH)₂沉淀</a:t>
            </a:r>
          </a:p>
          <a:p xmlns:a="http://schemas.openxmlformats.org/drawingml/2006/main">
            <a:r>
              <a:t>解析与预期回答：2Na + 2H₂O → 2NaOH + H₂↑；CuSO₄ + 2NaOH → Cu(OH)₂↓ + Na₂SO₄。主要有气体与蓝色沉淀。</a:t>
            </a:r>
          </a:p>
          <a:p xmlns:a="http://schemas.openxmlformats.org/drawingml/2006/main">
            <a:r>
              <a:t>提示：Na先与溶液中的水反应，生成NaOH。</a:t>
            </a:r>
          </a:p>
          <a:p xmlns:a="http://schemas.openxmlformats.org/drawingml/2006/main">
            <a:r>
              <a:t>易错点：Na等活泼金属在水溶液中不能机械套用置换Cu的结论。</a:t>
            </a:r>
          </a:p>
          <a:p xmlns:a="http://schemas.openxmlformats.org/drawingml/2006/main">
            <a:r>
              <a:t>讲解要点：Na与水反应可概括为浮、熔、游、响、红，酚酞变红需要相应指示剂条件。 活动性顺序的置换判断必须结合水溶液条件。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c3q3】追踪钠在蓝色水溶液中的去向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学生操作：仅在终端中操作。向CuSO₄水溶液中投入一小块Na，启动模拟，观察气体与沉淀，再逐步查看反应去向。核对“直接置换得到红色Cu”的记录。</a:t>
            </a:r>
          </a:p>
          <a:p xmlns:a="http://schemas.openxmlformats.org/drawingml/2006/main">
            <a:r>
              <a:t>操作完整解法：模拟中产生气体并形成蓝色Cu(OH)₂沉淀。Na先与水反应：2Na + 2H₂O → 2NaOH + H₂↑；随后CuSO₄ + 2NaOH → Cu(OH)₂↓ + Na₂SO₄。不能机械套用活动性顺序断定直接置换出Cu。没有酚酞时，不应把溶液变红列为观察现象。</a:t>
            </a:r>
          </a:p>
          <a:p xmlns:a="http://schemas.openxmlformats.org/drawingml/2006/main">
            <a:r>
              <a:t>完成反馈：模型中错误的置换结论已删除。Max：检查真实接口时也要写清环境条件，不能只套活动性顺序。</a:t>
            </a:r>
          </a:p>
          <a:p xmlns:a="http://schemas.openxmlformats.org/drawingml/2006/main">
            <a:r>
              <a:t>任务进展：核对介质条件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3：目标“追踪蓝色溶液”；让学生先操作：启动模拟，观察并排好反应去向。 场景反馈：模拟反应去向已核查。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【课次与时间】第3次课，9—12分钟，本页3分钟。</a:t>
            </a:r>
          </a:p>
          <a:p xmlns:a="http://schemas.openxmlformats.org/drawingml/2006/main">
            <a:r>
              <a:t>【讲解要点】两条核心方程式，供氧用途，系数关系。过氧化物中O为−1价，反应中同时体现氧化性与还原性可口头拓展。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【标准答案与预期学生回答】0.050mol，2mol过氧化钠对应1mol氧气。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0.050 mol O₂</a:t>
            </a:r>
          </a:p>
          <a:p xmlns:a="http://schemas.openxmlformats.org/drawingml/2006/main">
            <a:r>
              <a:t>解析   根据系数，n(Na₂O₂)∶n(O₂)=2∶1。</a:t>
            </a:r>
          </a:p>
          <a:p xmlns:a="http://schemas.openxmlformats.org/drawingml/2006/main">
            <a:r>
              <a:t>【教师备选追问及答案】追问：若只有0.060molCO₂可完全反应，足量Na₂O₂生成多少molO₂？答案：0.030mol，CO₂与O₂系数比2∶1。</a:t>
            </a:r>
          </a:p>
          <a:p xmlns:a="http://schemas.openxmlformats.org/drawingml/2006/main">
            <a:r>
              <a:t>【易错点】Na₂O₂不是普通碱性氧化物，其与水、CO₂反应有氧气。足量条件先读。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0.050 mol O₂</a:t>
            </a:r>
          </a:p>
          <a:p xmlns:a="http://schemas.openxmlformats.org/drawingml/2006/main">
            <a:r>
              <a:t>解析   根据系数，n(Na₂O₂)∶n(O₂)=2∶1。</a:t>
            </a:r>
          </a:p>
          <a:p xmlns:a="http://schemas.openxmlformats.org/drawingml/2006/main">
            <a:r>
              <a:t>【教材依据】必修第二册，第12—14页。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c3q4】把备用供氧数量账补齐</a:t>
            </a:r>
          </a:p>
          <a:p xmlns:a="http://schemas.openxmlformats.org/drawingml/2006/main">
            <a:r>
              <a:t>情境：Max检查接口期间，Sam请Leo补齐备用供氧装置的数量账。这里按给定反应物的量计算，不启动真实装置，也不把供氧反应接入通信机。</a:t>
            </a:r>
          </a:p>
          <a:p xmlns:a="http://schemas.openxmlformats.org/drawingml/2006/main">
            <a:r>
              <a:t>提问：0.10 mol Na₂O₂与足量CO₂反应，生成多少mol O₂？</a:t>
            </a:r>
          </a:p>
          <a:p xmlns:a="http://schemas.openxmlformats.org/drawingml/2006/main">
            <a:r>
              <a:t>选项：A．0.10；B．0.20；C．0.050；D．0.025</a:t>
            </a:r>
          </a:p>
          <a:p xmlns:a="http://schemas.openxmlformats.org/drawingml/2006/main">
            <a:r>
              <a:t>完整答案：C．0.050</a:t>
            </a:r>
          </a:p>
          <a:p xmlns:a="http://schemas.openxmlformats.org/drawingml/2006/main">
            <a:r>
              <a:t>解析与预期回答：2Na₂O₂ + 2CO₂ → 2Na₂CO₃ + O₂，生成0.050 mol O₂。与水反应：2Na₂O₂ + 2H₂O → 4NaOH + O₂↑。</a:t>
            </a:r>
          </a:p>
          <a:p xmlns:a="http://schemas.openxmlformats.org/drawingml/2006/main">
            <a:r>
              <a:t>提示：配平后Na₂O₂∶O₂为2∶1。</a:t>
            </a:r>
          </a:p>
          <a:p xmlns:a="http://schemas.openxmlformats.org/drawingml/2006/main">
            <a:r>
              <a:t>易错点：先检查试剂是否足量，再用系数比计算。</a:t>
            </a:r>
          </a:p>
          <a:p xmlns:a="http://schemas.openxmlformats.org/drawingml/2006/main">
            <a:r>
              <a:t>讲解要点：Na₂O₂中O为−1价，反应涉及氧化还原。 Na₂O₂不是普通碱性氧化物。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c3q4】恢复供氧装置的系数与产气量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学生操作：Na₂O₂与足量CO₂反应。先按原子守恒补齐最简整数系数，再计算0.10 mol Na₂O₂可生成的O₂。</a:t>
            </a:r>
          </a:p>
          <a:p xmlns:a="http://schemas.openxmlformats.org/drawingml/2006/main">
            <a:r>
              <a:t>操作完整解法：系数为2、2、2、1：2Na₂O₂ + 2CO₂ → 2Na₂CO₃ + O₂。Na₂O₂∶O₂=2∶1，生成0.050 mol O₂。Na₂O₂中O为−1价，不是普通碱性氧化物。</a:t>
            </a:r>
          </a:p>
          <a:p xmlns:a="http://schemas.openxmlformats.org/drawingml/2006/main">
            <a:r>
              <a:t>完成反馈：供氧数量账已补齐，Sam收好资料。接口诊断仍按它自己的检修证据继续。</a:t>
            </a:r>
          </a:p>
          <a:p xmlns:a="http://schemas.openxmlformats.org/drawingml/2006/main">
            <a:r>
              <a:t>任务进展：校核备用装置资料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4：目标“补齐供氧数量”；让学生先操作：补齐模型系数和账面供氧数量。 场景反馈：Sam收好备用装置的数量账。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【课次与时间】第3次课，12—15分钟，本页3分钟。</a:t>
            </a:r>
          </a:p>
          <a:p xmlns:a="http://schemas.openxmlformats.org/drawingml/2006/main">
            <a:r>
              <a:t>【讲解要点】比较溶解度、碱性和热稳定性要注明条件。强弱关系是课堂通常相同条件下的比较。不要只按反应快慢鉴别。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【标准答案与预期学生回答】加热，检验产生的CO₂。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分别加热样品，将气体通入澄清石灰水。</a:t>
            </a:r>
          </a:p>
          <a:p xmlns:a="http://schemas.openxmlformats.org/drawingml/2006/main">
            <a:r>
              <a:t>NaHCO₃产生CO₂并使石灰水变浑浊，Na₂CO₃通常无此现象。</a:t>
            </a:r>
          </a:p>
          <a:p xmlns:a="http://schemas.openxmlformats.org/drawingml/2006/main">
            <a:r>
              <a:t>【教师备选追问及答案】追问：纯碱是碱吗？答案：不是，它是盐，其水溶液呈碱性。</a:t>
            </a:r>
          </a:p>
          <a:p xmlns:a="http://schemas.openxmlformats.org/drawingml/2006/main">
            <a:r>
              <a:t>【易错点】纯碱是盐，不是碱。用等质量、等浓度等不同条件比较时需具体分析。生成气体需验证，不凭肉眼判断是CO₂。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分别加热样品，将气体通入澄清石灰水。</a:t>
            </a:r>
          </a:p>
          <a:p xmlns:a="http://schemas.openxmlformats.org/drawingml/2006/main">
            <a:r>
              <a:t>NaHCO₃产生CO₂并使石灰水变浑浊，Na₂CO₃通常无此现象。</a:t>
            </a:r>
          </a:p>
          <a:p xmlns:a="http://schemas.openxmlformats.org/drawingml/2006/main">
            <a:r>
              <a:t>【教材依据】必修第二册，第17—20页。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c3q5】分开两盒碳酸盐资料</a:t>
            </a:r>
          </a:p>
          <a:p xmlns:a="http://schemas.openxmlformats.org/drawingml/2006/main">
            <a:r>
              <a:t>情境：检修柜中的Na₂CO₃和NaHCO₃模拟样品盒贴错了资料卡。按受热变化分开记录，免得以后取错训练样品。</a:t>
            </a:r>
          </a:p>
          <a:p xmlns:a="http://schemas.openxmlformats.org/drawingml/2006/main">
            <a:r>
              <a:t>提问：哪项说法正确？</a:t>
            </a:r>
          </a:p>
          <a:p xmlns:a="http://schemas.openxmlformats.org/drawingml/2006/main">
            <a:r>
              <a:t>选项：A．两者受热都同样容易分解；B．NaHCO₃受热可生成Na₂CO₃、CO₂和H₂O；C．纯碱属于碱；D．Na₂CO₃不与酸反应</a:t>
            </a:r>
          </a:p>
          <a:p xmlns:a="http://schemas.openxmlformats.org/drawingml/2006/main">
            <a:r>
              <a:t>完整答案：B．NaHCO₃受热可生成Na₂CO₃、CO₂和H₂O</a:t>
            </a:r>
          </a:p>
          <a:p xmlns:a="http://schemas.openxmlformats.org/drawingml/2006/main">
            <a:r>
              <a:t>解析与预期回答：2NaHCO₃ → Na₂CO₃ + CO₂↑ + H₂O（加热）。Na₂CO₃通常比NaHCO₃热稳定。纯碱是盐，其水溶液呈碱性。</a:t>
            </a:r>
          </a:p>
          <a:p xmlns:a="http://schemas.openxmlformats.org/drawingml/2006/main">
            <a:r>
              <a:t>提示：检查热稳定性和俗名对应的物质类别。</a:t>
            </a:r>
          </a:p>
          <a:p xmlns:a="http://schemas.openxmlformats.org/drawingml/2006/main">
            <a:r>
              <a:t>易错点：“水溶液呈碱性”不等于“该物质属于碱”。</a:t>
            </a:r>
          </a:p>
          <a:p xmlns:a="http://schemas.openxmlformats.org/drawingml/2006/main">
            <a:r>
              <a:t>讲解要点：鉴别可分别加热，再用澄清石灰水检验CO₂。 Na₂CO₃ + CO₂ + H₂O → 2NaHCO₃。两者与酸反应的现象还受酸量和加入顺序影响。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c3q5】拆开两种碳酸盐的混乱记录</a:t>
            </a:r>
          </a:p>
          <a:p xmlns:a="http://schemas.openxmlformats.org/drawingml/2006/main">
            <a:r>
              <a:t>玩法类型：sort</a:t>
            </a:r>
          </a:p>
          <a:p xmlns:a="http://schemas.openxmlformats.org/drawingml/2006/main">
            <a:r>
              <a:t>学生操作：将加热记录、物质类别与溶液性质分别放回正确的结论栏。俗名“纯碱”不能直接作为物质类别的证据。</a:t>
            </a:r>
          </a:p>
          <a:p xmlns:a="http://schemas.openxmlformats.org/drawingml/2006/main">
            <a:r>
              <a:t>操作完整解法：NaHCO₃加热较易分解：2NaHCO₃ → Na₂CO₃ + CO₂↑ + H₂O；Na₂CO₃通常较热稳定。Na₂CO₃是盐，水溶液呈碱性；溶液呈碱性不等于该物质属于碱。</a:t>
            </a:r>
          </a:p>
          <a:p xmlns:a="http://schemas.openxmlformats.org/drawingml/2006/main">
            <a:r>
              <a:t>完成反馈：两盒训练样品资料重新分开，检修柜整理完成。接下来查看铝外壳和接口的检测记录。</a:t>
            </a:r>
          </a:p>
          <a:p xmlns:a="http://schemas.openxmlformats.org/drawingml/2006/main">
            <a:r>
              <a:t>任务进展：完成检修柜分类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5：目标“分开两盒资料”；让学生先操作：把混放的碳酸盐资料卡归回对应栏。 场景反馈：两盒训练样品资料已分开。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【课次与时间】第3次课，15—17分钟，本页2分钟。</a:t>
            </a:r>
          </a:p>
          <a:p xmlns:a="http://schemas.openxmlformats.org/drawingml/2006/main">
            <a:r>
              <a:t>【讲解要点】NaHCO₃受热分解与Na₂CO₃通CO₂互相联系。向Na₂CO₃逐滴加酸先转HCO₃⁻，酸继续加入才放CO₂。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【标准答案与预期学生回答】能规范写出两步离子反应。</a:t>
            </a:r>
          </a:p>
          <a:p xmlns:a="http://schemas.openxmlformats.org/drawingml/2006/main">
            <a:r>
              <a:t>【易错点】将Na₂CO₃滴入足量酸可能立刻出现气泡，不能把“先无气泡”绝对化。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【教材依据】必修第二册，第18—20页。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【课次与时间】第3次课，17—19分钟，本页2分钟。</a:t>
            </a:r>
          </a:p>
          <a:p xmlns:a="http://schemas.openxmlformats.org/drawingml/2006/main">
            <a:r>
              <a:t>【讲解要点】铝活泼但表面保护膜使其稳定。Al₂O₃与酸、强碱反应为两性。本教材用四羟基合铝酸钠表示水溶液中的产物。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【标准答案与预期学生回答】能区分Al₂O₃与Al，只有金属Al与强碱溶液反应放H₂。</a:t>
            </a:r>
          </a:p>
          <a:p xmlns:a="http://schemas.openxmlformats.org/drawingml/2006/main">
            <a:r>
              <a:t>【易错点】Al₂O₃属于两性氧化物，不能当成碱性氧化物。方程式按本教材Na[Al(OH)₄]写法配平。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【教材依据】必修第二册，第6、14—15页。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c3q6】铝外壳不是裸露的铝</a:t>
            </a:r>
          </a:p>
          <a:p xmlns:a="http://schemas.openxmlformats.org/drawingml/2006/main">
            <a:r>
              <a:t>情境：Max检查通信机外壳，提醒表面氧化膜会影响记录的解释。终端给出铝及其化合物的模型，请核对“两性”和介质条件，不要拿酸碱去真实外壳上试。</a:t>
            </a:r>
          </a:p>
          <a:p xmlns:a="http://schemas.openxmlformats.org/drawingml/2006/main">
            <a:r>
              <a:t>提问：关于铝及其化合物，哪项正确？</a:t>
            </a:r>
          </a:p>
          <a:p xmlns:a="http://schemas.openxmlformats.org/drawingml/2006/main">
            <a:r>
              <a:t>选项：A．Al₂O₃只能与酸反应；B．Al(OH)₃只与碱反应；C．Al₂O₃和Al(OH)₃具有两性，可与酸和强碱反应；D．Al与NaOH溶液反应不产生气体</a:t>
            </a:r>
          </a:p>
          <a:p xmlns:a="http://schemas.openxmlformats.org/drawingml/2006/main">
            <a:r>
              <a:t>完整答案：C．Al₂O₃和Al(OH)₃具有两性，可与酸和强碱反应</a:t>
            </a:r>
          </a:p>
          <a:p xmlns:a="http://schemas.openxmlformats.org/drawingml/2006/main">
            <a:r>
              <a:t>解析与预期回答：Al₂O₃和Al(OH)₃都具有两性。2Al + 2NaOH + 6H₂O → 2Na[Al(OH)₄] + 3H₂↑。氧化膜能对Al起保护作用。</a:t>
            </a:r>
          </a:p>
          <a:p xmlns:a="http://schemas.openxmlformats.org/drawingml/2006/main">
            <a:r>
              <a:t>提示：“两性”需要兼顾酸与强碱条件。</a:t>
            </a:r>
          </a:p>
          <a:p xmlns:a="http://schemas.openxmlformats.org/drawingml/2006/main">
            <a:r>
              <a:t>易错点：按项目教材使用四羟基合铝酸根的水溶液表示，不能把两性误解为任何条件下都同样稳定。</a:t>
            </a:r>
          </a:p>
          <a:p xmlns:a="http://schemas.openxmlformats.org/drawingml/2006/main">
            <a:r>
              <a:t>讲解要点：Al₂O₃ + 6H⁺ → 2Al³⁺ + 3H₂O。 Al(OH)₃ + 3H⁺ → Al³⁺ + 3H₂O；Al(OH)₃ + OH⁻ → [Al(OH)₄]⁻。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c3q6】用酸与强碱检查铝的两性记录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学生操作：仅在终端中操作。分别取同种铝化合物样品，向两份样品加入足量酸与足量强碱，比较现象。检验“只能与酸反应”或“只能与碱反应”的说法。</a:t>
            </a:r>
          </a:p>
          <a:p xmlns:a="http://schemas.openxmlformats.org/drawingml/2006/main">
            <a:r>
              <a:t>操作完整解法：Al₂O₃和Al(OH)₃具有两性，可与酸及强碱反应。以Al(OH)₃为例：Al(OH)₃ + 3H⁺ → Al³⁺ + 3H₂O；Al(OH)₃ + OH⁻ → [Al(OH)₄]⁻。观察到样品在规定酸、强碱条件下均可溶解，可纠正单方面判断。铝的氧化膜可起保护作用；金属Al与NaOH溶液反应会产生H₂，与铝化合物溶解需区分。</a:t>
            </a:r>
          </a:p>
          <a:p xmlns:a="http://schemas.openxmlformats.org/drawingml/2006/main">
            <a:r>
              <a:t>完成反馈：外壳资料补上氧化膜和介质条件。Max确认外壳检查完成，继续检查接口的接触状态。</a:t>
            </a:r>
          </a:p>
          <a:p xmlns:a="http://schemas.openxmlformats.org/drawingml/2006/main">
            <a:r>
              <a:t>任务进展：补充外壳检查依据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6：目标“核查外壳资料”；让学生先操作：模拟检验两份样品，补回介质条件。 场景反馈：外壳资料补上氧化膜与介质条件。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【课次与时间】第3次课，19—21分钟，本页2分钟。</a:t>
            </a:r>
          </a:p>
          <a:p xmlns:a="http://schemas.openxmlformats.org/drawingml/2006/main">
            <a:r>
              <a:t>【讲解要点】铁与非氧化性稀酸生成Fe²⁺，与氯气常生成Fe³⁺，与水蒸气生成Fe₃O₄。条件与氧化剂影响价态。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【标准答案与预期学生回答】能对应三种条件写三种产物。</a:t>
            </a:r>
          </a:p>
          <a:p xmlns:a="http://schemas.openxmlformats.org/drawingml/2006/main">
            <a:r>
              <a:t>【易错点】Fe₃O₄不能写为Fe₂O₃。铁与常温液态水通常不按本方程式反应。铁、铝在室温浓硫酸或浓硝酸中钝化可口头提醒。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【教材依据】必修第二册，第5—7页。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【课次与时间】第3次课，21—23分钟，本页2分钟。</a:t>
            </a:r>
          </a:p>
          <a:p xmlns:a="http://schemas.openxmlformats.org/drawingml/2006/main">
            <a:r>
              <a:t>【讲解要点】颜色是辅助识别依据，应与反应信息结合。Fe(OH)₂很易被空气或溶解氧氧化。沉淀制备Fe²⁺+2OH⁻→Fe(OH)₂↓，Fe³⁺+3OH⁻→Fe(OH)₃↓可口头补充。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【标准答案与预期学生回答】白、灰绿、红褐，配平系数4、1、2、4。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白色 → 灰绿色 → 红褐色</a:t>
            </a:r>
          </a:p>
          <a:p xmlns:a="http://schemas.openxmlformats.org/drawingml/2006/main">
            <a:r>
              <a:t>解析   4Fe(OH)₂ + O₂ + 2H₂O → 4Fe(OH)₃。</a:t>
            </a:r>
          </a:p>
          <a:p xmlns:a="http://schemas.openxmlformats.org/drawingml/2006/main">
            <a:r>
              <a:t>【教师备选追问及答案】追问：制备Fe(OH)₂为什么尽量隔绝空气？答案：防止O₂把它氧化为Fe(OH)₃。</a:t>
            </a:r>
          </a:p>
          <a:p xmlns:a="http://schemas.openxmlformats.org/drawingml/2006/main">
            <a:r>
              <a:t>【易错点】Fe³⁺溶液棕黄色与Fe(OH)₃红褐色沉淀不能混为一谈。Fe(OH)₂实验初始白色可能短暂。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白色 → 灰绿色 → 红褐色</a:t>
            </a:r>
          </a:p>
          <a:p xmlns:a="http://schemas.openxmlformats.org/drawingml/2006/main">
            <a:r>
              <a:t>解析   4Fe(OH)₂ + O₂ + 2H₂O → 4Fe(OH)₃。</a:t>
            </a:r>
          </a:p>
          <a:p xmlns:a="http://schemas.openxmlformats.org/drawingml/2006/main">
            <a:r>
              <a:t>【教材依据】必修第二册，第14—16、21页。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c3q8】追踪铁价态的变化</a:t>
            </a:r>
          </a:p>
          <a:p xmlns:a="http://schemas.openxmlformats.org/drawingml/2006/main">
            <a:r>
              <a:t>情境：终端用铁的模拟沉淀变化帮你读懂检修资料。核对Fe(OH)₂在空气中的变化；实际接口的腐蚀和接触异常仍由Max现场检查，不能只凭模拟颜色断定。</a:t>
            </a:r>
          </a:p>
          <a:p xmlns:a="http://schemas.openxmlformats.org/drawingml/2006/main">
            <a:r>
              <a:t>提问：Fe(OH)₂在空气中逐渐变化，最终的主要沉淀是什么颜色、什么物质？</a:t>
            </a:r>
          </a:p>
          <a:p xmlns:a="http://schemas.openxmlformats.org/drawingml/2006/main">
            <a:r>
              <a:t>选项：A．蓝色Cu(OH)₂；B．红褐色Fe(OH)₃；C．白色Fe(OH)₂且不变；D．黄色FeCl₃固体</a:t>
            </a:r>
          </a:p>
          <a:p xmlns:a="http://schemas.openxmlformats.org/drawingml/2006/main">
            <a:r>
              <a:t>完整答案：B．红褐色Fe(OH)₃</a:t>
            </a:r>
          </a:p>
          <a:p xmlns:a="http://schemas.openxmlformats.org/drawingml/2006/main">
            <a:r>
              <a:t>解析与预期回答：最终形成红褐色Fe(OH)₃。4Fe(OH)₂ + O₂ + 2H₂O → 4Fe(OH)₃。初生Fe(OH)₂通常为白色，实验中易迅速氧化而呈灰绿色等过渡颜色。</a:t>
            </a:r>
          </a:p>
          <a:p xmlns:a="http://schemas.openxmlformats.org/drawingml/2006/main">
            <a:r>
              <a:t>提示：O₂能把Fe²⁺氧化为Fe³⁺。</a:t>
            </a:r>
          </a:p>
          <a:p xmlns:a="http://schemas.openxmlformats.org/drawingml/2006/main">
            <a:r>
              <a:t>易错点：不能认为Fe的所有反应都只生成同一价态产物。</a:t>
            </a:r>
          </a:p>
          <a:p xmlns:a="http://schemas.openxmlformats.org/drawingml/2006/main">
            <a:r>
              <a:t>讲解要点：Fe²⁺溶液常呈浅绿色，Fe³⁺溶液常呈黄色。 Fe与稀酸通常形成Fe²⁺和H₂；与Cl₂反应常形成FeCl₃；燃烧可形成Fe₃O₄。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c3q8】让空气成为铁价态变化的证据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学生操作：仅在终端中操作。先在隔绝空气的模型中制备Fe(OH)₂，记录初生沉淀，再打开空气入口，推进观察，比较沉淀颜色的变化并完成诊断。</a:t>
            </a:r>
          </a:p>
          <a:p xmlns:a="http://schemas.openxmlformats.org/drawingml/2006/main">
            <a:r>
              <a:t>操作完整解法：初生Fe(OH)₂通常为白色，接触空气后易迅速氧化，可能出现灰绿色等过渡色，最终主要形成红褐色Fe(OH)₃：4Fe(OH)₂ + O₂ + 2H₂O → 4Fe(OH)₃。O₂将Fe²⁺氧化为Fe³⁺；不能认为铁的反应只生成同一价态产物。</a:t>
            </a:r>
          </a:p>
          <a:p xmlns:a="http://schemas.openxmlformats.org/drawingml/2006/main">
            <a:r>
              <a:t>完成反馈：模拟记录的铁价态与最终沉淀已核对。Max同时报告实物接口有腐蚀和接触异常，工单获得了现场检查依据。</a:t>
            </a:r>
          </a:p>
          <a:p xmlns:a="http://schemas.openxmlformats.org/drawingml/2006/main">
            <a:r>
              <a:t>得到物品：接口检查记录。Max检查确认腐蚀与接触异常；模拟铁价态记录用于说明化学知识，不能代替电气检查。</a:t>
            </a:r>
          </a:p>
          <a:p xmlns:a="http://schemas.openxmlformats.org/drawingml/2006/main">
            <a:r>
              <a:t>任务进展：结合模拟与实物证据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8：目标“重放铁的变化”；让学生先操作：观察模拟变化，补齐产物与系数。 场景反馈：模拟记录齐了，Max补入实物检查结果。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【课次与时间】第3次课，23—25分钟，本页2分钟。</a:t>
            </a:r>
          </a:p>
          <a:p xmlns:a="http://schemas.openxmlformats.org/drawingml/2006/main">
            <a:r>
              <a:t>【讲解要点】价态升高对应失电子，被氧化，需氧化剂。价态降低对应得电子，被还原，需还原剂。铁与Fe³⁺的归中反应使两种铁最终成为Fe²⁺。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【标准答案与预期学生回答】Cl₂作氧化剂；Fe作还原剂。第一式转移2e⁻，第二式Fe失2e⁻。</a:t>
            </a:r>
          </a:p>
          <a:p xmlns:a="http://schemas.openxmlformats.org/drawingml/2006/main">
            <a:r>
              <a:t>【易错点】Fe+Fe³⁺反应不能机械写成金属置换出Fe单质。系数以电子守恒及原子守恒共同确定。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【本页积分】本页是工具箱或练习卡，不计主线分，服务于后续闯关。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【放映操作】本页展示讲解线索。</a:t>
            </a:r>
          </a:p>
          <a:p xmlns:a="http://schemas.openxmlformats.org/drawingml/2006/main">
            <a:r>
              <a:t>【教材依据】必修第二册，第21—22页；项目金属方程式汇总对应条目。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【课次与时间】第3次课，25—27分钟，本页2分钟。</a:t>
            </a:r>
          </a:p>
          <a:p xmlns:a="http://schemas.openxmlformats.org/drawingml/2006/main">
            <a:r>
              <a:t>【讲解要点】KSCN检验Fe³⁺。先显色检验、后氧化的顺序可用于检验Fe²⁺。结论限定教材通常无干扰的情境。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【标准答案与预期学生回答】含Fe²⁺，其氧化后形成Fe³⁺再显色。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按教材常规情境，表明原液中存在Fe²⁺。</a:t>
            </a:r>
          </a:p>
          <a:p xmlns:a="http://schemas.openxmlformats.org/drawingml/2006/main">
            <a:r>
              <a:t>解析   氯水先将Fe²⁺氧化成Fe³⁺，再发生显色。</a:t>
            </a:r>
          </a:p>
          <a:p xmlns:a="http://schemas.openxmlformats.org/drawingml/2006/main">
            <a:r>
              <a:t>检验原液是否已有Fe³⁺，应先加KSCN，不能先加氧化剂。</a:t>
            </a:r>
          </a:p>
          <a:p xmlns:a="http://schemas.openxmlformats.org/drawingml/2006/main">
            <a:r>
              <a:t>【教师备选追问及答案】追问：先加氯水再加KSCN能判断原液是否已有Fe³⁺吗？答案：不能，Fe³⁺可能是在检验过程中由Fe²⁺氧化生成。</a:t>
            </a:r>
          </a:p>
          <a:p xmlns:a="http://schemas.openxmlformats.org/drawingml/2006/main">
            <a:r>
              <a:t>【易错点】第一次不红只能说明Fe³⁺未检出，不能绝对证明含量为零。若先加氯水，无法判断Fe³⁺原本是否存在。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按教材常规情境，表明原液中存在Fe²⁺。</a:t>
            </a:r>
          </a:p>
          <a:p xmlns:a="http://schemas.openxmlformats.org/drawingml/2006/main">
            <a:r>
              <a:t>第2次单击：解析   氯水先将Fe²⁺氧化成Fe³⁺，再发生显色。</a:t>
            </a:r>
          </a:p>
          <a:p xmlns:a="http://schemas.openxmlformats.org/drawingml/2006/main">
            <a:r>
              <a:t>检验原液是否已有Fe³⁺，应先加KSCN，不能先加氧化剂。</a:t>
            </a:r>
          </a:p>
          <a:p xmlns:a="http://schemas.openxmlformats.org/drawingml/2006/main">
            <a:r>
              <a:t>【教材依据】必修第二册，第21—23页。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c3q9】先检验，还是先把它改变</a:t>
            </a:r>
          </a:p>
          <a:p xmlns:a="http://schemas.openxmlformats.org/drawingml/2006/main">
            <a:r>
              <a:t>情境：一份模拟原液记录需要判断是否已含Fe³⁺。请排好检验顺序，先记录原液，再改变价态；否则你检出的可能只是刚刚生成的离子。</a:t>
            </a:r>
          </a:p>
          <a:p xmlns:a="http://schemas.openxmlformats.org/drawingml/2006/main">
            <a:r>
              <a:t>提问：判断FeCl₂溶液是否已部分氧化，应怎样操作？</a:t>
            </a:r>
          </a:p>
          <a:p xmlns:a="http://schemas.openxmlformats.org/drawingml/2006/main">
            <a:r>
              <a:t>选项：A．先加氯水，再加KSCN，变红即证明原液已有Fe³⁺；B．先加KSCN，血红色可作为检出Fe³⁺的依据；C．先加Fe粉，再加KSCN；D．只看瓶盖颜色</a:t>
            </a:r>
          </a:p>
          <a:p xmlns:a="http://schemas.openxmlformats.org/drawingml/2006/main">
            <a:r>
              <a:t>完整答案：B．先加KSCN，血红色可作为检出Fe³⁺的依据</a:t>
            </a:r>
          </a:p>
          <a:p xmlns:a="http://schemas.openxmlformats.org/drawingml/2006/main">
            <a:r>
              <a:t>解析与预期回答：先加KSCN。若出现血红色，说明检出Fe³⁺。先加氯水可能把原有Fe²⁺氧化为Fe³⁺，随后变红不能证明原液起初已有Fe³⁺。</a:t>
            </a:r>
          </a:p>
          <a:p xmlns:a="http://schemas.openxmlformats.org/drawingml/2006/main">
            <a:r>
              <a:t>提示：检验前不能先把待测价态改变。</a:t>
            </a:r>
          </a:p>
          <a:p xmlns:a="http://schemas.openxmlformats.org/drawingml/2006/main">
            <a:r>
              <a:t>易错点：检出操作新生成的Fe³⁺，不等于检出原液已有的Fe³⁺。</a:t>
            </a:r>
          </a:p>
          <a:p xmlns:a="http://schemas.openxmlformats.org/drawingml/2006/main">
            <a:r>
              <a:t>讲解要点：2Fe²⁺ + Cl₂ → 2Fe³⁺ + 2Cl⁻。 2Fe³⁺ + Fe → 3Fe²⁺。Fe²⁺与Fe³⁺可经氧化还原相互转化。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c3q9】先检验原液，再改变价态</a:t>
            </a:r>
          </a:p>
          <a:p xmlns:a="http://schemas.openxmlformats.org/drawingml/2006/main">
            <a:r>
              <a:t>玩法类型：experiment</a:t>
            </a:r>
          </a:p>
          <a:p xmlns:a="http://schemas.openxmlformats.org/drawingml/2006/main">
            <a:r>
              <a:t>学生操作：仅在终端中操作。目标是判断待检FeCl₂原液是否已经含可检出的Fe³⁺。取少量原液，安排试剂顺序并记录颜色；不要先改变原液价态，否则无法回答“原来是否已有”。</a:t>
            </a:r>
          </a:p>
          <a:p xmlns:a="http://schemas.openxmlformats.org/drawingml/2006/main">
            <a:r>
              <a:t>操作完整解法：先取原液并加KSCN溶液检验。出现血红色可作为检出原液Fe³⁺的依据。若先加氯水，再加KSCN，氯水可能把原有Fe²⁺氧化成Fe³⁺，随后变红不能证明原液起初已有Fe³⁺。2Fe²⁺ + Cl₂ → 2Fe³⁺ + 2Cl⁻。检验结论应使用“检出／未检出”，避免无限度扩大。</a:t>
            </a:r>
          </a:p>
          <a:p xmlns:a="http://schemas.openxmlformats.org/drawingml/2006/main">
            <a:r>
              <a:t>完成反馈：原液检验顺序已核对，工单保留每一步现象与结论，没有把操作后生成的Fe³⁺误记成原液已有。</a:t>
            </a:r>
          </a:p>
          <a:p xmlns:a="http://schemas.openxmlformats.org/drawingml/2006/main">
            <a:r>
              <a:t>任务进展：完成检验顺序核对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9：目标“先查原液记录”；让学生先操作：模拟检验原液，保留每一步的依据。 场景反馈：检验现象与结论已逐步记录。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【课次与时间】第3次课，27—29分钟，本页2分钟。</a:t>
            </a:r>
          </a:p>
          <a:p xmlns:a="http://schemas.openxmlformats.org/drawingml/2006/main">
            <a:r>
              <a:t>【讲解要点】两图是反应物、生成物相对能量水平示意，不是完整反应历程曲线，不用于判断活化能。断键吸能、成键放能。燃烧放热、碳酸钙分解吸热。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【标准答案与预期学生回答】加热只说明条件，放热反应也可能需要启动。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答案与解析   错误。加热是反应条件，不能直接判定能量变化。</a:t>
            </a:r>
          </a:p>
          <a:p xmlns:a="http://schemas.openxmlformats.org/drawingml/2006/main">
            <a:r>
              <a:t>断键吸能、成键放能，二者的差决定总的吸热或放热。</a:t>
            </a:r>
          </a:p>
          <a:p xmlns:a="http://schemas.openxmlformats.org/drawingml/2006/main">
            <a:r>
              <a:t>【教师备选追问及答案】追问：成键放出的能量多于断键吸收的能量，反应是吸热还是放热？答案：放热。</a:t>
            </a:r>
          </a:p>
          <a:p xmlns:a="http://schemas.openxmlformats.org/drawingml/2006/main">
            <a:r>
              <a:t>【易错点】把反应速率、启动条件、反应总热效应混淆。不能只比较某一根键的键能。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【放映操作】初始隐藏答案。第1次单击：答案与解析   错误。加热是反应条件，不能直接判定能量变化。</a:t>
            </a:r>
          </a:p>
          <a:p xmlns:a="http://schemas.openxmlformats.org/drawingml/2006/main">
            <a:r>
              <a:t>断键吸能、成键放能，二者的差决定总的吸热或放热。</a:t>
            </a:r>
          </a:p>
          <a:p xmlns:a="http://schemas.openxmlformats.org/drawingml/2006/main">
            <a:r>
              <a:t>【教材依据】必修第二册，第24—26页。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c3q7】启动条件不等于总能量变化</a:t>
            </a:r>
          </a:p>
          <a:p xmlns:a="http://schemas.openxmlformats.org/drawingml/2006/main">
            <a:r>
              <a:t>情境：工单模板把“需要加热”自动记为吸热。先修正模板：反应启动需要能量，是否总体吸热还要看反应前后能量。此处不点火，不给受损设备加热。</a:t>
            </a:r>
          </a:p>
          <a:p xmlns:a="http://schemas.openxmlformats.org/drawingml/2006/main">
            <a:r>
              <a:t>提问：“需要加热或点燃才能开始的反应，一定是吸热反应。”对吗？</a:t>
            </a:r>
          </a:p>
          <a:p xmlns:a="http://schemas.openxmlformats.org/drawingml/2006/main">
            <a:r>
              <a:t>选项：A．对，启动能量决定反应吸放热；B．错，燃烧等需要点燃但总体放热；C．对，所有反应都持续吸热；D．错，因为所有反应都放热</a:t>
            </a:r>
          </a:p>
          <a:p xmlns:a="http://schemas.openxmlformats.org/drawingml/2006/main">
            <a:r>
              <a:t>完整答案：B．错，燃烧等需要点燃但总体放热</a:t>
            </a:r>
          </a:p>
          <a:p xmlns:a="http://schemas.openxmlformats.org/drawingml/2006/main">
            <a:r>
              <a:t>解析与预期回答：错误。许多燃烧需要点燃，但总体放热。反应物总能量高于生成物时放热；反之吸热。</a:t>
            </a:r>
          </a:p>
          <a:p xmlns:a="http://schemas.openxmlformats.org/drawingml/2006/main">
            <a:r>
              <a:t>提示：把反应启动条件与反应前后的总能量比较分开。</a:t>
            </a:r>
          </a:p>
          <a:p xmlns:a="http://schemas.openxmlformats.org/drawingml/2006/main">
            <a:r>
              <a:t>易错点：不要把活化所需条件与反应总体能量变化混为一谈。</a:t>
            </a:r>
          </a:p>
          <a:p xmlns:a="http://schemas.openxmlformats.org/drawingml/2006/main">
            <a:r>
              <a:t>讲解要点：断键吸收能量，成键释放能量。 成键释放总能量大于断键吸收总能量时，反应总体放热。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7：目标“修正工单模板”；让学生先操作：核查能量栏，修正模板中的判断。 场景反馈：工单模板的能量栏已修正。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【课次与时间】第3次课，29—32分钟，本页3分钟。</a:t>
            </a:r>
          </a:p>
          <a:p xmlns:a="http://schemas.openxmlformats.org/drawingml/2006/main">
            <a:r>
              <a:t>【讲解要点】仅针对Zn、Cu、稀硫酸组成的简单原电池讨论。负极氧化，正极还原，电子在金属外电路流动。图中初始无电子方向、极性或气泡提示。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【标准答案与预期学生回答】Zn失电子，Cu表面H⁺得电子放H₂，电子由Zn经导线到Cu。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答案   Zn为负极：Zn − 2e⁻ → Zn²⁺</a:t>
            </a:r>
          </a:p>
          <a:p xmlns:a="http://schemas.openxmlformats.org/drawingml/2006/main">
            <a:r>
              <a:t>Cu为正极：2H⁺ + 2e⁻ → H₂↑</a:t>
            </a:r>
          </a:p>
          <a:p xmlns:a="http://schemas.openxmlformats.org/drawingml/2006/main">
            <a:r>
              <a:t>电子：Zn经外电路流向Cu。能量：化学能转为电能。</a:t>
            </a:r>
          </a:p>
          <a:p xmlns:a="http://schemas.openxmlformats.org/drawingml/2006/main">
            <a:r>
              <a:t>【教师备选追问及答案】追问：电子会穿过硫酸溶液流到Cu吗？答案：不会，电子经外电路流动，溶液靠离子迁移导电。</a:t>
            </a:r>
          </a:p>
          <a:p xmlns:a="http://schemas.openxmlformats.org/drawingml/2006/main">
            <a:r>
              <a:t>【易错点】正极材料Cu不等于正极反应物一定是Cu²⁺。电子不在溶液中由Zn“穿过”到Cu，溶液靠离子迁移导电。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【放映操作】初始隐藏答案。第1次单击：答案   Zn为负极：Zn − 2e⁻ → Zn²⁺</a:t>
            </a:r>
          </a:p>
          <a:p xmlns:a="http://schemas.openxmlformats.org/drawingml/2006/main">
            <a:r>
              <a:t>Cu为正极：2H⁺ + 2e⁻ → H₂↑</a:t>
            </a:r>
          </a:p>
          <a:p xmlns:a="http://schemas.openxmlformats.org/drawingml/2006/main">
            <a:r>
              <a:t>电子：Zn经外电路流向Cu。能量：化学能转为电能。；结构标注；结构标注</a:t>
            </a:r>
          </a:p>
          <a:p xmlns:a="http://schemas.openxmlformats.org/drawingml/2006/main">
            <a:r>
              <a:t>【教材依据】必修第二册，第27—30页。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c3q10】接通模型里的电子路线</a:t>
            </a:r>
          </a:p>
          <a:p xmlns:a="http://schemas.openxmlformats.org/drawingml/2006/main">
            <a:r>
              <a:t>情境：Max已准备好替换接口。先在铜—锌原电池模型中接通外电路，说明电子与溶液中离子的不同路径。备用电池不是这个实验装置，实际接电由Max负责。</a:t>
            </a:r>
          </a:p>
          <a:p xmlns:a="http://schemas.openxmlformats.org/drawingml/2006/main">
            <a:r>
              <a:t>提问：Zn、Cu插入稀H₂SO₄并接通外电路，哪项正确？</a:t>
            </a:r>
          </a:p>
          <a:p xmlns:a="http://schemas.openxmlformats.org/drawingml/2006/main">
            <a:r>
              <a:t>选项：A．Cu为负极，电子经溶液流向Zn；B．Zn为负极，电子经外电路流向Cu，Cu处可产生H₂；C．Zn为正极，Cu溶解产生Zn²⁺；D．电子在溶液中由Cu流向Zn</a:t>
            </a:r>
          </a:p>
          <a:p xmlns:a="http://schemas.openxmlformats.org/drawingml/2006/main">
            <a:r>
              <a:t>完整答案：B．Zn为负极，电子经外电路流向Cu，Cu处可产生H₂</a:t>
            </a:r>
          </a:p>
          <a:p xmlns:a="http://schemas.openxmlformats.org/drawingml/2006/main">
            <a:r>
              <a:t>解析与预期回答：Zn为负极：Zn → Zn²⁺ + 2e⁻。电子经外电路由Zn流向Cu。Cu为正极，2H⁺ + 2e⁻ → H₂↑。溶液靠离子迁移导电。</a:t>
            </a:r>
          </a:p>
          <a:p xmlns:a="http://schemas.openxmlformats.org/drawingml/2006/main">
            <a:r>
              <a:t>提示：发生失电子氧化的一极是负极。</a:t>
            </a:r>
          </a:p>
          <a:p xmlns:a="http://schemas.openxmlformats.org/drawingml/2006/main">
            <a:r>
              <a:t>易错点：电子不通过电解质溶液从一个电极流到另一个电极。</a:t>
            </a:r>
          </a:p>
          <a:p xmlns:a="http://schemas.openxmlformats.org/drawingml/2006/main">
            <a:r>
              <a:t>讲解要点：原电池把化学能转化为电能。 判断两极时应结合实际电极反应与条件，不能只背材料名称。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c3q10】接通铜—锌模型并追踪电子</a:t>
            </a:r>
          </a:p>
          <a:p xmlns:a="http://schemas.openxmlformats.org/drawingml/2006/main">
            <a:r>
              <a:t>玩法类型：circuit</a:t>
            </a:r>
          </a:p>
          <a:p xmlns:a="http://schemas.openxmlformats.org/drawingml/2006/main">
            <a:r>
              <a:t>学生操作：这是独立的培训模型。Zn、Cu两片电极浸入稀H₂SO₄。把导线接成外电路，沿正确路径追踪电子；电子不能穿过溶液直接去另一极。</a:t>
            </a:r>
          </a:p>
          <a:p xmlns:a="http://schemas.openxmlformats.org/drawingml/2006/main">
            <a:r>
              <a:t>操作完整解法：连接Zn与Cu形成外电路；Zn为负极，Zn → Zn²⁺ + 2e⁻；Cu为正极，2H⁺ + 2e⁻ → H₂↑。电子经外电路从Zn流向Cu，溶液靠离子迁移导电。Zn本身接触酸时也可能局部产生H₂，不能把“断开外电路”理解为锌在酸中完全没有化学变化。模型用于原理核验，实际维修由Max完成。</a:t>
            </a:r>
          </a:p>
          <a:p xmlns:a="http://schemas.openxmlformats.org/drawingml/2006/main">
            <a:r>
              <a:t>完成反馈：电子路线核验完成，接口检修工单可以提交。Max等待你交工单，随后才实际更换接口并检查设备；通信还没有恢复。</a:t>
            </a:r>
          </a:p>
          <a:p xmlns:a="http://schemas.openxmlformats.org/drawingml/2006/main">
            <a:r>
              <a:t>得到物品：接口检修工单。记录、配件和检查依据已齐备，交给Max进行实际更换与电气检查。</a:t>
            </a:r>
          </a:p>
          <a:p xmlns:a="http://schemas.openxmlformats.org/drawingml/2006/main">
            <a:r>
              <a:t>任务进展：取得可交付维修工单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q10：目标“接通模型路线”；让学生先操作：连接模型电路，再标出电子方向。 场景反馈：路线核验完成，接口工单已备齐。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【课次与时间】第3次课，32—33分钟，本页1分钟。</a:t>
            </a:r>
          </a:p>
          <a:p xmlns:a="http://schemas.openxmlformats.org/drawingml/2006/main">
            <a:r>
              <a:t>【讲解要点】以检索练习重建Na与Fe网络。30秒补空，15秒三人接力，15秒三次点击核对，随后按计划小测。</a:t>
            </a:r>
          </a:p>
          <a:p xmlns:a="http://schemas.openxmlformats.org/drawingml/2006/main">
            <a:r>
              <a:t>【提问方式】学生先独立作答，再口头解释结构、条件或配平依据。若请求提示，使用提示机会。作答后逐次显示答案与解析。</a:t>
            </a:r>
          </a:p>
          <a:p xmlns:a="http://schemas.openxmlformats.org/drawingml/2006/main">
            <a:r>
              <a:t>【标准答案与预期学生回答】①常温Na₂O，加热燃烧Na₂O₂。②Fe²⁺氧化可用Cl₂，Fe³⁺还原可用Fe。③KSCN，血红色。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① Na₂O / Na₂O₂</a:t>
            </a:r>
          </a:p>
          <a:p xmlns:a="http://schemas.openxmlformats.org/drawingml/2006/main">
            <a:r>
              <a:t>② 氧化用Cl₂；还原用Fe</a:t>
            </a:r>
          </a:p>
          <a:p xmlns:a="http://schemas.openxmlformats.org/drawingml/2006/main">
            <a:r>
              <a:t>③ KSCN；血红色</a:t>
            </a:r>
          </a:p>
          <a:p xmlns:a="http://schemas.openxmlformats.org/drawingml/2006/main">
            <a:r>
              <a:t>【易错点】金属网络的每条转化需有条件。检验已有Fe³⁺必须先KSCN而不是先加氧化剂。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【本页积分】本页为主线计分关，满分1分。完整独立答对1分。请求提示后答对，或答错后正确修正并解释0.5分，每页最多1分。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【放映操作】初始隐藏答案。第1次单击：① Na₂O / Na₂O₂</a:t>
            </a:r>
          </a:p>
          <a:p xmlns:a="http://schemas.openxmlformats.org/drawingml/2006/main">
            <a:r>
              <a:t>第2次单击：② 氧化用Cl₂；还原用Fe</a:t>
            </a:r>
          </a:p>
          <a:p xmlns:a="http://schemas.openxmlformats.org/drawingml/2006/main">
            <a:r>
              <a:t>第3次单击：③ KSCN；血红色</a:t>
            </a:r>
          </a:p>
          <a:p xmlns:a="http://schemas.openxmlformats.org/drawingml/2006/main">
            <a:r>
              <a:t>【选路】本页任务完成后，点击“路线A”或“路线B”。学生任选一条，用33—35分钟，共2分，做完后点击“进入终关”。不要把两条路线都安排进本次40分钟。</a:t>
            </a:r>
          </a:p>
          <a:p xmlns:a="http://schemas.openxmlformats.org/drawingml/2006/main">
            <a:r>
              <a:t>【教材依据】《化学 必修 第二册》第5章，教材第3—30页（项目PDF第8—35页）。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①先加KSCN，若呈血红色，说明检出Fe³⁺。</a:t>
            </a:r>
          </a:p>
          <a:p xmlns:a="http://schemas.openxmlformats.org/drawingml/2006/main">
            <a:r>
              <a:t>②不能，氯水可能先把Fe²⁺氧化为Fe³⁺。。解析   必须区分“原液已有”与“操作生成”的Fe³⁺。</a:t>
            </a:r>
          </a:p>
          <a:p xmlns:a="http://schemas.openxmlformats.org/drawingml/2006/main">
            <a:r>
              <a:t>试剂和现象1分，否定方案并说明原因1分。</a:t>
            </a:r>
          </a:p>
          <a:p xmlns:a="http://schemas.openxmlformats.org/drawingml/2006/main">
            <a:r>
              <a:t>【本页屏幕问题完整答案】提示   检验前的操作不能先改变待检验的价态。</a:t>
            </a:r>
          </a:p>
          <a:p xmlns:a="http://schemas.openxmlformats.org/drawingml/2006/main">
            <a:r>
              <a:t>答案   ①先加KSCN，若呈血红色，说明检出Fe³⁺。</a:t>
            </a:r>
          </a:p>
          <a:p xmlns:a="http://schemas.openxmlformats.org/drawingml/2006/main">
            <a:r>
              <a:t>②不能，氯水可能先把Fe²⁺氧化为Fe³⁺。</a:t>
            </a:r>
          </a:p>
          <a:p xmlns:a="http://schemas.openxmlformats.org/drawingml/2006/main">
            <a:r>
              <a:t>解析   必须区分“原液已有”与“操作生成”的Fe³⁺。</a:t>
            </a:r>
          </a:p>
          <a:p xmlns:a="http://schemas.openxmlformats.org/drawingml/2006/main">
            <a:r>
              <a:t>试剂和现象1分，否定方案并说明原因1分。</a:t>
            </a:r>
          </a:p>
          <a:p xmlns:a="http://schemas.openxmlformats.org/drawingml/2006/main">
            <a:r>
              <a:t>【易错点】KSCN常规用于Fe³⁺显色检验。不能据先氧化后的显色证明原液已有Fe³⁺。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必修 第二册》第5章，第3—30页（项目PDF第8—35页）。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c3bA】终检附件 · 把检验记录排清楚</a:t>
            </a:r>
          </a:p>
          <a:p xmlns:a="http://schemas.openxmlformats.org/drawingml/2006/main">
            <a:r>
              <a:t>情境：Max：工单里再留一份完整的模拟检验示例。先加KSCN不显红，后加氯水变红，每一步分别说明什么？不要把“未检出”写成“绝对不存在”。</a:t>
            </a:r>
          </a:p>
          <a:p xmlns:a="http://schemas.openxmlformats.org/drawingml/2006/main">
            <a:r>
              <a:t>提问：在该高中常规检验方案下，哪项推断合理？</a:t>
            </a:r>
          </a:p>
          <a:p xmlns:a="http://schemas.openxmlformats.org/drawingml/2006/main">
            <a:r>
              <a:t>选项：A．原液已明确含有Fe³⁺；B．原液检出Fe²⁺，未检出Fe³⁺；氯水把Fe²⁺氧化后显红；C．KSCN把Fe³⁺还原为Fe²⁺；D．氯水把Fe³⁺还原为Fe²⁺</a:t>
            </a:r>
          </a:p>
          <a:p xmlns:a="http://schemas.openxmlformats.org/drawingml/2006/main">
            <a:r>
              <a:t>完整答案：B．原液检出Fe²⁺，未检出Fe³⁺；氯水把Fe²⁺氧化后显红</a:t>
            </a:r>
          </a:p>
          <a:p xmlns:a="http://schemas.openxmlformats.org/drawingml/2006/main">
            <a:r>
              <a:t>解析与预期回答：第一步未检出Fe³⁺。加氯水后出现血红色，符合原液中Fe²⁺经氧化生成Fe³⁺的常规检验结论。检测仍受浓度等条件限制。</a:t>
            </a:r>
          </a:p>
          <a:p xmlns:a="http://schemas.openxmlformats.org/drawingml/2006/main">
            <a:r>
              <a:t>提示：第一步看原液，第二步看氧化之后的变化。</a:t>
            </a:r>
          </a:p>
          <a:p xmlns:a="http://schemas.openxmlformats.org/drawingml/2006/main">
            <a:r>
              <a:t>易错点：不能把“未检出”无条件扩大为“绝对不存在”。</a:t>
            </a:r>
          </a:p>
          <a:p xmlns:a="http://schemas.openxmlformats.org/drawingml/2006/main">
            <a:r>
              <a:t>讲解要点：检验顺序影响结论，报告中要保留每一步的观察。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c3bA】整理先检验、后氧化的操作链</a:t>
            </a:r>
          </a:p>
          <a:p xmlns:a="http://schemas.openxmlformats.org/drawingml/2006/main">
            <a:r>
              <a:t>玩法类型：sequence</a:t>
            </a:r>
          </a:p>
          <a:p xmlns:a="http://schemas.openxmlformats.org/drawingml/2006/main">
            <a:r>
              <a:t>学生操作：本记录的观察为：先加KSCN不显红，再加氯水后显红。把完整操作链按顺序归档，保留氧化前后的区别，随后核验原液的合理推断。</a:t>
            </a:r>
          </a:p>
          <a:p xmlns:a="http://schemas.openxmlformats.org/drawingml/2006/main">
            <a:r>
              <a:t>操作完整解法：取原液→先加KSCN→未显红后加氯水→记录并对照。第一步未检出Fe³⁺；加氯水后显红符合原液Fe²⁺经氧化生成Fe³⁺的常规检验结论。不能把第二步的Fe³⁺倒推为原液已经有Fe³⁺；检测受浓度等条件限制。</a:t>
            </a:r>
          </a:p>
          <a:p xmlns:a="http://schemas.openxmlformats.org/drawingml/2006/main">
            <a:r>
              <a:t>完成反馈：逐步检验附件已补齐，工单可以移交Max。下一步等待维修完成，再去通信终端发报。</a:t>
            </a:r>
          </a:p>
          <a:p xmlns:a="http://schemas.openxmlformats.org/drawingml/2006/main">
            <a:r>
              <a:t>任务进展：补齐最终工单附件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bA：目标“整理检验附件”；让学生先操作：排好检验卡，给工单留下逐步依据。 场景反馈：逐步检验附件已夹入接口工单。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【课次与时间】第3次课，33—35分钟。本页为二选一路线，用2分钟，只做所选路线。</a:t>
            </a:r>
          </a:p>
          <a:p xmlns:a="http://schemas.openxmlformats.org/drawingml/2006/main">
            <a:r>
              <a:t>【讲解要点】学生自主选择路线，先写答题方案。两项任务各1分，路线A和B按相同满分计。</a:t>
            </a:r>
          </a:p>
          <a:p xmlns:a="http://schemas.openxmlformats.org/drawingml/2006/main">
            <a:r>
              <a:t>【提问方式】先问两项任务，学生请求提示时才显示第一步。作答后显示答案，再显示解析。</a:t>
            </a:r>
          </a:p>
          <a:p xmlns:a="http://schemas.openxmlformats.org/drawingml/2006/main">
            <a:r>
              <a:t>【标准答案与预期学生回答】答案   ①0.030 mol O₂</a:t>
            </a:r>
          </a:p>
          <a:p xmlns:a="http://schemas.openxmlformats.org/drawingml/2006/main">
            <a:r>
              <a:t>②剩余0.020 mol Na₂O₂。解析   CO₂不足。消耗0.060 mol Na₂O₂，生成0.030 mol O₂。</a:t>
            </a:r>
          </a:p>
          <a:p xmlns:a="http://schemas.openxmlformats.org/drawingml/2006/main">
            <a:r>
              <a:t>剩余量为0.080 − 0.060 = 0.020 mol。两项各1分。</a:t>
            </a:r>
          </a:p>
          <a:p xmlns:a="http://schemas.openxmlformats.org/drawingml/2006/main">
            <a:r>
              <a:t>【本页屏幕问题完整答案】提示   方程式中Na₂O₂∶CO₂∶O₂的系数比为2∶2∶1。</a:t>
            </a:r>
          </a:p>
          <a:p xmlns:a="http://schemas.openxmlformats.org/drawingml/2006/main">
            <a:r>
              <a:t>先判断限制反应量的物质。</a:t>
            </a:r>
          </a:p>
          <a:p xmlns:a="http://schemas.openxmlformats.org/drawingml/2006/main">
            <a:r>
              <a:t>答案   ①0.030 mol O₂</a:t>
            </a:r>
          </a:p>
          <a:p xmlns:a="http://schemas.openxmlformats.org/drawingml/2006/main">
            <a:r>
              <a:t>②剩余0.020 mol Na₂O₂</a:t>
            </a:r>
          </a:p>
          <a:p xmlns:a="http://schemas.openxmlformats.org/drawingml/2006/main">
            <a:r>
              <a:t>解析   CO₂不足。消耗0.060 mol Na₂O₂，生成0.030 mol O₂。</a:t>
            </a:r>
          </a:p>
          <a:p xmlns:a="http://schemas.openxmlformats.org/drawingml/2006/main">
            <a:r>
              <a:t>剩余量为0.080 − 0.060 = 0.020 mol。两项各1分。</a:t>
            </a:r>
          </a:p>
          <a:p xmlns:a="http://schemas.openxmlformats.org/drawingml/2006/main">
            <a:r>
              <a:t>【易错点】不能直接用全部0.080mol Na₂O₂计算氧气，先检查CO₂是否足量。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【积分】两项任务各1分。独立答对得1分，用提示或答错后解释清楚得0.5分，每项最多1分。每章最多2次提示机会。计分由老师在纸上记录，PPT不自动累计。</a:t>
            </a:r>
          </a:p>
          <a:p xmlns:a="http://schemas.openxmlformats.org/drawingml/2006/main">
            <a:r>
              <a:t>【放映操作】初始仅显示任务。学生可先请求提示。单击逐步显示提示、答案或解析，不要连续快进。</a:t>
            </a:r>
          </a:p>
          <a:p xmlns:a="http://schemas.openxmlformats.org/drawingml/2006/main">
            <a:r>
              <a:t>【按钮】完成后点“进入终关”。本课只做A或B，另一页供下次重玩。路线不使用额外课堂时间。</a:t>
            </a:r>
          </a:p>
          <a:p xmlns:a="http://schemas.openxmlformats.org/drawingml/2006/main">
            <a:r>
              <a:t>【教材依据】《化学 必修 第二册》第5章，第3—30页（项目PDF第8—35页）。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c3bB】终检附件 · 数量不够时先算谁</a:t>
            </a:r>
          </a:p>
          <a:p xmlns:a="http://schemas.openxmlformats.org/drawingml/2006/main">
            <a:r>
              <a:t>情境：Sam请你复核供氧数量账中最后一行：两种反应物的量都给出了，不能都当成足量。先找限量物质，再算生成量和剩余量。仍是账面校核。</a:t>
            </a:r>
          </a:p>
          <a:p xmlns:a="http://schemas.openxmlformats.org/drawingml/2006/main">
            <a:r>
              <a:t>提问：0.080 mol Na₂O₂与0.060 mol CO₂充分反应，O₂与剩余Na₂O₂的量依次是多少？</a:t>
            </a:r>
          </a:p>
          <a:p xmlns:a="http://schemas.openxmlformats.org/drawingml/2006/main">
            <a:r>
              <a:t>选项：A．0.040 mol、0 mol；B．0.030 mol、0.020 mol；C．0.060 mol、0.020 mol；D．0.020 mol、0.030 mol</a:t>
            </a:r>
          </a:p>
          <a:p xmlns:a="http://schemas.openxmlformats.org/drawingml/2006/main">
            <a:r>
              <a:t>完整答案：B．0.030 mol、0.020 mol</a:t>
            </a:r>
          </a:p>
          <a:p xmlns:a="http://schemas.openxmlformats.org/drawingml/2006/main">
            <a:r>
              <a:t>解析与预期回答：CO₂不足。消耗0.060 mol Na₂O₂，生成0.030 mol O₂，剩余0.020 mol Na₂O₂。</a:t>
            </a:r>
          </a:p>
          <a:p xmlns:a="http://schemas.openxmlformats.org/drawingml/2006/main">
            <a:r>
              <a:t>提示：Na₂O₂∶CO₂∶O₂为2∶2∶1，先找限量物质。</a:t>
            </a:r>
          </a:p>
          <a:p xmlns:a="http://schemas.openxmlformats.org/drawingml/2006/main">
            <a:r>
              <a:t>易错点：不能用全部Na₂O₂直接计算O₂。</a:t>
            </a:r>
          </a:p>
          <a:p xmlns:a="http://schemas.openxmlformats.org/drawingml/2006/main">
            <a:r>
              <a:t>讲解要点：数量计算先配平，再判断限量，最后核对单位。</a:t>
            </a:r>
          </a:p>
          <a:p xmlns:a="http://schemas.openxmlformats.org/drawingml/2006/main">
            <a:r>
              <a:t>提问方式：先让学生独立操作，再请学生说明结构、条件或检验依据。原选择题答案保留供概念复习，操作解法见本页末尾。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【互动操作 c3bB】核对限量供氧账与剩余库存</a:t>
            </a:r>
          </a:p>
          <a:p xmlns:a="http://schemas.openxmlformats.org/drawingml/2006/main">
            <a:r>
              <a:t>玩法类型：numbers</a:t>
            </a:r>
          </a:p>
          <a:p xmlns:a="http://schemas.openxmlformats.org/drawingml/2006/main">
            <a:r>
              <a:t>学生操作：装置账面原料为0.080 mol Na₂O₂、0.060 mol CO₂。按2Na₂O₂ + 2CO₂ → 2Na₂CO₃ + O₂计算，先核对实际消耗，再补上产气量与剩余库存。</a:t>
            </a:r>
          </a:p>
          <a:p xmlns:a="http://schemas.openxmlformats.org/drawingml/2006/main">
            <a:r>
              <a:t>操作完整解法：CO₂是限量物质，0.060 mol CO₂消耗0.060 mol Na₂O₂，生成0.030 mol O₂，剩余0.020 mol Na₂O₂。两种反应物的系数比为1∶1，不能按全部0.080 mol Na₂O₂直接算产气量。</a:t>
            </a:r>
          </a:p>
          <a:p xmlns:a="http://schemas.openxmlformats.org/drawingml/2006/main">
            <a:r>
              <a:t>完成反馈：限量物质与剩余量记录已补齐，工单可以移交Max。下一步等待维修完成，再去通信终端发报。</a:t>
            </a:r>
          </a:p>
          <a:p xmlns:a="http://schemas.openxmlformats.org/drawingml/2006/main">
            <a:r>
              <a:t>任务进展：补齐最终工单附件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c3bB：目标“复核备用数量”；让学生先操作：核对用量、生成量与剩余量。 场景反馈：数量复核附件已夹入接口工单。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【课次与时间】第3次课，35—37分钟，本页2分钟。</a:t>
            </a:r>
          </a:p>
          <a:p xmlns:a="http://schemas.openxmlformats.org/drawingml/2006/main">
            <a:r>
              <a:t>【讲解要点】两道单选各2分，检查过氧化物与钠在盐水溶液中的反应。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【标准答案与预期学生回答】Q1 B，Q2 B。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Q1答案   B</a:t>
            </a:r>
          </a:p>
          <a:p xmlns:a="http://schemas.openxmlformats.org/drawingml/2006/main">
            <a:r>
              <a:t>解析   2Na₂O₂ + 2CO₂ → 2Na₂CO₃ + O₂。</a:t>
            </a:r>
          </a:p>
          <a:p xmlns:a="http://schemas.openxmlformats.org/drawingml/2006/main">
            <a:r>
              <a:t>Q2答案   B</a:t>
            </a:r>
          </a:p>
          <a:p xmlns:a="http://schemas.openxmlformats.org/drawingml/2006/main">
            <a:r>
              <a:t>解析   钠先与水反应，生成的OH⁻使Cu²⁺形成Cu(OH)₂沉淀。</a:t>
            </a:r>
          </a:p>
          <a:p xmlns:a="http://schemas.openxmlformats.org/drawingml/2006/main">
            <a:r>
              <a:t>【易错点】不能机械套用金属置换顺序。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【放映操作】初始隐藏答案。第1次单击：Q1答案   B</a:t>
            </a:r>
          </a:p>
          <a:p xmlns:a="http://schemas.openxmlformats.org/drawingml/2006/main">
            <a:r>
              <a:t>解析   2Na₂O₂ + 2CO₂ → 2Na₂CO₃ + O₂。</a:t>
            </a:r>
          </a:p>
          <a:p xmlns:a="http://schemas.openxmlformats.org/drawingml/2006/main">
            <a:r>
              <a:t>第2次单击：Q2答案   B</a:t>
            </a:r>
          </a:p>
          <a:p xmlns:a="http://schemas.openxmlformats.org/drawingml/2006/main">
            <a:r>
              <a:t>解析   钠先与水反应，生成的OH⁻使Cu²⁺形成Cu(OH)₂沉淀。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必修 第二册》第5章，教材第3—30页（项目PDF第8—35页）。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提问：Na在O₂中燃烧的主要产物是什么？</a:t>
            </a:r>
          </a:p>
          <a:p xmlns:a="http://schemas.openxmlformats.org/drawingml/2006/main">
            <a:r>
              <a:t>选项：A．Na₂O；B．Na₂O₂；C．NaOH；D．Na₂CO₃</a:t>
            </a:r>
          </a:p>
          <a:p xmlns:a="http://schemas.openxmlformats.org/drawingml/2006/main">
            <a:r>
              <a:t>完整答案：B．Na₂O₂</a:t>
            </a:r>
          </a:p>
          <a:p xmlns:a="http://schemas.openxmlformats.org/drawingml/2006/main">
            <a:r>
              <a:t>解析与预期回答：燃烧主要生成Na₂O₂，常温下与O₂反应主要生成Na₂O。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易错点：燃烧主要生成Na₂O₂，常温下与O₂反应主要生成Na₂O。</a:t>
            </a:r>
          </a:p>
          <a:p xmlns:a="http://schemas.openxmlformats.org/drawingml/2006/main">
            <a:r>
              <a:t>讲解要点：燃烧主要生成Na₂O₂，常温下与O₂反应主要生成Na₂O。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提问：0.20 mol Na₂O₂与足量CO₂反应生成O₂多少mol？</a:t>
            </a:r>
          </a:p>
          <a:p xmlns:a="http://schemas.openxmlformats.org/drawingml/2006/main">
            <a:r>
              <a:t>选项：A．0.10；B．0.20；C．0.40；D．0.050</a:t>
            </a:r>
          </a:p>
          <a:p xmlns:a="http://schemas.openxmlformats.org/drawingml/2006/main">
            <a:r>
              <a:t>完整答案：A．0.10</a:t>
            </a:r>
          </a:p>
          <a:p xmlns:a="http://schemas.openxmlformats.org/drawingml/2006/main">
            <a:r>
              <a:t>解析与预期回答：系数比Na₂O₂∶O₂=2∶1，所以0.10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易错点：系数比Na₂O₂∶O₂=2∶1，所以0.10 mol。</a:t>
            </a:r>
          </a:p>
          <a:p xmlns:a="http://schemas.openxmlformats.org/drawingml/2006/main">
            <a:r>
              <a:t>讲解要点：系数比Na₂O₂∶O₂=2∶1，所以0.10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提问：Al(OH)₃溶于足量NaOH溶液，体现什么性质？</a:t>
            </a:r>
          </a:p>
          <a:p xmlns:a="http://schemas.openxmlformats.org/drawingml/2006/main">
            <a:r>
              <a:t>选项：A．只有碱性；B．两性中的与碱反应能力；C．只有还原性；D．不能发生反应</a:t>
            </a:r>
          </a:p>
          <a:p xmlns:a="http://schemas.openxmlformats.org/drawingml/2006/main">
            <a:r>
              <a:t>完整答案：B．两性中的与碱反应能力</a:t>
            </a:r>
          </a:p>
          <a:p xmlns:a="http://schemas.openxmlformats.org/drawingml/2006/main">
            <a:r>
              <a:t>解析与预期回答：Al(OH)₃具有两性，可与强酸、强碱反应。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易错点：Al(OH)₃具有两性，可与强酸、强碱反应。</a:t>
            </a:r>
          </a:p>
          <a:p xmlns:a="http://schemas.openxmlformats.org/drawingml/2006/main">
            <a:r>
              <a:t>讲解要点：Al(OH)₃具有两性，可与强酸、强碱反应。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提问：检验原液Fe³⁺应先使用什么？</a:t>
            </a:r>
          </a:p>
          <a:p xmlns:a="http://schemas.openxmlformats.org/drawingml/2006/main">
            <a:r>
              <a:t>选项：A．氯水；B．Fe粉；C．KSCN溶液；D．NaCl溶液</a:t>
            </a:r>
          </a:p>
          <a:p xmlns:a="http://schemas.openxmlformats.org/drawingml/2006/main">
            <a:r>
              <a:t>完整答案：C．KSCN溶液</a:t>
            </a:r>
          </a:p>
          <a:p xmlns:a="http://schemas.openxmlformats.org/drawingml/2006/main">
            <a:r>
              <a:t>解析与预期回答：先加KSCN检验，不能先改变原液价态。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易错点：先加KSCN检验，不能先改变原液价态。</a:t>
            </a:r>
          </a:p>
          <a:p xmlns:a="http://schemas.openxmlformats.org/drawingml/2006/main">
            <a:r>
              <a:t>讲解要点：先加KSCN检验，不能先改变原液价态。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提问：铜—锌原电池模型中，外电路电子从哪流向哪？</a:t>
            </a:r>
          </a:p>
          <a:p xmlns:a="http://schemas.openxmlformats.org/drawingml/2006/main">
            <a:r>
              <a:t>选项：A．Cu到Zn；B．Zn到Cu；C．H⁺到Cu；D．穿过溶液由Zn到Cu</a:t>
            </a:r>
          </a:p>
          <a:p xmlns:a="http://schemas.openxmlformats.org/drawingml/2006/main">
            <a:r>
              <a:t>完整答案：B．Zn到Cu</a:t>
            </a:r>
          </a:p>
          <a:p xmlns:a="http://schemas.openxmlformats.org/drawingml/2006/main">
            <a:r>
              <a:t>解析与预期回答：Zn失电子，电子经外电路流向Cu，溶液靠离子迁移导电。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易错点：Zn失电子，电子经外电路流向Cu，溶液靠离子迁移导电。</a:t>
            </a:r>
          </a:p>
          <a:p xmlns:a="http://schemas.openxmlformats.org/drawingml/2006/main">
            <a:r>
              <a:t>讲解要点：Zn失电子，电子经外电路流向Cu，溶液靠离子迁移导电。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【课次与时间】第3次课，37—40分钟，本页3分钟。</a:t>
            </a:r>
          </a:p>
          <a:p xmlns:a="http://schemas.openxmlformats.org/drawingml/2006/main">
            <a:r>
              <a:t>【讲解要点】Q3检查显色检验顺序，Q4检查负极氧化与能量转化。整次小测10分。</a:t>
            </a:r>
          </a:p>
          <a:p xmlns:a="http://schemas.openxmlformats.org/drawingml/2006/main">
            <a:r>
              <a:t>【提问方式】让学生独立作答，保留两页合计5分钟，先全部看题，再返回逐项点击反馈。</a:t>
            </a:r>
          </a:p>
          <a:p xmlns:a="http://schemas.openxmlformats.org/drawingml/2006/main">
            <a:r>
              <a:t>【标准答案与预期学生回答】Q3 KSCN、血红色、不先氧化。Q4负极Zn，电子沿导线至Cu，化学能转电能。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Q3答案   先加KSCN，若显血红色，说明检出Fe³⁺。</a:t>
            </a:r>
          </a:p>
          <a:p xmlns:a="http://schemas.openxmlformats.org/drawingml/2006/main">
            <a:r>
              <a:t>不要先加氯水等氧化剂。评分：试剂、现象、顺序各1分。</a:t>
            </a:r>
          </a:p>
          <a:p xmlns:a="http://schemas.openxmlformats.org/drawingml/2006/main">
            <a:r>
              <a:t>Q4答案   Zn − 2e⁻ → Zn²⁺；电子由Zn经外电路流向Cu；</a:t>
            </a:r>
          </a:p>
          <a:p xmlns:a="http://schemas.openxmlformats.org/drawingml/2006/main">
            <a:r>
              <a:t>化学能转为电能。评分：三项各1分。</a:t>
            </a:r>
          </a:p>
          <a:p xmlns:a="http://schemas.openxmlformats.org/drawingml/2006/main">
            <a:r>
              <a:t>【易错点】不能通过先氧化再显色判断原液是否已被氧化。不能把电子流向写成Cu至Zn。</a:t>
            </a:r>
          </a:p>
          <a:p xmlns:a="http://schemas.openxmlformats.org/drawingml/2006/main">
            <a:r>
              <a:t>【单人主持】只有1名学生。每张卡先留20—60秒独立思考，再听解释。老师发现关键错误后只追问一步，避免直接代答。建议思考时间可延长，不因速度扣分。</a:t>
            </a:r>
          </a:p>
          <a:p xmlns:a="http://schemas.openxmlformats.org/drawingml/2006/main">
            <a:r>
              <a:t>【本页积分】沿用题旁分值。本章终关10分，独立作答期间不提供提示。</a:t>
            </a:r>
          </a:p>
          <a:p xmlns:a="http://schemas.openxmlformats.org/drawingml/2006/main">
            <a:r>
              <a:t>【提示机会】每章共2次，老师在纸上记录。学生主动请求时才显示已有“提示”；没有提示框时，老师仅说“先圈结构或确认条件，再检查式子”，然后让学生再试。为答题申请的提示才计次，作答后讲解时显示提示不计次。用完后可继续学习、订正，但不再领取有分的提示。</a:t>
            </a:r>
          </a:p>
          <a:p xmlns:a="http://schemas.openxmlformats.org/drawingml/2006/main">
            <a:r>
              <a:t>【放映操作】初始隐藏答案。第1次单击：Q3答案   先加KSCN，若显血红色，说明检出Fe³⁺。</a:t>
            </a:r>
          </a:p>
          <a:p xmlns:a="http://schemas.openxmlformats.org/drawingml/2006/main">
            <a:r>
              <a:t>不要先加氯水等氧化剂。评分：试剂、现象、顺序各1分。</a:t>
            </a:r>
          </a:p>
          <a:p xmlns:a="http://schemas.openxmlformats.org/drawingml/2006/main">
            <a:r>
              <a:t>第2次单击：Q4答案   Zn − 2e⁻ → Zn²⁺；电子由Zn经外电路流向Cu；</a:t>
            </a:r>
          </a:p>
          <a:p xmlns:a="http://schemas.openxmlformats.org/drawingml/2006/main">
            <a:r>
              <a:t>化学能转为电能。评分：三项各1分。</a:t>
            </a:r>
          </a:p>
          <a:p xmlns:a="http://schemas.openxmlformats.org/drawingml/2006/main">
            <a:r>
              <a:t>【终关组织】两页共5分钟，4分钟独立作答、1分钟核对和结算。先用页码+回车跳到下一页，可避免触发当前页答案。完整答案也在notes里。</a:t>
            </a:r>
          </a:p>
          <a:p xmlns:a="http://schemas.openxmlformats.org/drawingml/2006/main">
            <a:r>
              <a:t>【教材依据】《化学 必修 第二册》第5章，教材第3—30页（项目PDF第8—35页）。</a:t>
            </a:r>
          </a:p>
          <a:p xmlns:a="http://schemas.openxmlformats.org/drawingml/2006/main">
            <a:r>
              <a:t>【练习来源】按同知识点重新设计。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【网页RPG题目 c3f1】终检 1/5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提问：Na在O₂中燃烧的主要产物是什么？</a:t>
            </a:r>
          </a:p>
          <a:p xmlns:a="http://schemas.openxmlformats.org/drawingml/2006/main">
            <a:r>
              <a:t>选项：A．Na₂O；B．Na₂O₂；C．NaOH；D．Na₂CO₃</a:t>
            </a:r>
          </a:p>
          <a:p xmlns:a="http://schemas.openxmlformats.org/drawingml/2006/main">
            <a:r>
              <a:t>完整答案：B．Na₂O₂</a:t>
            </a:r>
          </a:p>
          <a:p xmlns:a="http://schemas.openxmlformats.org/drawingml/2006/main">
            <a:r>
              <a:t>解析与预期回答：燃烧主要生成Na₂O₂，常温下与O₂反应主要生成Na₂O。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易错点：燃烧主要生成Na₂O₂，常温下与O₂反应主要生成Na₂O。</a:t>
            </a:r>
          </a:p>
          <a:p xmlns:a="http://schemas.openxmlformats.org/drawingml/2006/main">
            <a:r>
              <a:t>讲解要点：燃烧主要生成Na₂O₂，常温下与O₂反应主要生成Na₂O。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c3f2】终检 2/5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提问：0.20 mol Na₂O₂与足量CO₂反应生成O₂多少mol？</a:t>
            </a:r>
          </a:p>
          <a:p xmlns:a="http://schemas.openxmlformats.org/drawingml/2006/main">
            <a:r>
              <a:t>选项：A．0.10；B．0.20；C．0.40；D．0.050</a:t>
            </a:r>
          </a:p>
          <a:p xmlns:a="http://schemas.openxmlformats.org/drawingml/2006/main">
            <a:r>
              <a:t>完整答案：A．0.10</a:t>
            </a:r>
          </a:p>
          <a:p xmlns:a="http://schemas.openxmlformats.org/drawingml/2006/main">
            <a:r>
              <a:t>解析与预期回答：系数比Na₂O₂∶O₂=2∶1，所以0.10 mol。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易错点：系数比Na₂O₂∶O₂=2∶1，所以0.10 mol。</a:t>
            </a:r>
          </a:p>
          <a:p xmlns:a="http://schemas.openxmlformats.org/drawingml/2006/main">
            <a:r>
              <a:t>讲解要点：系数比Na₂O₂∶O₂=2∶1，所以0.10 mol。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c3f3】终检 3/5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提问：Al(OH)₃溶于足量NaOH溶液，体现什么性质？</a:t>
            </a:r>
          </a:p>
          <a:p xmlns:a="http://schemas.openxmlformats.org/drawingml/2006/main">
            <a:r>
              <a:t>选项：A．只有碱性；B．两性中的与碱反应能力；C．只有还原性；D．不能发生反应</a:t>
            </a:r>
          </a:p>
          <a:p xmlns:a="http://schemas.openxmlformats.org/drawingml/2006/main">
            <a:r>
              <a:t>完整答案：B．两性中的与碱反应能力</a:t>
            </a:r>
          </a:p>
          <a:p xmlns:a="http://schemas.openxmlformats.org/drawingml/2006/main">
            <a:r>
              <a:t>解析与预期回答：Al(OH)₃具有两性，可与强酸、强碱反应。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易错点：Al(OH)₃具有两性，可与强酸、强碱反应。</a:t>
            </a:r>
          </a:p>
          <a:p xmlns:a="http://schemas.openxmlformats.org/drawingml/2006/main">
            <a:r>
              <a:t>讲解要点：Al(OH)₃具有两性，可与强酸、强碱反应。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c3f4】终检 4/5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提问：检验原液Fe³⁺应先使用什么？</a:t>
            </a:r>
          </a:p>
          <a:p xmlns:a="http://schemas.openxmlformats.org/drawingml/2006/main">
            <a:r>
              <a:t>选项：A．氯水；B．Fe粉；C．KSCN溶液；D．NaCl溶液</a:t>
            </a:r>
          </a:p>
          <a:p xmlns:a="http://schemas.openxmlformats.org/drawingml/2006/main">
            <a:r>
              <a:t>完整答案：C．KSCN溶液</a:t>
            </a:r>
          </a:p>
          <a:p xmlns:a="http://schemas.openxmlformats.org/drawingml/2006/main">
            <a:r>
              <a:t>解析与预期回答：先加KSCN检验，不能先改变原液价态。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易错点：先加KSCN检验，不能先改变原液价态。</a:t>
            </a:r>
          </a:p>
          <a:p xmlns:a="http://schemas.openxmlformats.org/drawingml/2006/main">
            <a:r>
              <a:t>讲解要点：先加KSCN检验，不能先改变原液价态。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【网页RPG题目 c3f5】终检 5/5</a:t>
            </a:r>
          </a:p>
          <a:p xmlns:a="http://schemas.openxmlformats.org/drawingml/2006/main">
            <a:r>
              <a:t>情境：独立完成五项终检。全部提交后再显示答案与解析。</a:t>
            </a:r>
          </a:p>
          <a:p xmlns:a="http://schemas.openxmlformats.org/drawingml/2006/main">
            <a:r>
              <a:t>提问：铜—锌原电池模型中，外电路电子从哪流向哪？</a:t>
            </a:r>
          </a:p>
          <a:p xmlns:a="http://schemas.openxmlformats.org/drawingml/2006/main">
            <a:r>
              <a:t>选项：A．Cu到Zn；B．Zn到Cu；C．H⁺到Cu；D．穿过溶液由Zn到Cu</a:t>
            </a:r>
          </a:p>
          <a:p xmlns:a="http://schemas.openxmlformats.org/drawingml/2006/main">
            <a:r>
              <a:t>完整答案：B．Zn到Cu</a:t>
            </a:r>
          </a:p>
          <a:p xmlns:a="http://schemas.openxmlformats.org/drawingml/2006/main">
            <a:r>
              <a:t>解析与预期回答：Zn失电子，电子经外电路流向Cu，溶液靠离子迁移导电。</a:t>
            </a:r>
          </a:p>
          <a:p xmlns:a="http://schemas.openxmlformats.org/drawingml/2006/main">
            <a:r>
              <a:t>提示：终检期间不使用提示。</a:t>
            </a:r>
          </a:p>
          <a:p xmlns:a="http://schemas.openxmlformats.org/drawingml/2006/main">
            <a:r>
              <a:t>易错点：Zn失电子，电子经外电路流向Cu，溶液靠离子迁移导电。</a:t>
            </a:r>
          </a:p>
          <a:p xmlns:a="http://schemas.openxmlformats.org/drawingml/2006/main">
            <a:r>
              <a:t>讲解要点：Zn失电子，电子经外电路流向Cu，溶液靠离子迁移导电。</a:t>
            </a:r>
          </a:p>
          <a:p xmlns:a="http://schemas.openxmlformats.org/drawingml/2006/main">
            <a:r>
              <a:t>提问方式：先请学生选择，再口头说明结构、条件或配平依据。备选追问“哪个判据支持你的结论？”答案为上述解析中的判据。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【课次与时间】第3次课，40—40分钟。</a:t>
            </a:r>
          </a:p>
          <a:p xmlns:a="http://schemas.openxmlformats.org/drawingml/2006/main">
            <a:r>
              <a:t>【讲解要点】在课末小测反馈结束时完成简短结算。分数用于选出重练内容。</a:t>
            </a:r>
          </a:p>
          <a:p xmlns:a="http://schemas.openxmlformats.org/drawingml/2006/main">
            <a:r>
              <a:t>【提问方式】老师与学生核对记录，邀请学生选择一张失分任务卡作为课后重玩内容。</a:t>
            </a:r>
          </a:p>
          <a:p xmlns:a="http://schemas.openxmlformats.org/drawingml/2006/main">
            <a:r>
              <a:t>【标准答案与预期学生回答】主线8分，选路2分，终关10分，总分20分。得分档用于安排复习，订正后可继续完成剧情。选择重做内容没有唯一答案，以学生的真实失分点为准。</a:t>
            </a:r>
          </a:p>
          <a:p xmlns:a="http://schemas.openxmlformats.org/drawingml/2006/main">
            <a:r>
              <a:t>【本页屏幕问题完整答案】</a:t>
            </a:r>
          </a:p>
          <a:p xmlns:a="http://schemas.openxmlformats.org/drawingml/2006/main">
            <a:r>
              <a:t>【易错点】得分档只是本游戏反馈规则，不代表考试成绩。计分手动进行。</a:t>
            </a:r>
          </a:p>
          <a:p xmlns:a="http://schemas.openxmlformats.org/drawingml/2006/main">
            <a:r>
              <a:t>【单人主持】只有1名学生。老师给出任务，等待学生在草稿纸作答，再追问依据。不要代答。</a:t>
            </a:r>
          </a:p>
          <a:p xmlns:a="http://schemas.openxmlformats.org/drawingml/2006/main">
            <a:r>
              <a:t>【积分】按本章计分规则。每章最多2次提示机会。计分由老师在纸上记录，PPT不自动累计。</a:t>
            </a:r>
          </a:p>
          <a:p xmlns:a="http://schemas.openxmlformats.org/drawingml/2006/main">
            <a:r>
              <a:t>【放映操作】按页面按钮导航。</a:t>
            </a:r>
          </a:p>
          <a:p xmlns:a="http://schemas.openxmlformats.org/drawingml/2006/main">
            <a:r>
              <a:t>【时间】本页结算包含在终关最后1分钟反馈内，不额外占用课堂时间。三章总计满分60分，各章提示次数重新计为2次。</a:t>
            </a:r>
          </a:p>
          <a:p xmlns:a="http://schemas.openxmlformats.org/drawingml/2006/main">
            <a:r>
              <a:t>【教材依据】《化学 必修 第二册》第5章，第3—30页（项目PDF第8—35页）。</a:t>
            </a:r>
          </a:p>
          <a:p xmlns:a="http://schemas.openxmlformats.org/drawingml/2006/main">
            <a:r>
              <a:t>【练习来源】依据同知识点重新设计。</a:t>
            </a:r>
          </a:p>
          <a:p xmlns:a="http://schemas.openxmlformats.org/drawingml/2006/main">
            <a:r>
              <a:t>【RPG连续剧情】Max已经收到HJ-204配件，通信机仍处于断电状态。他检查实物，你查看检修页和模拟检测记录。 Max：电池本体还有电。受潮连接件存在腐蚀和接触异常，我们得把依据写完整，再更换接口。只看到颜色还不能代替专业检查。 先整理检修柜里的材料记录，再核对铁的价态、检验顺序和电流路径。钠反应、供氧数量等在训练模型或账面记录中校核；不用于实际修通信机。 Sam：这次的终点是发出消息。工单交给Max后，由他更换连接件、安装匹配配件并完成电气检查；你再操作通信终端。</a:t>
            </a:r>
          </a:p>
          <a:p xmlns:a="http://schemas.openxmlformats.org/drawingml/2006/main">
            <a:r>
              <a:t>【RPG本章交付】接口检修工单：受潮接口的腐蚀与接触异常已由检修记录及专业检查支持。模拟价态检验和原电池路线核验完成，交由Max实施更换与电气检查。</a:t>
            </a:r>
          </a:p>
          <a:p xmlns:a="http://schemas.openxmlformats.org/drawingml/2006/main">
            <a:r>
              <a:t>【RPG课时】网页游戏按开场2分钟、10个主线30分钟、任选支线3分钟、終检5分钟安排。PPT可作为概念困难时的讲解辅助，其点击顺序与页旁分值保留。</a:t>
            </a:r>
          </a:p>
          <a:p xmlns:a="http://schemas.openxmlformats.org/drawingml/2006/main">
            <a:r>
              <a:t>【教师角色】老师扮演Sam老师，学生扮演学徒Leo。Mia管理物资，Eve管理结构档案，Max完成实际维修。模拟反应记录用于学习校核。</a:t>
            </a:r>
          </a:p>
          <a:p xmlns:a="http://schemas.openxmlformats.org/drawingml/2006/main">
            <a:r>
              <a:t>【RPG结尾台词】你把受潮记录、检测顺序和电子路线核对清楚，得到一份可交付的维修工单：接口存在腐蚀与接触异常，建议由Max按原设计更换。 Max：证据和配件都齐了。把工单送到终端，我会完成实际更换和电气检查。 最后一步：等Max确认设备可用，给渡船发送“海岬站人员安全，请确认下午接人安排”。收到回复后，这次任务才算完成。 Max完成维修并确认设备可用。Leo发送安全确认，渡船回复下午按约定接人。海岬站恢复了联系。</a:t>
            </a:r>
          </a:p>
          <a:p xmlns:a="http://schemas.openxmlformats.org/drawingml/2006/main">
            <a:r>
              <a:t>【网页操作版教师指引】</a:t>
            </a:r>
          </a:p>
          <a:p xmlns:a="http://schemas.openxmlformats.org/drawingml/2006/main">
            <a:r>
              <a:t>主线目的：恢复研究站对外通信，向渡船发送人员安全确认并约定下午接人。联系不上时接人安排延后。</a:t>
            </a:r>
          </a:p>
          <a:p xmlns:a="http://schemas.openxmlformats.org/drawingml/2006/main">
            <a:r>
              <a:t>本章目标：核对接口故障证据，交出维修工单；Max完成维修后，在终端发送安全确认和下午接人请求。</a:t>
            </a:r>
          </a:p>
          <a:p xmlns:a="http://schemas.openxmlformats.org/drawingml/2006/main">
            <a:r>
              <a:t>本章交付：先交维修工单，等待Max完成更换与电气检查；设备就绪后，在通信终端发送安全确认和下午接人请求。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网页玩法：通过分柜、卡片排序、原子拼装、命名填写、虚拟取样与电路连接完成任务。学生先操作再解释，教师在订正时打开答案。</a:t>
            </a:r>
          </a:p>
          <a:p xmlns:a="http://schemas.openxmlformats.org/drawingml/2006/main">
            <a:r>
              <a:t>课堂配合：网页承担操作与剧情，本PPT继续用于结构、方程式和易错概念讲解。原选择题与单击显示答案的顺序保留。每章最后5分钟独立小测，全部提交后核对。</a:t>
            </a:r>
          </a:p>
          <a:p xmlns:a="http://schemas.openxmlformats.org/drawingml/2006/main">
            <a:r>
              <a:t>角色分工：学生扮演学徒Leo；Mia管理物资，Eve整理档案，Max负责专业维修，Sam指导学习。真实设备由Max检查和更换。</a:t>
            </a:r>
          </a:p>
          <a:p xmlns:a="http://schemas.openxmlformats.org/drawingml/2006/main">
            <a:r>
              <a:t>实验界限：网页里的Na、溴、金属价态检验等属于模型或记录校核，不表示实际现场操作。按原设计库存编号核对配件，不仅凭官能团推断材料适用性。</a:t>
            </a:r>
          </a:p>
          <a:p xmlns:a="http://schemas.openxmlformats.org/drawingml/2006/main">
            <a:r>
              <a:t>【章末系统操作】先交维修工单，等待Max完成更换与电气检查；设备就绪后，在通信终端发送安全确认和下午接人请求。</a:t>
            </a:r>
          </a:p>
          <a:p xmlns:a="http://schemas.openxmlformats.org/drawingml/2006/main">
            <a:r>
              <a:t>【章末交付完整解法】先点击交出工单请Max维修。确认设备就绪后，选择“发给渡船”“海岬站人员安全”“请确认下午接人安排”三块消息；撤回错误指令“接口未经检查，马上通电”。点击发送，取得渡船回执。维修与电气检查由Max完成，学生操作通信终端。</a:t>
            </a:r>
          </a:p>
          <a:p xmlns:a="http://schemas.openxmlformats.org/drawingml/2006/main">
            <a:r>
              <a:t>交付后变化：Max完成维修并确认设备可用。Leo发送安全确认，渡船回复下午按约定接人。海岬站恢复了联系。</a:t>
            </a:r>
          </a:p>
          <a:p xmlns:a="http://schemas.openxmlformats.org/drawingml/2006/main">
            <a:r>
              <a:t>【单屏网页操作】地图固定在一个视窗内。任务卡每组4张，使用左右页切换。背包显示最近两件物品，点“查看全部”翻阅其余记录。</a:t>
            </a:r>
          </a:p>
          <a:p xmlns:a="http://schemas.openxmlformats.org/drawingml/2006/main">
            <a:r>
              <a:t>【任务页操作】任务界面分为“动手操作”“剧情与说明”“学习提示”“结果与解析”四个标签页。请求提示后切到学习提示，提交后切到结果与解析。返回动手操作会保留当前实验状态，不会重新开始实验。学生可在标签页之间切换，核对题目、操作与反馈。</a:t>
            </a:r>
          </a:p>
          <a:p xmlns:a="http://schemas.openxmlformats.org/drawingml/2006/main">
            <a:r>
              <a:t>【章末五分钟小测】网页每次显示一道题。使用题号、上一题和下一题切换，草稿自动保存在当前浏览器。五题全部提交后，才逐题显示答案与解析；核对后再交付报告，继续章末剧情。提交前只标记是否作答，不标记对错。</a:t>
            </a:r>
          </a:p>
          <a:p xmlns:a="http://schemas.openxmlformats.org/drawingml/2006/main">
            <a:r>
              <a:t>【长记录与教师手册】长剧本与任务簿使用上一页、下一页阅读。网页教师手册先通过下拉菜单选题，再点“完整答案”查看该题答案和操作解法。</a:t>
            </a:r>
          </a:p>
          <a:p xmlns:a="http://schemas.openxmlformats.org/drawingml/2006/main">
            <a:r>
              <a:t>【教学内容】单屏界面保留原有知识点、计分和剧情交付要求。本课件已有的33个互动操作完整答案与原选择题答案继续保留。PPT课堂提问仍按既有单击显示顺序使用。</a:t>
            </a:r>
          </a:p>
          <a:p xmlns:a="http://schemas.openxmlformats.org/drawingml/2006/main">
            <a:r>
              <a:rPr lang="zh-CN"/>
              <a:t>【游戏体验版课堂引导】地图只突出一个推荐下一步；灰蓝圆点仍可自由探索。完成后直接回房间，看物品/柜子变化，再跟随角色短提示继续。多任务地点一次最多两件可选物品。模拟实验按阶段展示器材，不一次摊开全部按钮。先操作，再请学生说明一条化学依据；需要时点“听Sam解释依据”，完整答案与原备注均保留。每章最后5分钟仍保留五题小测，全部提交后才显示答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016140642e46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8b69041cf0141e9" /><Relationship Type="http://schemas.openxmlformats.org/officeDocument/2006/relationships/slideLayout" Target="/ppt/slideLayouts/slideLayout1.xml" Id="R200623d1f0fa4e8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00623d1f0fa4e8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76579fd6e4c94" /><Relationship Type="http://schemas.openxmlformats.org/officeDocument/2006/relationships/notesSlide" Target="/ppt/notesSlides/notesSlide1.xml" Id="R1e358bb8c0ea4c9e" 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1f128f6beee4845"/><Relationship Type="http://schemas.openxmlformats.org/officeDocument/2006/relationships/hyperlink" Target="/ppt/slides/slide3.xml" Id="Re2251c9e36ec45d2"/><Relationship Type="http://schemas.openxmlformats.org/officeDocument/2006/relationships/notesSlide" Target="/ppt/notesSlides/notesSlide2.xml" Id="Rb2a19d923c1e406d"/><Relationship Id="rIdGame1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172b8c7bd844dcb"/><Relationship Type="http://schemas.openxmlformats.org/officeDocument/2006/relationships/hyperlink" Target="/ppt/slides/slide2.xml" Id="Rb1c10f30ad4e4d2c"/><Relationship Type="http://schemas.openxmlformats.org/officeDocument/2006/relationships/notesSlide" Target="/ppt/notesSlides/notesSlide3.xml" Id="R0cfa31d536bf45ed"/><Relationship Id="rIdGame1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4750038c73f4472"/><Relationship Type="http://schemas.openxmlformats.org/officeDocument/2006/relationships/hyperlink" Target="/ppt/slides/slide2.xml" Id="R0dfd3dfc90c44dc7"/><Relationship Type="http://schemas.openxmlformats.org/officeDocument/2006/relationships/notesSlide" Target="/ppt/notesSlides/notesSlide4.xml" Id="Rea9b4553d6a94afe"/><Relationship Id="rIdGame1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965bc4ce15a4c6f"/><Relationship Type="http://schemas.openxmlformats.org/officeDocument/2006/relationships/hyperlink" Target="/ppt/slides/slide2.xml" Id="Raa727b240fc0497a"/><Relationship Type="http://schemas.openxmlformats.org/officeDocument/2006/relationships/notesSlide" Target="/ppt/notesSlides/notesSlide5.xml" Id="Rc76f4a5929134121"/><Relationship Id="rIdGame1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529a02e9e534470"/><Relationship Type="http://schemas.openxmlformats.org/officeDocument/2006/relationships/hyperlink" Target="/ppt/slides/slide2.xml" Id="Rc1ab5c8eac4842c0"/><Relationship Type="http://schemas.openxmlformats.org/officeDocument/2006/relationships/notesSlide" Target="/ppt/notesSlides/notesSlide6.xml" Id="R5ef3f3583e674584"/><Relationship Id="rIdGame1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c3bb19be4f545c5"/><Relationship Type="http://schemas.openxmlformats.org/officeDocument/2006/relationships/hyperlink" Target="/ppt/slides/slide2.xml" Id="R76bf5fedba5e4358"/><Relationship Type="http://schemas.openxmlformats.org/officeDocument/2006/relationships/notesSlide" Target="/ppt/notesSlides/notesSlide7.xml" Id="R8f85e9932e2f4618"/><Relationship Id="rIdGame1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5839b0cd1ad4696"/><Relationship Type="http://schemas.openxmlformats.org/officeDocument/2006/relationships/hyperlink" Target="/ppt/slides/slide2.xml" Id="R62fea33544aa46a6"/><Relationship Type="http://schemas.openxmlformats.org/officeDocument/2006/relationships/notesSlide" Target="/ppt/notesSlides/notesSlide8.xml" Id="R5c568d149ddc49c0"/><Relationship Id="rIdGame1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85c75e61588486f"/><Relationship Type="http://schemas.openxmlformats.org/officeDocument/2006/relationships/hyperlink" Target="/ppt/slides/slide2.xml" Id="R3232038e2f6e4832"/><Relationship Type="http://schemas.openxmlformats.org/officeDocument/2006/relationships/notesSlide" Target="/ppt/notesSlides/notesSlide9.xml" Id="R09d3698950984b6a"/><Relationship Id="rIdGame1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9f5f6dccfd14507"/><Relationship Type="http://schemas.openxmlformats.org/officeDocument/2006/relationships/hyperlink" Target="/ppt/slides/slide2.xml" Id="R4346c6dc15284fe6"/><Relationship Type="http://schemas.openxmlformats.org/officeDocument/2006/relationships/notesSlide" Target="/ppt/notesSlides/notesSlide10.xml" Id="R39a0a2b87b404714"/><Relationship Id="rIdGame1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a729283c2fc4a2e"/><Relationship Type="http://schemas.openxmlformats.org/officeDocument/2006/relationships/hyperlink" Target="/ppt/slides/slide2.xml" Id="Rf3ab4ad1834b466a"/><Relationship Type="http://schemas.openxmlformats.org/officeDocument/2006/relationships/notesSlide" Target="/ppt/notesSlides/notesSlide11.xml" Id="R59bbf6ea320f4820"/><Relationship Id="rIdGame1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46fa1944c274033"/><Relationship Type="http://schemas.openxmlformats.org/officeDocument/2006/relationships/hyperlink" Target="/ppt/slides/slide2.xml" Id="Rf4fafae0c3b644d5"/><Relationship Type="http://schemas.openxmlformats.org/officeDocument/2006/relationships/notesSlide" Target="/ppt/notesSlides/notesSlide12.xml" Id="Rb27f748c38bb4b38"/><Relationship Id="rIdGame1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431ec3043da4016"/><Relationship Type="http://schemas.openxmlformats.org/officeDocument/2006/relationships/hyperlink" Target="/ppt/slides/slide2.xml" Id="Rdbcbfa9e2221449e"/><Relationship Type="http://schemas.openxmlformats.org/officeDocument/2006/relationships/notesSlide" Target="/ppt/notesSlides/notesSlide13.xml" Id="R5cdcd00645b94128"/><Relationship Id="rIdGame1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b3ac869c8454ca5"/><Relationship Type="http://schemas.openxmlformats.org/officeDocument/2006/relationships/hyperlink" Target="/ppt/slides/slide2.xml" Id="R332cfb7d96f34edc"/><Relationship Type="http://schemas.openxmlformats.org/officeDocument/2006/relationships/notesSlide" Target="/ppt/notesSlides/notesSlide14.xml" Id="R5864da6c805e4fd4"/><Relationship Id="rIdGame1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4f370f375e5481b"/><Relationship Type="http://schemas.openxmlformats.org/officeDocument/2006/relationships/hyperlink" Target="/ppt/slides/slide2.xml" Id="R7d6514572d8a47c5"/><Relationship Type="http://schemas.openxmlformats.org/officeDocument/2006/relationships/notesSlide" Target="/ppt/notesSlides/notesSlide15.xml" Id="R875a8ade84c14382"/><Relationship Id="rIdGame1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245f25544354f3e"/><Relationship Type="http://schemas.openxmlformats.org/officeDocument/2006/relationships/hyperlink" Target="/ppt/slides/slide17.xml" Id="Ra0caa1bb1093483b"/><Relationship Type="http://schemas.openxmlformats.org/officeDocument/2006/relationships/hyperlink" Target="/ppt/slides/slide18.xml" Id="Rf79985d2ccb44011"/><Relationship Type="http://schemas.openxmlformats.org/officeDocument/2006/relationships/notesSlide" Target="/ppt/notesSlides/notesSlide16.xml" Id="R6261fe8d57d84b75"/><Relationship Id="rIdGame1" Type="http://schemas.openxmlformats.org/officeDocument/2006/relationships/slide" Target="slide17.xml"/><Relationship Id="rIdGame2" Type="http://schemas.openxmlformats.org/officeDocument/2006/relationships/slide" Target="slide18.xml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fe3d332e8174ef8"/><Relationship Type="http://schemas.openxmlformats.org/officeDocument/2006/relationships/hyperlink" Target="/ppt/slides/slide19.xml" Id="Rdaf8b1238de84afa"/><Relationship Type="http://schemas.openxmlformats.org/officeDocument/2006/relationships/notesSlide" Target="/ppt/notesSlides/notesSlide17.xml" Id="Rcfc49577b7524d75"/><Relationship Id="rIdGame1" Type="http://schemas.openxmlformats.org/officeDocument/2006/relationships/slide" Target="slide19.xml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4b762845b60423c"/><Relationship Type="http://schemas.openxmlformats.org/officeDocument/2006/relationships/hyperlink" Target="/ppt/slides/slide19.xml" Id="R9d157e4caad14e2d"/><Relationship Type="http://schemas.openxmlformats.org/officeDocument/2006/relationships/notesSlide" Target="/ppt/notesSlides/notesSlide18.xml" Id="Rd0f6af8f915c46f3"/><Relationship Id="rIdGame1" Type="http://schemas.openxmlformats.org/officeDocument/2006/relationships/slide" Target="slide19.xml"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b7ec646a44706" /><Relationship Type="http://schemas.openxmlformats.org/officeDocument/2006/relationships/notesSlide" Target="/ppt/notesSlides/notesSlide19.xml" Id="R5098ebefddb9481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b00eebc0445b0" /><Relationship Type="http://schemas.openxmlformats.org/officeDocument/2006/relationships/notesSlide" Target="/ppt/notesSlides/notesSlide20.xml" Id="Rd7aa0978292a4c73" 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dd22cc16a094f6a"/><Relationship Type="http://schemas.openxmlformats.org/officeDocument/2006/relationships/hyperlink" Target="/ppt/slides/slide22.xml" Id="Rc528dcb7b8844680"/><Relationship Type="http://schemas.openxmlformats.org/officeDocument/2006/relationships/notesSlide" Target="/ppt/notesSlides/notesSlide21.xml" Id="Rd675feaeedfa4631"/><Relationship Id="rIdGame1" Type="http://schemas.openxmlformats.org/officeDocument/2006/relationships/slide" Target="slide22.xml"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238a19fcf4a56" /><Relationship Type="http://schemas.openxmlformats.org/officeDocument/2006/relationships/notesSlide" Target="/ppt/notesSlides/notesSlide22.xml" Id="R1385fe5922df4492" 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5a53e3164e14492"/><Relationship Type="http://schemas.openxmlformats.org/officeDocument/2006/relationships/hyperlink" Target="/ppt/slides/slide24.xml" Id="Rfed7b2bb8e494b70"/><Relationship Type="http://schemas.openxmlformats.org/officeDocument/2006/relationships/notesSlide" Target="/ppt/notesSlides/notesSlide23.xml" Id="R58c40f689ade4ca2"/><Relationship Id="rIdGame1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e0cc1fc888f434c"/><Relationship Type="http://schemas.openxmlformats.org/officeDocument/2006/relationships/hyperlink" Target="/ppt/slides/slide23.xml" Id="R5ca9d7aac8f24782"/><Relationship Type="http://schemas.openxmlformats.org/officeDocument/2006/relationships/notesSlide" Target="/ppt/notesSlides/notesSlide24.xml" Id="R880ea3f693ae47ae"/><Relationship Id="rIdGame1" Type="http://schemas.openxmlformats.org/officeDocument/2006/relationships/slide" Target="slide23.xml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71ea265248c4eba"/><Relationship Type="http://schemas.openxmlformats.org/officeDocument/2006/relationships/hyperlink" Target="/ppt/slides/slide23.xml" Id="R34db330960144bf8"/><Relationship Type="http://schemas.openxmlformats.org/officeDocument/2006/relationships/notesSlide" Target="/ppt/notesSlides/notesSlide25.xml" Id="R656977a66330455f"/><Relationship Id="rIdGame1" Type="http://schemas.openxmlformats.org/officeDocument/2006/relationships/slide" Target="slide23.xml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e2c30b08da54efd"/><Relationship Type="http://schemas.openxmlformats.org/officeDocument/2006/relationships/hyperlink" Target="/ppt/slides/slide23.xml" Id="R8b8b7f9f35804135"/><Relationship Type="http://schemas.openxmlformats.org/officeDocument/2006/relationships/notesSlide" Target="/ppt/notesSlides/notesSlide26.xml" Id="R2f7580d45c2a4737"/><Relationship Id="rIdGame1" Type="http://schemas.openxmlformats.org/officeDocument/2006/relationships/slide" Target="slide23.xml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15c2758184242b6"/><Relationship Type="http://schemas.openxmlformats.org/officeDocument/2006/relationships/hyperlink" Target="/ppt/slides/slide23.xml" Id="R56b7168f756645d6"/><Relationship Type="http://schemas.openxmlformats.org/officeDocument/2006/relationships/notesSlide" Target="/ppt/notesSlides/notesSlide27.xml" Id="R140102bec34846cd"/><Relationship Id="rIdGame1" Type="http://schemas.openxmlformats.org/officeDocument/2006/relationships/slide" Target="slide23.xml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81e487daf404319"/><Relationship Type="http://schemas.openxmlformats.org/officeDocument/2006/relationships/hyperlink" Target="/ppt/slides/slide23.xml" Id="R0e8b832fe38c4116"/><Relationship Type="http://schemas.openxmlformats.org/officeDocument/2006/relationships/notesSlide" Target="/ppt/notesSlides/notesSlide28.xml" Id="Rc0ce27dd72be4f92"/><Relationship Id="rIdGame1" Type="http://schemas.openxmlformats.org/officeDocument/2006/relationships/slide" Target="slide23.xml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27da38378924d69"/><Relationship Type="http://schemas.openxmlformats.org/officeDocument/2006/relationships/hyperlink" Target="/ppt/slides/slide23.xml" Id="R02e08191a3534dbe"/><Relationship Type="http://schemas.openxmlformats.org/officeDocument/2006/relationships/notesSlide" Target="/ppt/notesSlides/notesSlide29.xml" Id="R558d3d954d844b7e"/><Relationship Id="rIdGame1" Type="http://schemas.openxmlformats.org/officeDocument/2006/relationships/slide" Target="slide23.xml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acd2e7a450f4eb7"/><Relationship Type="http://schemas.openxmlformats.org/officeDocument/2006/relationships/hyperlink" Target="/ppt/slides/slide23.xml" Id="Rb39ac7075a244aa1"/><Relationship Type="http://schemas.openxmlformats.org/officeDocument/2006/relationships/notesSlide" Target="/ppt/notesSlides/notesSlide30.xml" Id="R5af287d6ecfa4568"/><Relationship Id="rIdGame1" Type="http://schemas.openxmlformats.org/officeDocument/2006/relationships/slide" Target="slide23.xml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0da5a63bf314dc7"/><Relationship Type="http://schemas.openxmlformats.org/officeDocument/2006/relationships/hyperlink" Target="/ppt/slides/slide23.xml" Id="Rbea6199f685145f6"/><Relationship Type="http://schemas.openxmlformats.org/officeDocument/2006/relationships/notesSlide" Target="/ppt/notesSlides/notesSlide31.xml" Id="R3277f0a516ad405a"/><Relationship Id="rIdGame1" Type="http://schemas.openxmlformats.org/officeDocument/2006/relationships/slide" Target="slide23.xml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a3fc09099af48ce"/><Relationship Type="http://schemas.openxmlformats.org/officeDocument/2006/relationships/hyperlink" Target="/ppt/slides/slide23.xml" Id="R86a47e07f61f47c4"/><Relationship Type="http://schemas.openxmlformats.org/officeDocument/2006/relationships/notesSlide" Target="/ppt/notesSlides/notesSlide32.xml" Id="R815f12d488a245af"/><Relationship Id="rIdGame1" Type="http://schemas.openxmlformats.org/officeDocument/2006/relationships/slide" Target="slide23.xml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4fdef9d1c6e46e9"/><Relationship Type="http://schemas.openxmlformats.org/officeDocument/2006/relationships/hyperlink" Target="/ppt/slides/slide23.xml" Id="Rfe18f00c1e9744fb"/><Relationship Type="http://schemas.openxmlformats.org/officeDocument/2006/relationships/notesSlide" Target="/ppt/notesSlides/notesSlide33.xml" Id="R48a2e49e16a845f3"/><Relationship Id="rIdGame1" Type="http://schemas.openxmlformats.org/officeDocument/2006/relationships/slide" Target="slide23.xml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a14d40c7e364225"/><Relationship Type="http://schemas.openxmlformats.org/officeDocument/2006/relationships/hyperlink" Target="/ppt/slides/slide23.xml" Id="R44e9c2685a3943f4"/><Relationship Type="http://schemas.openxmlformats.org/officeDocument/2006/relationships/notesSlide" Target="/ppt/notesSlides/notesSlide34.xml" Id="R180da77befa64b39"/><Relationship Id="rIdGame1" Type="http://schemas.openxmlformats.org/officeDocument/2006/relationships/slide" Target="slide23.xml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86c9eb0b4cb4b2b"/><Relationship Type="http://schemas.openxmlformats.org/officeDocument/2006/relationships/hyperlink" Target="/ppt/slides/slide23.xml" Id="R83024ab7c0c9453a"/><Relationship Type="http://schemas.openxmlformats.org/officeDocument/2006/relationships/notesSlide" Target="/ppt/notesSlides/notesSlide35.xml" Id="Rcc9a62798b1244c6"/><Relationship Id="rIdGame1" Type="http://schemas.openxmlformats.org/officeDocument/2006/relationships/slide" Target="slide23.xml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3bd4eeaf91c405d"/><Relationship Type="http://schemas.openxmlformats.org/officeDocument/2006/relationships/hyperlink" Target="/ppt/slides/slide23.xml" Id="R247bc161a7da4a15"/><Relationship Type="http://schemas.openxmlformats.org/officeDocument/2006/relationships/notesSlide" Target="/ppt/notesSlides/notesSlide36.xml" Id="Rba8e78c62b76474d"/><Relationship Id="rIdGame1" Type="http://schemas.openxmlformats.org/officeDocument/2006/relationships/slide" Target="slide23.xml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5c96499ca5747d1"/><Relationship Type="http://schemas.openxmlformats.org/officeDocument/2006/relationships/hyperlink" Target="/ppt/slides/slide38.xml" Id="R0b9e013fc602423d"/><Relationship Type="http://schemas.openxmlformats.org/officeDocument/2006/relationships/hyperlink" Target="/ppt/slides/slide39.xml" Id="Rfb74d7b883c8460e"/><Relationship Type="http://schemas.openxmlformats.org/officeDocument/2006/relationships/notesSlide" Target="/ppt/notesSlides/notesSlide37.xml" Id="Rd576c040525a49a5"/><Relationship Id="rIdGame1" Type="http://schemas.openxmlformats.org/officeDocument/2006/relationships/slide" Target="slide38.xml"/><Relationship Id="rIdGame2" Type="http://schemas.openxmlformats.org/officeDocument/2006/relationships/slide" Target="slide39.xml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a205ef1611e4ec5"/><Relationship Type="http://schemas.openxmlformats.org/officeDocument/2006/relationships/hyperlink" Target="/ppt/slides/slide40.xml" Id="R13c0a0cb5e4b480a"/><Relationship Type="http://schemas.openxmlformats.org/officeDocument/2006/relationships/notesSlide" Target="/ppt/notesSlides/notesSlide38.xml" Id="R22a5dbabd02b4d1c"/><Relationship Id="rIdGame1" Type="http://schemas.openxmlformats.org/officeDocument/2006/relationships/slide" Target="slide40.xml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9e47e7833f24978"/><Relationship Type="http://schemas.openxmlformats.org/officeDocument/2006/relationships/hyperlink" Target="/ppt/slides/slide40.xml" Id="R3775cae3d2194980"/><Relationship Type="http://schemas.openxmlformats.org/officeDocument/2006/relationships/notesSlide" Target="/ppt/notesSlides/notesSlide39.xml" Id="R2e719e89db3f4a42"/><Relationship Id="rIdGame1" Type="http://schemas.openxmlformats.org/officeDocument/2006/relationships/slide" Target="slide40.xml"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045c73c664b6b" /><Relationship Type="http://schemas.openxmlformats.org/officeDocument/2006/relationships/notesSlide" Target="/ppt/notesSlides/notesSlide40.xml" Id="R21b9830d6fb54e0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41b00d13a4bea" /><Relationship Type="http://schemas.openxmlformats.org/officeDocument/2006/relationships/notesSlide" Target="/ppt/notesSlides/notesSlide41.xml" Id="R65658c1507c04c25" 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9c63bc9d5b04f9b"/><Relationship Type="http://schemas.openxmlformats.org/officeDocument/2006/relationships/hyperlink" Target="/ppt/slides/slide43.xml" Id="R29f72612b20c4759"/><Relationship Type="http://schemas.openxmlformats.org/officeDocument/2006/relationships/notesSlide" Target="/ppt/notesSlides/notesSlide42.xml" Id="Rde79e83ab5834ccb"/><Relationship Id="rIdGame1" Type="http://schemas.openxmlformats.org/officeDocument/2006/relationships/slide" Target="slide43.xml"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285c5fadf49da" /><Relationship Type="http://schemas.openxmlformats.org/officeDocument/2006/relationships/notesSlide" Target="/ppt/notesSlides/notesSlide43.xml" Id="R792da7138eb14fd1" 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4dc197dd8d443f2"/><Relationship Type="http://schemas.openxmlformats.org/officeDocument/2006/relationships/hyperlink" Target="/ppt/slides/slide45.xml" Id="Rf4a906a9171b434d"/><Relationship Type="http://schemas.openxmlformats.org/officeDocument/2006/relationships/notesSlide" Target="/ppt/notesSlides/notesSlide44.xml" Id="R06b9e0ef2fd64c50"/><Relationship Id="rIdGame1" Type="http://schemas.openxmlformats.org/officeDocument/2006/relationships/slide" Target="slide45.xml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7330488e7514030"/><Relationship Type="http://schemas.openxmlformats.org/officeDocument/2006/relationships/hyperlink" Target="/ppt/slides/slide44.xml" Id="R50ff6bbd06504f04"/><Relationship Type="http://schemas.openxmlformats.org/officeDocument/2006/relationships/notesSlide" Target="/ppt/notesSlides/notesSlide45.xml" Id="R007d6593cc664026"/><Relationship Id="rIdGame1" Type="http://schemas.openxmlformats.org/officeDocument/2006/relationships/slide" Target="slide44.xml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c300a3639d54240"/><Relationship Type="http://schemas.openxmlformats.org/officeDocument/2006/relationships/hyperlink" Target="/ppt/slides/slide44.xml" Id="R63c4fd42b14c40e4"/><Relationship Type="http://schemas.openxmlformats.org/officeDocument/2006/relationships/notesSlide" Target="/ppt/notesSlides/notesSlide46.xml" Id="R765b4f1b1ce04a87"/><Relationship Id="rIdGame1" Type="http://schemas.openxmlformats.org/officeDocument/2006/relationships/slide" Target="slide44.xml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9faa1180ce046c7"/><Relationship Type="http://schemas.openxmlformats.org/officeDocument/2006/relationships/hyperlink" Target="/ppt/slides/slide44.xml" Id="R6f8d91eeae4b4fea"/><Relationship Type="http://schemas.openxmlformats.org/officeDocument/2006/relationships/notesSlide" Target="/ppt/notesSlides/notesSlide47.xml" Id="Rf665b49805714cc4"/><Relationship Id="rIdGame1" Type="http://schemas.openxmlformats.org/officeDocument/2006/relationships/slide" Target="slide44.xml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5c5a07eb02b4e5b"/><Relationship Type="http://schemas.openxmlformats.org/officeDocument/2006/relationships/hyperlink" Target="/ppt/slides/slide44.xml" Id="Ra3748d7ad183406f"/><Relationship Type="http://schemas.openxmlformats.org/officeDocument/2006/relationships/notesSlide" Target="/ppt/notesSlides/notesSlide48.xml" Id="R7ffd39d527da4a26"/><Relationship Id="rIdGame1" Type="http://schemas.openxmlformats.org/officeDocument/2006/relationships/slide" Target="slide44.xml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a0e54049e7b40ac"/><Relationship Type="http://schemas.openxmlformats.org/officeDocument/2006/relationships/hyperlink" Target="/ppt/slides/slide44.xml" Id="R06e9d5d83b04491a"/><Relationship Type="http://schemas.openxmlformats.org/officeDocument/2006/relationships/notesSlide" Target="/ppt/notesSlides/notesSlide49.xml" Id="Rb96a41f673bf43c7"/><Relationship Id="rIdGame1" Type="http://schemas.openxmlformats.org/officeDocument/2006/relationships/slide" Target="slide44.xml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dfc24ac6a9a4066"/><Relationship Type="http://schemas.openxmlformats.org/officeDocument/2006/relationships/hyperlink" Target="/ppt/slides/slide44.xml" Id="R6f3728b671eb4d5b"/><Relationship Type="http://schemas.openxmlformats.org/officeDocument/2006/relationships/notesSlide" Target="/ppt/notesSlides/notesSlide50.xml" Id="R2789d59b313d4715"/><Relationship Id="rIdGame1" Type="http://schemas.openxmlformats.org/officeDocument/2006/relationships/slide" Target="slide44.xml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6dbdecf28254aa7"/><Relationship Type="http://schemas.openxmlformats.org/officeDocument/2006/relationships/hyperlink" Target="/ppt/slides/slide44.xml" Id="Reca3673739a74f4f"/><Relationship Type="http://schemas.openxmlformats.org/officeDocument/2006/relationships/notesSlide" Target="/ppt/notesSlides/notesSlide51.xml" Id="Rc06439c8fe30475e"/><Relationship Id="rIdGame1" Type="http://schemas.openxmlformats.org/officeDocument/2006/relationships/slide" Target="slide44.xml"/></Relationships>
</file>

<file path=ppt/slides/_rels/slide5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7f7f56cbc4a41aa"/><Relationship Type="http://schemas.openxmlformats.org/officeDocument/2006/relationships/hyperlink" Target="/ppt/slides/slide44.xml" Id="R58c690f15c184a33"/><Relationship Type="http://schemas.openxmlformats.org/officeDocument/2006/relationships/notesSlide" Target="/ppt/notesSlides/notesSlide52.xml" Id="Ra47ef44a932d4829"/><Relationship Id="rIdGame1" Type="http://schemas.openxmlformats.org/officeDocument/2006/relationships/slide" Target="slide44.xml"/></Relationships>
</file>

<file path=ppt/slides/_rels/slide5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a66dadb9f27497c"/><Relationship Type="http://schemas.openxmlformats.org/officeDocument/2006/relationships/hyperlink" Target="/ppt/slides/slide44.xml" Id="R1f7458efa905407f"/><Relationship Type="http://schemas.openxmlformats.org/officeDocument/2006/relationships/notesSlide" Target="/ppt/notesSlides/notesSlide53.xml" Id="Rd3799b03eacb4023"/><Relationship Id="rIdGame1" Type="http://schemas.openxmlformats.org/officeDocument/2006/relationships/slide" Target="slide44.xml"/></Relationships>
</file>

<file path=ppt/slides/_rels/slide5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f4f100cc9f74d54"/><Relationship Type="http://schemas.openxmlformats.org/officeDocument/2006/relationships/hyperlink" Target="/ppt/slides/slide44.xml" Id="R6f5b6ff8fc574534"/><Relationship Type="http://schemas.openxmlformats.org/officeDocument/2006/relationships/notesSlide" Target="/ppt/notesSlides/notesSlide54.xml" Id="R37d3ed51dd984a75"/><Relationship Id="rIdGame1" Type="http://schemas.openxmlformats.org/officeDocument/2006/relationships/slide" Target="slide44.xml"/></Relationships>
</file>

<file path=ppt/slides/_rels/slide5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acdf7df1afa44bc"/><Relationship Type="http://schemas.openxmlformats.org/officeDocument/2006/relationships/hyperlink" Target="/ppt/slides/slide44.xml" Id="R11e043a4bef04911"/><Relationship Type="http://schemas.openxmlformats.org/officeDocument/2006/relationships/notesSlide" Target="/ppt/notesSlides/notesSlide55.xml" Id="R10740b7d826d4518"/><Relationship Id="rIdGame1" Type="http://schemas.openxmlformats.org/officeDocument/2006/relationships/slide" Target="slide44.xml"/></Relationships>
</file>

<file path=ppt/slides/_rels/slide5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e3e2788afb544d9"/><Relationship Type="http://schemas.openxmlformats.org/officeDocument/2006/relationships/hyperlink" Target="/ppt/slides/slide44.xml" Id="R0de9c6504139438c"/><Relationship Type="http://schemas.openxmlformats.org/officeDocument/2006/relationships/notesSlide" Target="/ppt/notesSlides/notesSlide56.xml" Id="R70228e58227b4253"/><Relationship Id="rIdGame1" Type="http://schemas.openxmlformats.org/officeDocument/2006/relationships/slide" Target="slide44.xml"/></Relationships>
</file>

<file path=ppt/slides/_rels/slide5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031042f5c424c7e"/><Relationship Type="http://schemas.openxmlformats.org/officeDocument/2006/relationships/hyperlink" Target="/ppt/slides/slide44.xml" Id="R5f8fa99bb1c44813"/><Relationship Type="http://schemas.openxmlformats.org/officeDocument/2006/relationships/notesSlide" Target="/ppt/notesSlides/notesSlide57.xml" Id="R9c96fa9b569e4ae4"/><Relationship Id="rIdGame1" Type="http://schemas.openxmlformats.org/officeDocument/2006/relationships/slide" Target="slide44.xml"/></Relationships>
</file>

<file path=ppt/slides/_rels/slide5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c0a0d85e9864623"/><Relationship Type="http://schemas.openxmlformats.org/officeDocument/2006/relationships/hyperlink" Target="/ppt/slides/slide59.xml" Id="R137177fbe0f94ba9"/><Relationship Type="http://schemas.openxmlformats.org/officeDocument/2006/relationships/hyperlink" Target="/ppt/slides/slide60.xml" Id="R9fb6046ab42d4389"/><Relationship Type="http://schemas.openxmlformats.org/officeDocument/2006/relationships/notesSlide" Target="/ppt/notesSlides/notesSlide58.xml" Id="Rddb3aa6520da4e86"/><Relationship Id="rIdGame1" Type="http://schemas.openxmlformats.org/officeDocument/2006/relationships/slide" Target="slide59.xml"/><Relationship Id="rIdGame2" Type="http://schemas.openxmlformats.org/officeDocument/2006/relationships/slide" Target="slide60.xml"/></Relationships>
</file>

<file path=ppt/slides/_rels/slide5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6c0d239df674ac7"/><Relationship Type="http://schemas.openxmlformats.org/officeDocument/2006/relationships/hyperlink" Target="/ppt/slides/slide61.xml" Id="Rd0672a92e6d64c70"/><Relationship Type="http://schemas.openxmlformats.org/officeDocument/2006/relationships/notesSlide" Target="/ppt/notesSlides/notesSlide59.xml" Id="Re17b8ca9ff7a49f2"/><Relationship Id="rIdGame1" Type="http://schemas.openxmlformats.org/officeDocument/2006/relationships/slide" Target="slide61.xml"/></Relationships>
</file>

<file path=ppt/slides/_rels/slide6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5497c1bc7434906"/><Relationship Type="http://schemas.openxmlformats.org/officeDocument/2006/relationships/hyperlink" Target="/ppt/slides/slide61.xml" Id="R37b2d8d038d3465d"/><Relationship Type="http://schemas.openxmlformats.org/officeDocument/2006/relationships/notesSlide" Target="/ppt/notesSlides/notesSlide60.xml" Id="R8bcc371252934bf7"/><Relationship Id="rIdGame1" Type="http://schemas.openxmlformats.org/officeDocument/2006/relationships/slide" Target="slide61.xml"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7138095e748f8" /><Relationship Type="http://schemas.openxmlformats.org/officeDocument/2006/relationships/notesSlide" Target="/ppt/notesSlides/notesSlide61.xml" Id="Rc812703bace04e0e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e4da566844944" /><Relationship Type="http://schemas.openxmlformats.org/officeDocument/2006/relationships/notesSlide" Target="/ppt/notesSlides/notesSlide62.xml" Id="R5041b512dbea4bd6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c240f552754c6f" /><Relationship Type="http://schemas.openxmlformats.org/officeDocument/2006/relationships/notesSlide" Target="/ppt/notesSlides/notesSlide63.xml" Id="R10933c664ac248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-1">
            <a:extLst xmlns:a="http://schemas.openxmlformats.org/drawingml/2006/main">
              <a:ext uri="{FF2B5EF4-FFF2-40B4-BE49-F238E27FC236}">
                <a16:creationId xmlns:a16="http://schemas.microsoft.com/office/drawing/2014/main" id="{25651C59-46B7-44E6-BA81-6914D9AFE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2C6AFEBD-F355-4092-A281-A36543BE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79E4B1-2735-4D8B-875F-00DC18BF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第1章   找回配件箱</a:t>
            </a:r>
          </a:p>
        </p:txBody>
      </p:sp>
      <p:sp>
        <p:nvSpPr>
          <p:cNvPr id="4" name="path-3">
            <a:extLst xmlns:a="http://schemas.openxmlformats.org/drawingml/2006/main">
              <a:ext uri="{FF2B5EF4-FFF2-40B4-BE49-F238E27FC236}">
                <a16:creationId xmlns:a16="http://schemas.microsoft.com/office/drawing/2014/main" id="{6AD7F577-CA1D-4013-88E9-455218734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3D90D68-1608-469E-B5E3-E48E9790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0—1 min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C7287DC-5155-42DF-9AE1-1F297FFA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36B6385F-8235-4156-AB17-E06BE3CE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100CD60E-A3E8-44B0-9107-8D138367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876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剧情任务：找回配件箱，等待档案核对</a:t>
            </a:r>
          </a:p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知识范围：必修2第7章 · 常见的有机化合物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9C025FA-172F-482A-81EC-A8502841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交付黄色配件箱与待核对标签</a:t>
            </a:r>
          </a:p>
        </p:txBody>
      </p:sp>
      <p:sp>
        <p:nvSpPr>
          <p:cNvPr id="10" name="rect-9">
            <a:extLst xmlns:a="http://schemas.openxmlformats.org/drawingml/2006/main">
              <a:ext uri="{FF2B5EF4-FFF2-40B4-BE49-F238E27FC236}">
                <a16:creationId xmlns:a16="http://schemas.microsoft.com/office/drawing/2014/main" id="{C8F84134-66CB-4565-822C-42A08273A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7C5A049C-B1AB-4343-BBC7-3D8249E5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整理物资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6278A-8DD1-4B5D-A1C6-662D45EA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13" name="rect-11">
            <a:extLst xmlns:a="http://schemas.openxmlformats.org/drawingml/2006/main">
              <a:ext uri="{FF2B5EF4-FFF2-40B4-BE49-F238E27FC236}">
                <a16:creationId xmlns:a16="http://schemas.microsoft.com/office/drawing/2014/main" id="{EE9E116E-2810-4975-897D-EDD1B7BE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4" name="text-12">
            <a:extLst xmlns:a="http://schemas.openxmlformats.org/drawingml/2006/main">
              <a:ext uri="{FF2B5EF4-FFF2-40B4-BE49-F238E27FC236}">
                <a16:creationId xmlns:a16="http://schemas.microsoft.com/office/drawing/2014/main" id="{6A5A05B3-4783-4890-9BBA-9B7BFDA4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核查记录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011F4C-8057-4C42-8D89-368FD337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16" name="rect-13">
            <a:extLst xmlns:a="http://schemas.openxmlformats.org/drawingml/2006/main">
              <a:ext uri="{FF2B5EF4-FFF2-40B4-BE49-F238E27FC236}">
                <a16:creationId xmlns:a16="http://schemas.microsoft.com/office/drawing/2014/main" id="{5700BBAC-C37F-4161-85EE-B60D0159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BD166605-25FE-4966-9A83-C52897A8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移交配件箱</a:t>
            </a:r>
          </a:p>
        </p:txBody>
      </p:sp>
    </p:spTree>
    <p:extLst>
      <p:ext uri="{BB962C8B-B14F-4D97-AF65-F5344CB8AC3E}">
        <p14:creationId xmlns:p14="http://schemas.microsoft.com/office/powerpoint/2010/main" val="18330627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1">
            <a:extLst xmlns:a="http://schemas.openxmlformats.org/drawingml/2006/main">
              <a:ext uri="{FF2B5EF4-FFF2-40B4-BE49-F238E27FC236}">
                <a16:creationId xmlns:a16="http://schemas.microsoft.com/office/drawing/2014/main" id="{BE512B7A-E95D-42AE-B6EF-588E76C4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2BD08629-5C2D-48DD-80D0-D4F98C9E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B5ADBF36-D96D-4281-89FE-1B7098F5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单人玩法与任务路线</a:t>
            </a:r>
          </a:p>
        </p:txBody>
      </p:sp>
      <p:sp>
        <p:nvSpPr>
          <p:cNvPr id="4" name="G_BG_2">
            <a:extLst xmlns:a="http://schemas.openxmlformats.org/drawingml/2006/main">
              <a:ext uri="{FF2B5EF4-FFF2-40B4-BE49-F238E27FC236}">
                <a16:creationId xmlns:a16="http://schemas.microsoft.com/office/drawing/2014/main" id="{3A6872A7-4071-49FF-8095-0AEB8A22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702D11E2-6546-4D88-A48B-B32F5301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1—2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5F9F0B77-5A62-4561-B33D-319F2CB11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86BE1840-4278-418C-9DD0-056D225D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2</a:t>
            </a:r>
          </a:p>
        </p:txBody>
      </p:sp>
      <p:sp>
        <p:nvSpPr>
          <p:cNvPr id="8" name="G_TEXT_3">
            <a:extLst xmlns:a="http://schemas.openxmlformats.org/drawingml/2006/main">
              <a:ext uri="{FF2B5EF4-FFF2-40B4-BE49-F238E27FC236}">
                <a16:creationId xmlns:a16="http://schemas.microsoft.com/office/drawing/2014/main" id="{682FA077-A12B-4CDA-9071-F862D8A65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先整理物资，找回配件箱。带待核对标签去档案室找Eve。</a:t>
            </a:r>
          </a:p>
        </p:txBody>
      </p:sp>
      <p:sp>
        <p:nvSpPr>
          <p:cNvPr id="9" name="G_TEXT_4">
            <a:extLst xmlns:a="http://schemas.openxmlformats.org/drawingml/2006/main">
              <a:ext uri="{FF2B5EF4-FFF2-40B4-BE49-F238E27FC236}">
                <a16:creationId xmlns:a16="http://schemas.microsoft.com/office/drawing/2014/main" id="{B72DE244-01CD-4C47-BE7F-EC810733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主线8分 + 选路2分 + 终关10分 = 本章20分</a:t>
            </a:r>
          </a:p>
        </p:txBody>
      </p:sp>
      <p:sp>
        <p:nvSpPr>
          <p:cNvPr id="10" name="G_TEXT_5">
            <a:extLst xmlns:a="http://schemas.openxmlformats.org/drawingml/2006/main">
              <a:ext uri="{FF2B5EF4-FFF2-40B4-BE49-F238E27FC236}">
                <a16:creationId xmlns:a16="http://schemas.microsoft.com/office/drawing/2014/main" id="{5B67BC59-B3D4-4A08-BAC1-320F6C8D7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11049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独立答对：1分。用提示或修正后解释清楚：0.5分。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每个小任务最多1分，答错后仍可继续前进。</a:t>
            </a:r>
          </a:p>
        </p:txBody>
      </p:sp>
      <p:sp>
        <p:nvSpPr>
          <p:cNvPr id="11" name="G_TEXT_6">
            <a:extLst xmlns:a="http://schemas.openxmlformats.org/drawingml/2006/main">
              <a:ext uri="{FF2B5EF4-FFF2-40B4-BE49-F238E27FC236}">
                <a16:creationId xmlns:a16="http://schemas.microsoft.com/office/drawing/2014/main" id="{680F535F-9C05-4F10-926C-40D41253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1104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你有2次提示机会。老师记录得分，帮你检查依据。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终关保留5分钟，独立作答，答案点击后显示。</a:t>
            </a:r>
          </a:p>
        </p:txBody>
      </p:sp>
      <p:sp>
        <p:nvSpPr>
          <p:cNvPr id="12" name="NAV_7">
            <a:extLst xmlns:a="http://schemas.openxmlformats.org/drawingml/2006/main">
              <a:ext uri="{FF2B5EF4-FFF2-40B4-BE49-F238E27FC236}">
                <a16:creationId xmlns:a16="http://schemas.microsoft.com/office/drawing/2014/main" id="{907BC8CF-F229-44CA-B801-8BAE5BB9FA4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304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领取任务</a:t>
            </a:r>
          </a:p>
        </p:txBody>
      </p:sp>
      <p:sp>
        <p:nvSpPr>
          <p:cNvPr id="13" name="NAV_8">
            <a:extLst xmlns:a="http://schemas.openxmlformats.org/drawingml/2006/main">
              <a:ext uri="{FF2B5EF4-FFF2-40B4-BE49-F238E27FC236}">
                <a16:creationId xmlns:a16="http://schemas.microsoft.com/office/drawing/2014/main" id="{F6A85A01-1FB2-42DC-A059-AB5429771D8E}"/>
              </a:ext>
            </a:extLst>
            <ns2:hlinkClick xmlns:ns2="http://schemas.openxmlformats.org/drawingml/2006/main" action="ppaction://hlinkshowjump?action=lastslideviewed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810250"/>
            <a:ext cx="333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action="ppaction://hlinkshowjump?action=lastslideviewed"/>
              </a:rPr>
              <a:t>返回刚才的任务</a:t>
            </a:r>
          </a:p>
        </p:txBody>
      </p:sp>
    </p:spTree>
    <p:extLst>
      <p:ext uri="{BB962C8B-B14F-4D97-AF65-F5344CB8AC3E}">
        <p14:creationId xmlns:p14="http://schemas.microsoft.com/office/powerpoint/2010/main" val="1947899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-15">
            <a:extLst xmlns:a="http://schemas.openxmlformats.org/drawingml/2006/main">
              <a:ext uri="{FF2B5EF4-FFF2-40B4-BE49-F238E27FC236}">
                <a16:creationId xmlns:a16="http://schemas.microsoft.com/office/drawing/2014/main" id="{718C0C6E-476E-48C2-B7F8-5E449E31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6">
            <a:extLst xmlns:a="http://schemas.openxmlformats.org/drawingml/2006/main">
              <a:ext uri="{FF2B5EF4-FFF2-40B4-BE49-F238E27FC236}">
                <a16:creationId xmlns:a16="http://schemas.microsoft.com/office/drawing/2014/main" id="{17E971F0-75F6-47DB-8D37-55358447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关卡1/8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74B380D-78A5-403A-AEC5-73F0A2AB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四个结构，你先看到了什么？</a:t>
            </a:r>
          </a:p>
        </p:txBody>
      </p:sp>
      <p:sp>
        <p:nvSpPr>
          <p:cNvPr id="4" name="path-17">
            <a:extLst xmlns:a="http://schemas.openxmlformats.org/drawingml/2006/main">
              <a:ext uri="{FF2B5EF4-FFF2-40B4-BE49-F238E27FC236}">
                <a16:creationId xmlns:a16="http://schemas.microsoft.com/office/drawing/2014/main" id="{72DAA3AA-E1CE-48F5-9143-7116C54E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8">
            <a:extLst xmlns:a="http://schemas.openxmlformats.org/drawingml/2006/main">
              <a:ext uri="{FF2B5EF4-FFF2-40B4-BE49-F238E27FC236}">
                <a16:creationId xmlns:a16="http://schemas.microsoft.com/office/drawing/2014/main" id="{D94B67FC-C18E-4966-822C-465996FC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2—4 min</a:t>
            </a:r>
          </a:p>
        </p:txBody>
      </p:sp>
      <p:sp>
        <p:nvSpPr>
          <p:cNvPr id="6" name="text-19">
            <a:extLst xmlns:a="http://schemas.openxmlformats.org/drawingml/2006/main">
              <a:ext uri="{FF2B5EF4-FFF2-40B4-BE49-F238E27FC236}">
                <a16:creationId xmlns:a16="http://schemas.microsoft.com/office/drawing/2014/main" id="{CD08D2F5-633A-40E5-9DA9-A7AB577D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20秒圈画。你来报类别，老师只追问依据</a:t>
            </a:r>
          </a:p>
        </p:txBody>
      </p:sp>
      <p:sp>
        <p:nvSpPr>
          <p:cNvPr id="7" name="text-20">
            <a:extLst xmlns:a="http://schemas.openxmlformats.org/drawingml/2006/main">
              <a:ext uri="{FF2B5EF4-FFF2-40B4-BE49-F238E27FC236}">
                <a16:creationId xmlns:a16="http://schemas.microsoft.com/office/drawing/2014/main" id="{864651E2-CB14-40E2-B5E5-22685032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21">
            <a:extLst xmlns:a="http://schemas.openxmlformats.org/drawingml/2006/main">
              <a:ext uri="{FF2B5EF4-FFF2-40B4-BE49-F238E27FC236}">
                <a16:creationId xmlns:a16="http://schemas.microsoft.com/office/drawing/2014/main" id="{45FBFA40-DD6E-4B4B-883D-E8D2E795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9" name="text-22">
            <a:extLst xmlns:a="http://schemas.openxmlformats.org/drawingml/2006/main">
              <a:ext uri="{FF2B5EF4-FFF2-40B4-BE49-F238E27FC236}">
                <a16:creationId xmlns:a16="http://schemas.microsoft.com/office/drawing/2014/main" id="{39014DB8-60B2-4CF7-B783-C9A70C51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CH₄</a:t>
            </a:r>
          </a:p>
        </p:txBody>
      </p:sp>
      <p:sp>
        <p:nvSpPr>
          <p:cNvPr id="10" name="text-23">
            <a:extLst xmlns:a="http://schemas.openxmlformats.org/drawingml/2006/main">
              <a:ext uri="{FF2B5EF4-FFF2-40B4-BE49-F238E27FC236}">
                <a16:creationId xmlns:a16="http://schemas.microsoft.com/office/drawing/2014/main" id="{9AD4CDE3-ACA4-4672-A47E-4C532A66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06692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 类别与特征？</a:t>
            </a:r>
          </a:p>
        </p:txBody>
      </p:sp>
      <p:sp>
        <p:nvSpPr>
          <p:cNvPr id="11" name="text-24">
            <a:extLst xmlns:a="http://schemas.openxmlformats.org/drawingml/2006/main">
              <a:ext uri="{FF2B5EF4-FFF2-40B4-BE49-F238E27FC236}">
                <a16:creationId xmlns:a16="http://schemas.microsoft.com/office/drawing/2014/main" id="{424EBEDA-B5E2-4EE0-9034-6E4DB02D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025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CH₂=CH₂</a:t>
            </a:r>
          </a:p>
        </p:txBody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8816CBB7-B5A8-4C4A-869D-4DEC3F03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6692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 类别与特征？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0A89B1D4-B665-49DC-8B0E-E4280A68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CH₃CH₂OH</a:t>
            </a:r>
          </a:p>
        </p:txBody>
      </p:sp>
      <p:sp>
        <p:nvSpPr>
          <p:cNvPr id="14" name="text-27">
            <a:extLst xmlns:a="http://schemas.openxmlformats.org/drawingml/2006/main">
              <a:ext uri="{FF2B5EF4-FFF2-40B4-BE49-F238E27FC236}">
                <a16:creationId xmlns:a16="http://schemas.microsoft.com/office/drawing/2014/main" id="{C41265ED-9BF4-4EB5-8264-F89BA78D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11467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 类别与特征？</a:t>
            </a:r>
          </a:p>
        </p:txBody>
      </p:sp>
      <p:sp>
        <p:nvSpPr>
          <p:cNvPr id="15" name="text-28">
            <a:extLst xmlns:a="http://schemas.openxmlformats.org/drawingml/2006/main">
              <a:ext uri="{FF2B5EF4-FFF2-40B4-BE49-F238E27FC236}">
                <a16:creationId xmlns:a16="http://schemas.microsoft.com/office/drawing/2014/main" id="{E750EADD-FA9E-4BD8-98B0-BC376916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4800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CH₃COOH</a:t>
            </a:r>
          </a:p>
        </p:txBody>
      </p:sp>
      <p:sp>
        <p:nvSpPr>
          <p:cNvPr id="16" name="text-29">
            <a:extLst xmlns:a="http://schemas.openxmlformats.org/drawingml/2006/main">
              <a:ext uri="{FF2B5EF4-FFF2-40B4-BE49-F238E27FC236}">
                <a16:creationId xmlns:a16="http://schemas.microsoft.com/office/drawing/2014/main" id="{A8714DF5-3D80-4CBA-B91E-C3783E1BD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114675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 类别与特征？</a:t>
            </a:r>
          </a:p>
        </p:txBody>
      </p:sp>
      <p:sp>
        <p:nvSpPr>
          <p:cNvPr id="17" name="REVEAL_1_30">
            <a:extLst xmlns:a="http://schemas.openxmlformats.org/drawingml/2006/main">
              <a:ext uri="{FF2B5EF4-FFF2-40B4-BE49-F238E27FC236}">
                <a16:creationId xmlns:a16="http://schemas.microsoft.com/office/drawing/2014/main" id="{9E2147B4-F717-4E86-A57F-C27E47C9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19550"/>
            <a:ext cx="110490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烃只含C、H。先看碳碳键，再找含氧基团。</a:t>
            </a:r>
          </a:p>
        </p:txBody>
      </p:sp>
      <p:sp>
        <p:nvSpPr>
          <p:cNvPr id="18" name="REVEAL_2_31">
            <a:extLst xmlns:a="http://schemas.openxmlformats.org/drawingml/2006/main">
              <a:ext uri="{FF2B5EF4-FFF2-40B4-BE49-F238E27FC236}">
                <a16:creationId xmlns:a16="http://schemas.microsoft.com/office/drawing/2014/main" id="{333D8FDD-DB67-409E-8B04-F1A3AF40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11049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①烷烃  ②烯烃  ③醇（—OH）  ④羧酸（—COOH）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类别判断依据是结构特征，不能只凭名称。</a:t>
            </a:r>
          </a:p>
        </p:txBody>
      </p:sp>
      <p:sp>
        <p:nvSpPr>
          <p:cNvPr id="20" name="NAV_93">
            <a:extLst xmlns:a="http://schemas.openxmlformats.org/drawingml/2006/main">
              <a:ext uri="{FF2B5EF4-FFF2-40B4-BE49-F238E27FC236}">
                <a16:creationId xmlns:a16="http://schemas.microsoft.com/office/drawing/2014/main" id="{959873D7-BB31-4CBA-BC0B-196E4915D2D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620759101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-32">
            <a:extLst xmlns:a="http://schemas.openxmlformats.org/drawingml/2006/main">
              <a:ext uri="{FF2B5EF4-FFF2-40B4-BE49-F238E27FC236}">
                <a16:creationId xmlns:a16="http://schemas.microsoft.com/office/drawing/2014/main" id="{B65FA884-DD4C-473E-8C6C-9D244DF0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33">
            <a:extLst xmlns:a="http://schemas.openxmlformats.org/drawingml/2006/main">
              <a:ext uri="{FF2B5EF4-FFF2-40B4-BE49-F238E27FC236}">
                <a16:creationId xmlns:a16="http://schemas.microsoft.com/office/drawing/2014/main" id="{7F132E70-2563-45C4-9AFD-72C95F2A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43A50F-EE5B-4FD7-B061-AEA3BA03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有机物分类地图</a:t>
            </a:r>
          </a:p>
        </p:txBody>
      </p:sp>
      <p:sp>
        <p:nvSpPr>
          <p:cNvPr id="4" name="path-34">
            <a:extLst xmlns:a="http://schemas.openxmlformats.org/drawingml/2006/main">
              <a:ext uri="{FF2B5EF4-FFF2-40B4-BE49-F238E27FC236}">
                <a16:creationId xmlns:a16="http://schemas.microsoft.com/office/drawing/2014/main" id="{4B3D2340-2A14-4D09-AAA1-B26515B6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5">
            <a:extLst xmlns:a="http://schemas.openxmlformats.org/drawingml/2006/main">
              <a:ext uri="{FF2B5EF4-FFF2-40B4-BE49-F238E27FC236}">
                <a16:creationId xmlns:a16="http://schemas.microsoft.com/office/drawing/2014/main" id="{94BE8282-A100-4879-87A6-AF0D68AD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4—5 min</a:t>
            </a:r>
          </a:p>
        </p:txBody>
      </p:sp>
      <p:sp>
        <p:nvSpPr>
          <p:cNvPr id="6" name="text-36">
            <a:extLst xmlns:a="http://schemas.openxmlformats.org/drawingml/2006/main">
              <a:ext uri="{FF2B5EF4-FFF2-40B4-BE49-F238E27FC236}">
                <a16:creationId xmlns:a16="http://schemas.microsoft.com/office/drawing/2014/main" id="{6614D746-35DA-4D44-958D-F1DF3282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37">
            <a:extLst xmlns:a="http://schemas.openxmlformats.org/drawingml/2006/main">
              <a:ext uri="{FF2B5EF4-FFF2-40B4-BE49-F238E27FC236}">
                <a16:creationId xmlns:a16="http://schemas.microsoft.com/office/drawing/2014/main" id="{F031EBF4-1F13-43E2-B49C-295DDA32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8" name="rect-38">
            <a:extLst xmlns:a="http://schemas.openxmlformats.org/drawingml/2006/main">
              <a:ext uri="{FF2B5EF4-FFF2-40B4-BE49-F238E27FC236}">
                <a16:creationId xmlns:a16="http://schemas.microsoft.com/office/drawing/2014/main" id="{E59D0594-3C19-4D42-828B-5EE9FE76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104900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9" name="text-39">
            <a:extLst xmlns:a="http://schemas.openxmlformats.org/drawingml/2006/main">
              <a:ext uri="{FF2B5EF4-FFF2-40B4-BE49-F238E27FC236}">
                <a16:creationId xmlns:a16="http://schemas.microsoft.com/office/drawing/2014/main" id="{398D5E13-A4C8-44C2-B38F-738DC28A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57375"/>
            <a:ext cx="10477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有机物</a:t>
            </a:r>
          </a:p>
        </p:txBody>
      </p:sp>
      <p:sp>
        <p:nvSpPr>
          <p:cNvPr id="10" name="text-40">
            <a:extLst xmlns:a="http://schemas.openxmlformats.org/drawingml/2006/main">
              <a:ext uri="{FF2B5EF4-FFF2-40B4-BE49-F238E27FC236}">
                <a16:creationId xmlns:a16="http://schemas.microsoft.com/office/drawing/2014/main" id="{4039E353-F7D4-4E0C-8218-867FEDBD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14625"/>
            <a:ext cx="438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烃：只含C、H</a:t>
            </a:r>
          </a:p>
        </p:txBody>
      </p:sp>
      <p:sp>
        <p:nvSpPr>
          <p:cNvPr id="11" name="text-41">
            <a:extLst xmlns:a="http://schemas.openxmlformats.org/drawingml/2006/main">
              <a:ext uri="{FF2B5EF4-FFF2-40B4-BE49-F238E27FC236}">
                <a16:creationId xmlns:a16="http://schemas.microsoft.com/office/drawing/2014/main" id="{FD8D98D9-87D3-440F-BE64-0D4186B0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14625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烃的衍生物：还含O、N、卤素等</a:t>
            </a:r>
          </a:p>
        </p:txBody>
      </p:sp>
      <p:sp>
        <p:nvSpPr>
          <p:cNvPr id="12" name="path-42">
            <a:extLst xmlns:a="http://schemas.openxmlformats.org/drawingml/2006/main">
              <a:ext uri="{FF2B5EF4-FFF2-40B4-BE49-F238E27FC236}">
                <a16:creationId xmlns:a16="http://schemas.microsoft.com/office/drawing/2014/main" id="{6A9AA86B-5FBB-4605-87EC-643A2D64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09950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13" name="text-43">
            <a:extLst xmlns:a="http://schemas.openxmlformats.org/drawingml/2006/main">
              <a:ext uri="{FF2B5EF4-FFF2-40B4-BE49-F238E27FC236}">
                <a16:creationId xmlns:a16="http://schemas.microsoft.com/office/drawing/2014/main" id="{B082F791-6B03-43CE-9D69-B22B9C56D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19500"/>
            <a:ext cx="4857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烷烃   碳骨架为单键、链状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烯烃   C=C     炔烃   C≡C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芳香烃   含苯环</a:t>
            </a:r>
          </a:p>
        </p:txBody>
      </p:sp>
      <p:sp>
        <p:nvSpPr>
          <p:cNvPr id="14" name="text-44">
            <a:extLst xmlns:a="http://schemas.openxmlformats.org/drawingml/2006/main">
              <a:ext uri="{FF2B5EF4-FFF2-40B4-BE49-F238E27FC236}">
                <a16:creationId xmlns:a16="http://schemas.microsoft.com/office/drawing/2014/main" id="{941EB967-A96E-4896-9EA9-D355342A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19500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醇   —OH（连在饱和碳上）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羧酸   —COOH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酯   —C(=O)—O—C</a:t>
            </a:r>
          </a:p>
        </p:txBody>
      </p:sp>
      <p:sp>
        <p:nvSpPr>
          <p:cNvPr id="15" name="text-45">
            <a:extLst xmlns:a="http://schemas.openxmlformats.org/drawingml/2006/main">
              <a:ext uri="{FF2B5EF4-FFF2-40B4-BE49-F238E27FC236}">
                <a16:creationId xmlns:a16="http://schemas.microsoft.com/office/drawing/2014/main" id="{C6C5612E-10F1-418B-A18E-76AEA829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86425"/>
            <a:ext cx="1104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官能团决定有机物的主要化学性质</a:t>
            </a:r>
          </a:p>
        </p:txBody>
      </p:sp>
      <p:sp>
        <p:nvSpPr>
          <p:cNvPr id="17" name="NAV_94">
            <a:extLst xmlns:a="http://schemas.openxmlformats.org/drawingml/2006/main">
              <a:ext uri="{FF2B5EF4-FFF2-40B4-BE49-F238E27FC236}">
                <a16:creationId xmlns:a16="http://schemas.microsoft.com/office/drawing/2014/main" id="{D22C3195-B9B9-4973-B897-3C5542BAADE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2313003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-46">
            <a:extLst xmlns:a="http://schemas.openxmlformats.org/drawingml/2006/main">
              <a:ext uri="{FF2B5EF4-FFF2-40B4-BE49-F238E27FC236}">
                <a16:creationId xmlns:a16="http://schemas.microsoft.com/office/drawing/2014/main" id="{126FC794-13E2-48CF-82A1-10B99997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47">
            <a:extLst xmlns:a="http://schemas.openxmlformats.org/drawingml/2006/main">
              <a:ext uri="{FF2B5EF4-FFF2-40B4-BE49-F238E27FC236}">
                <a16:creationId xmlns:a16="http://schemas.microsoft.com/office/drawing/2014/main" id="{AEFABED6-735C-465D-921A-5E31A0F2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关卡2/8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DE20A0F-1DEB-4340-82C5-6A5E5C2C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烷烃：饱和结构与取代反应</a:t>
            </a:r>
          </a:p>
        </p:txBody>
      </p:sp>
      <p:sp>
        <p:nvSpPr>
          <p:cNvPr id="4" name="path-48">
            <a:extLst xmlns:a="http://schemas.openxmlformats.org/drawingml/2006/main">
              <a:ext uri="{FF2B5EF4-FFF2-40B4-BE49-F238E27FC236}">
                <a16:creationId xmlns:a16="http://schemas.microsoft.com/office/drawing/2014/main" id="{0463A747-CA7F-4C7F-BF15-0AE1BA7D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9">
            <a:extLst xmlns:a="http://schemas.openxmlformats.org/drawingml/2006/main">
              <a:ext uri="{FF2B5EF4-FFF2-40B4-BE49-F238E27FC236}">
                <a16:creationId xmlns:a16="http://schemas.microsoft.com/office/drawing/2014/main" id="{B16FAF18-C65D-4885-9B74-7EEC739E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5—7 min</a:t>
            </a:r>
          </a:p>
        </p:txBody>
      </p:sp>
      <p:sp>
        <p:nvSpPr>
          <p:cNvPr id="6" name="text-50">
            <a:extLst xmlns:a="http://schemas.openxmlformats.org/drawingml/2006/main">
              <a:ext uri="{FF2B5EF4-FFF2-40B4-BE49-F238E27FC236}">
                <a16:creationId xmlns:a16="http://schemas.microsoft.com/office/drawing/2014/main" id="{60884501-39FB-45AB-902E-971F67BD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51">
            <a:extLst xmlns:a="http://schemas.openxmlformats.org/drawingml/2006/main">
              <a:ext uri="{FF2B5EF4-FFF2-40B4-BE49-F238E27FC236}">
                <a16:creationId xmlns:a16="http://schemas.microsoft.com/office/drawing/2014/main" id="{60C85D7F-563B-4427-8CBB-EBC5E676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</a:t>
            </a:r>
          </a:p>
        </p:txBody>
      </p:sp>
      <p:sp>
        <p:nvSpPr>
          <p:cNvPr id="8" name="text-52">
            <a:extLst xmlns:a="http://schemas.openxmlformats.org/drawingml/2006/main">
              <a:ext uri="{FF2B5EF4-FFF2-40B4-BE49-F238E27FC236}">
                <a16:creationId xmlns:a16="http://schemas.microsoft.com/office/drawing/2014/main" id="{422B5104-E756-48EC-9E21-3F988F6B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828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链状烷烃通式  CₙH₂ₙ₊₂（n ≥ 1）</a:t>
            </a:r>
          </a:p>
        </p:txBody>
      </p:sp>
      <p:sp>
        <p:nvSpPr>
          <p:cNvPr id="9" name="text-53">
            <a:extLst xmlns:a="http://schemas.openxmlformats.org/drawingml/2006/main">
              <a:ext uri="{FF2B5EF4-FFF2-40B4-BE49-F238E27FC236}">
                <a16:creationId xmlns:a16="http://schemas.microsoft.com/office/drawing/2014/main" id="{F624AB50-D764-4618-AE98-ACAA62EB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81250"/>
            <a:ext cx="838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甲烷：正四面体，四个C—H键等同</a:t>
            </a:r>
          </a:p>
        </p:txBody>
      </p:sp>
      <p:sp>
        <p:nvSpPr>
          <p:cNvPr id="10" name="text-54">
            <a:extLst xmlns:a="http://schemas.openxmlformats.org/drawingml/2006/main">
              <a:ext uri="{FF2B5EF4-FFF2-40B4-BE49-F238E27FC236}">
                <a16:creationId xmlns:a16="http://schemas.microsoft.com/office/drawing/2014/main" id="{76EB7354-D21B-4950-86B6-2A765A63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3697" y="3171825"/>
            <a:ext cx="1793653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CH₄ + 2O₂</a:t>
            </a:r>
          </a:p>
        </p:txBody>
      </p:sp>
      <p:sp>
        <p:nvSpPr>
          <p:cNvPr id="11" name="text-55">
            <a:extLst xmlns:a="http://schemas.openxmlformats.org/drawingml/2006/main">
              <a:ext uri="{FF2B5EF4-FFF2-40B4-BE49-F238E27FC236}">
                <a16:creationId xmlns:a16="http://schemas.microsoft.com/office/drawing/2014/main" id="{06CA0D8F-84B0-405D-9E37-DE458783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1718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2" name="text-56">
            <a:extLst xmlns:a="http://schemas.openxmlformats.org/drawingml/2006/main">
              <a:ext uri="{FF2B5EF4-FFF2-40B4-BE49-F238E27FC236}">
                <a16:creationId xmlns:a16="http://schemas.microsoft.com/office/drawing/2014/main" id="{AF8FF88C-5E87-48B2-89A5-B3AFEACD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71825"/>
            <a:ext cx="2003203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CO₂ + 2H₂O</a:t>
            </a:r>
          </a:p>
        </p:txBody>
      </p:sp>
      <p:sp>
        <p:nvSpPr>
          <p:cNvPr id="13" name="text-57">
            <a:extLst xmlns:a="http://schemas.openxmlformats.org/drawingml/2006/main">
              <a:ext uri="{FF2B5EF4-FFF2-40B4-BE49-F238E27FC236}">
                <a16:creationId xmlns:a16="http://schemas.microsoft.com/office/drawing/2014/main" id="{31C6F2CA-6AA3-472E-AAED-FB4404E8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9146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点燃</a:t>
            </a:r>
          </a:p>
        </p:txBody>
      </p:sp>
      <p:sp>
        <p:nvSpPr>
          <p:cNvPr id="14" name="text-58">
            <a:extLst xmlns:a="http://schemas.openxmlformats.org/drawingml/2006/main">
              <a:ext uri="{FF2B5EF4-FFF2-40B4-BE49-F238E27FC236}">
                <a16:creationId xmlns:a16="http://schemas.microsoft.com/office/drawing/2014/main" id="{6F3B7ED5-80CB-4FB2-B749-14F23C81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6229" y="4238625"/>
            <a:ext cx="1657636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CH₄ + Cl₂</a:t>
            </a:r>
          </a:p>
        </p:txBody>
      </p:sp>
      <p:sp>
        <p:nvSpPr>
          <p:cNvPr id="15" name="text-59">
            <a:extLst xmlns:a="http://schemas.openxmlformats.org/drawingml/2006/main">
              <a:ext uri="{FF2B5EF4-FFF2-40B4-BE49-F238E27FC236}">
                <a16:creationId xmlns:a16="http://schemas.microsoft.com/office/drawing/2014/main" id="{F0F721FC-15E6-443D-A143-B54F32A1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3865" y="42386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6" name="text-60">
            <a:extLst xmlns:a="http://schemas.openxmlformats.org/drawingml/2006/main">
              <a:ext uri="{FF2B5EF4-FFF2-40B4-BE49-F238E27FC236}">
                <a16:creationId xmlns:a16="http://schemas.microsoft.com/office/drawing/2014/main" id="{8EB40CB0-DDC1-4BFF-9B6E-ED789EC22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615" y="4238625"/>
            <a:ext cx="2014157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CH₃Cl + HCl</a:t>
            </a:r>
          </a:p>
        </p:txBody>
      </p:sp>
      <p:sp>
        <p:nvSpPr>
          <p:cNvPr id="17" name="text-61">
            <a:extLst xmlns:a="http://schemas.openxmlformats.org/drawingml/2006/main">
              <a:ext uri="{FF2B5EF4-FFF2-40B4-BE49-F238E27FC236}">
                <a16:creationId xmlns:a16="http://schemas.microsoft.com/office/drawing/2014/main" id="{CFAA0379-B2F6-48DC-BBBB-51A12F9D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3865" y="39814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光照</a:t>
            </a:r>
          </a:p>
        </p:txBody>
      </p:sp>
      <p:sp>
        <p:nvSpPr>
          <p:cNvPr id="18" name="text-62">
            <a:extLst xmlns:a="http://schemas.openxmlformats.org/drawingml/2006/main">
              <a:ext uri="{FF2B5EF4-FFF2-40B4-BE49-F238E27FC236}">
                <a16:creationId xmlns:a16="http://schemas.microsoft.com/office/drawing/2014/main" id="{7B10F20A-8CEB-48EE-8990-D266FB49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29200"/>
            <a:ext cx="1104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思考   氯代产物为什么可能是混合物？</a:t>
            </a:r>
          </a:p>
        </p:txBody>
      </p:sp>
      <p:sp>
        <p:nvSpPr>
          <p:cNvPr id="19" name="REVEAL_1_63">
            <a:extLst xmlns:a="http://schemas.openxmlformats.org/drawingml/2006/main">
              <a:ext uri="{FF2B5EF4-FFF2-40B4-BE49-F238E27FC236}">
                <a16:creationId xmlns:a16="http://schemas.microsoft.com/office/drawing/2014/main" id="{79210E6D-26C5-4306-914B-44BD482A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91175"/>
            <a:ext cx="11049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CH₃Cl还能继续取代，生成CH₂Cl₂、CHCl₃、CCl₄。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取代时C—H中的H被Cl替换，不是向不饱和键加成。</a:t>
            </a:r>
          </a:p>
        </p:txBody>
      </p:sp>
      <p:sp>
        <p:nvSpPr>
          <p:cNvPr id="21" name="NAV_95">
            <a:extLst xmlns:a="http://schemas.openxmlformats.org/drawingml/2006/main">
              <a:ext uri="{FF2B5EF4-FFF2-40B4-BE49-F238E27FC236}">
                <a16:creationId xmlns:a16="http://schemas.microsoft.com/office/drawing/2014/main" id="{24F13215-498D-44C4-B4D8-F24F444A0D1C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014020767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64">
            <a:extLst xmlns:a="http://schemas.openxmlformats.org/drawingml/2006/main">
              <a:ext uri="{FF2B5EF4-FFF2-40B4-BE49-F238E27FC236}">
                <a16:creationId xmlns:a16="http://schemas.microsoft.com/office/drawing/2014/main" id="{DF6D56AD-11F6-4BEB-9964-83C35D51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65">
            <a:extLst xmlns:a="http://schemas.openxmlformats.org/drawingml/2006/main">
              <a:ext uri="{FF2B5EF4-FFF2-40B4-BE49-F238E27FC236}">
                <a16:creationId xmlns:a16="http://schemas.microsoft.com/office/drawing/2014/main" id="{0CC78DF5-9EC4-45CB-B5F8-F1D107A60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关卡3/8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08581A-0D70-498B-9EF7-868EB07E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同系物与同分异构体</a:t>
            </a:r>
          </a:p>
        </p:txBody>
      </p:sp>
      <p:sp>
        <p:nvSpPr>
          <p:cNvPr id="4" name="path-66">
            <a:extLst xmlns:a="http://schemas.openxmlformats.org/drawingml/2006/main">
              <a:ext uri="{FF2B5EF4-FFF2-40B4-BE49-F238E27FC236}">
                <a16:creationId xmlns:a16="http://schemas.microsoft.com/office/drawing/2014/main" id="{82B3E0EB-39B1-4B48-9E0C-01605C5B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7">
            <a:extLst xmlns:a="http://schemas.openxmlformats.org/drawingml/2006/main">
              <a:ext uri="{FF2B5EF4-FFF2-40B4-BE49-F238E27FC236}">
                <a16:creationId xmlns:a16="http://schemas.microsoft.com/office/drawing/2014/main" id="{B7EE94B3-AA63-4CB3-AE9E-D92ED1EED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7—10 min</a:t>
            </a:r>
          </a:p>
        </p:txBody>
      </p:sp>
      <p:sp>
        <p:nvSpPr>
          <p:cNvPr id="6" name="text-68">
            <a:extLst xmlns:a="http://schemas.openxmlformats.org/drawingml/2006/main">
              <a:ext uri="{FF2B5EF4-FFF2-40B4-BE49-F238E27FC236}">
                <a16:creationId xmlns:a16="http://schemas.microsoft.com/office/drawing/2014/main" id="{9E09A6A9-764E-43B9-94E2-76DBB12B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先写分子式，再用一句话判断关系</a:t>
            </a:r>
          </a:p>
        </p:txBody>
      </p:sp>
      <p:sp>
        <p:nvSpPr>
          <p:cNvPr id="7" name="text-69">
            <a:extLst xmlns:a="http://schemas.openxmlformats.org/drawingml/2006/main">
              <a:ext uri="{FF2B5EF4-FFF2-40B4-BE49-F238E27FC236}">
                <a16:creationId xmlns:a16="http://schemas.microsoft.com/office/drawing/2014/main" id="{5B3A9B4D-667E-4AB5-AF2D-31A952AE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70">
            <a:extLst xmlns:a="http://schemas.openxmlformats.org/drawingml/2006/main">
              <a:ext uri="{FF2B5EF4-FFF2-40B4-BE49-F238E27FC236}">
                <a16:creationId xmlns:a16="http://schemas.microsoft.com/office/drawing/2014/main" id="{69212000-45B1-4256-9F17-98ED144D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6</a:t>
            </a:r>
          </a:p>
        </p:txBody>
      </p:sp>
      <p:graphicFrame>
        <p:nvGraphicFramePr>
          <p:cNvPr id="25" name=""/>
          <p:cNvGraphicFramePr/>
          <p:nvPr/>
        </p:nvGraphicFramePr>
        <p:xfrm>
          <a:off xmlns:a="http://schemas.openxmlformats.org/drawingml/2006/main" x="571500" y="1857375"/>
          <a:ext xmlns:a="http://schemas.openxmlformats.org/drawingml/2006/main" cx="11049000" cy="2143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905750"/>
              </a:tblGrid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关系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判断条件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同系物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结构相似，组成相差一个或若干CH₂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同分异构体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分子式相同，结构不同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</a:tr>
            </a:tbl>
          </a:graphicData>
        </a:graphic>
      </p:graphicFrame>
      <p:sp>
        <p:nvSpPr>
          <p:cNvPr id="10" name="text-71">
            <a:extLst xmlns:a="http://schemas.openxmlformats.org/drawingml/2006/main">
              <a:ext uri="{FF2B5EF4-FFF2-40B4-BE49-F238E27FC236}">
                <a16:creationId xmlns:a16="http://schemas.microsoft.com/office/drawing/2014/main" id="{B037A64E-79B2-49AB-BEF7-5E23438D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9577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CH₃CH₂CH₃ 与 CH₃CH₂CH₂CH₃ 是什么关系？</a:t>
            </a:r>
          </a:p>
        </p:txBody>
      </p:sp>
      <p:sp>
        <p:nvSpPr>
          <p:cNvPr id="11" name="text-72">
            <a:extLst xmlns:a="http://schemas.openxmlformats.org/drawingml/2006/main">
              <a:ext uri="{FF2B5EF4-FFF2-40B4-BE49-F238E27FC236}">
                <a16:creationId xmlns:a16="http://schemas.microsoft.com/office/drawing/2014/main" id="{FA1EFDEA-F2DA-4616-B9A3-2D885BBF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6727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CH₃CH₂CH₂CH₃ 与 CH₃CH(CH₃)CH₃ 呢？</a:t>
            </a:r>
          </a:p>
        </p:txBody>
      </p:sp>
      <p:sp>
        <p:nvSpPr>
          <p:cNvPr id="12" name="REVEAL_1_73">
            <a:extLst xmlns:a="http://schemas.openxmlformats.org/drawingml/2006/main">
              <a:ext uri="{FF2B5EF4-FFF2-40B4-BE49-F238E27FC236}">
                <a16:creationId xmlns:a16="http://schemas.microsoft.com/office/drawing/2014/main" id="{C3DA0745-7CAE-44EC-8CF9-FF03AA78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00700"/>
            <a:ext cx="110490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前一组是同系物。后一组是同分异构体，分子式均为C₄H₁₀。</a:t>
            </a:r>
          </a:p>
        </p:txBody>
      </p:sp>
      <p:sp>
        <p:nvSpPr>
          <p:cNvPr id="15" name="NAV_96">
            <a:extLst xmlns:a="http://schemas.openxmlformats.org/drawingml/2006/main">
              <a:ext uri="{FF2B5EF4-FFF2-40B4-BE49-F238E27FC236}">
                <a16:creationId xmlns:a16="http://schemas.microsoft.com/office/drawing/2014/main" id="{F2F6FF9A-3447-4FE6-9563-D68C72C21CB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68453737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-74">
            <a:extLst xmlns:a="http://schemas.openxmlformats.org/drawingml/2006/main">
              <a:ext uri="{FF2B5EF4-FFF2-40B4-BE49-F238E27FC236}">
                <a16:creationId xmlns:a16="http://schemas.microsoft.com/office/drawing/2014/main" id="{FEB24A0B-54DE-40DA-B563-6BB3375C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75">
            <a:extLst xmlns:a="http://schemas.openxmlformats.org/drawingml/2006/main">
              <a:ext uri="{FF2B5EF4-FFF2-40B4-BE49-F238E27FC236}">
                <a16:creationId xmlns:a16="http://schemas.microsoft.com/office/drawing/2014/main" id="{E6DEAB3F-9EB6-401E-A330-EAF0EFBE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关卡4/8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592B5B-B498-43C9-85B8-D9DA59E5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乙烯：双键打开发生加成</a:t>
            </a:r>
          </a:p>
        </p:txBody>
      </p:sp>
      <p:sp>
        <p:nvSpPr>
          <p:cNvPr id="4" name="path-76">
            <a:extLst xmlns:a="http://schemas.openxmlformats.org/drawingml/2006/main">
              <a:ext uri="{FF2B5EF4-FFF2-40B4-BE49-F238E27FC236}">
                <a16:creationId xmlns:a16="http://schemas.microsoft.com/office/drawing/2014/main" id="{67357568-5EEB-4749-B7BF-164AF37B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7">
            <a:extLst xmlns:a="http://schemas.openxmlformats.org/drawingml/2006/main">
              <a:ext uri="{FF2B5EF4-FFF2-40B4-BE49-F238E27FC236}">
                <a16:creationId xmlns:a16="http://schemas.microsoft.com/office/drawing/2014/main" id="{52529940-DA4A-46FE-96DC-43BCFE15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10—13 min</a:t>
            </a:r>
          </a:p>
        </p:txBody>
      </p:sp>
      <p:sp>
        <p:nvSpPr>
          <p:cNvPr id="6" name="text-78">
            <a:extLst xmlns:a="http://schemas.openxmlformats.org/drawingml/2006/main">
              <a:ext uri="{FF2B5EF4-FFF2-40B4-BE49-F238E27FC236}">
                <a16:creationId xmlns:a16="http://schemas.microsoft.com/office/drawing/2014/main" id="{773E1870-835A-4DAE-A779-87A9576C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你来说明键的变化，再指出Br的连接位置</a:t>
            </a:r>
          </a:p>
        </p:txBody>
      </p:sp>
      <p:sp>
        <p:nvSpPr>
          <p:cNvPr id="7" name="text-79">
            <a:extLst xmlns:a="http://schemas.openxmlformats.org/drawingml/2006/main">
              <a:ext uri="{FF2B5EF4-FFF2-40B4-BE49-F238E27FC236}">
                <a16:creationId xmlns:a16="http://schemas.microsoft.com/office/drawing/2014/main" id="{CD65C13B-4457-4190-9523-C0449A86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80">
            <a:extLst xmlns:a="http://schemas.openxmlformats.org/drawingml/2006/main">
              <a:ext uri="{FF2B5EF4-FFF2-40B4-BE49-F238E27FC236}">
                <a16:creationId xmlns:a16="http://schemas.microsoft.com/office/drawing/2014/main" id="{C357BD37-1A85-43A6-8722-01E49A83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7</a:t>
            </a:r>
          </a:p>
        </p:txBody>
      </p:sp>
      <p:sp>
        <p:nvSpPr>
          <p:cNvPr id="9" name="text-81">
            <a:extLst xmlns:a="http://schemas.openxmlformats.org/drawingml/2006/main">
              <a:ext uri="{FF2B5EF4-FFF2-40B4-BE49-F238E27FC236}">
                <a16:creationId xmlns:a16="http://schemas.microsoft.com/office/drawing/2014/main" id="{8157DF2B-3740-4AED-8818-9451E6B3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8595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36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CH₂=CH₂</a:t>
            </a:r>
          </a:p>
        </p:txBody>
      </p:sp>
      <p:sp>
        <p:nvSpPr>
          <p:cNvPr id="10" name="text-82">
            <a:extLst xmlns:a="http://schemas.openxmlformats.org/drawingml/2006/main">
              <a:ext uri="{FF2B5EF4-FFF2-40B4-BE49-F238E27FC236}">
                <a16:creationId xmlns:a16="http://schemas.microsoft.com/office/drawing/2014/main" id="{11B33C1E-0DC0-4AA5-9AAA-BB1A0F30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9228" y="3067050"/>
            <a:ext cx="236553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CH₂=CH₂ + Br₂</a:t>
            </a:r>
          </a:p>
        </p:txBody>
      </p:sp>
      <p:sp>
        <p:nvSpPr>
          <p:cNvPr id="11" name="text-83">
            <a:extLst xmlns:a="http://schemas.openxmlformats.org/drawingml/2006/main">
              <a:ext uri="{FF2B5EF4-FFF2-40B4-BE49-F238E27FC236}">
                <a16:creationId xmlns:a16="http://schemas.microsoft.com/office/drawing/2014/main" id="{FC1327DA-04FB-4CE8-BE8B-132EB75F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4762" y="306705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2" name="text-84">
            <a:extLst xmlns:a="http://schemas.openxmlformats.org/drawingml/2006/main">
              <a:ext uri="{FF2B5EF4-FFF2-40B4-BE49-F238E27FC236}">
                <a16:creationId xmlns:a16="http://schemas.microsoft.com/office/drawing/2014/main" id="{6C73356F-46F1-45E6-B7A3-5851BE5B5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3912" y="3067050"/>
            <a:ext cx="230886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CH₂Br—CH₂Br</a:t>
            </a:r>
          </a:p>
        </p:txBody>
      </p:sp>
      <p:sp>
        <p:nvSpPr>
          <p:cNvPr id="13" name="text-85">
            <a:extLst xmlns:a="http://schemas.openxmlformats.org/drawingml/2006/main">
              <a:ext uri="{FF2B5EF4-FFF2-40B4-BE49-F238E27FC236}">
                <a16:creationId xmlns:a16="http://schemas.microsoft.com/office/drawing/2014/main" id="{31F3F7B0-9791-4A4C-928C-381DBF32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5762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观察   溴的颜色褪去；反应产物为1,2-二溴乙烷</a:t>
            </a:r>
          </a:p>
        </p:txBody>
      </p:sp>
      <p:sp>
        <p:nvSpPr>
          <p:cNvPr id="14" name="text-86">
            <a:extLst xmlns:a="http://schemas.openxmlformats.org/drawingml/2006/main">
              <a:ext uri="{FF2B5EF4-FFF2-40B4-BE49-F238E27FC236}">
                <a16:creationId xmlns:a16="http://schemas.microsoft.com/office/drawing/2014/main" id="{1BADF314-E82B-40FF-9F24-4F3DB037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思考   与甲烷氯代相比，原子连接方式怎样改变？</a:t>
            </a:r>
          </a:p>
        </p:txBody>
      </p:sp>
      <p:sp>
        <p:nvSpPr>
          <p:cNvPr id="15" name="REVEAL_1_87">
            <a:extLst xmlns:a="http://schemas.openxmlformats.org/drawingml/2006/main">
              <a:ext uri="{FF2B5EF4-FFF2-40B4-BE49-F238E27FC236}">
                <a16:creationId xmlns:a16="http://schemas.microsoft.com/office/drawing/2014/main" id="{32D19B31-C77D-4170-B85C-11171680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14950"/>
            <a:ext cx="110490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乙烯双键的一部分打开，两个Br分别连到两个C上。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没有H被换走，属于加成反应。</a:t>
            </a:r>
          </a:p>
        </p:txBody>
      </p:sp>
      <p:sp>
        <p:nvSpPr>
          <p:cNvPr id="17" name="NAV_97">
            <a:extLst xmlns:a="http://schemas.openxmlformats.org/drawingml/2006/main">
              <a:ext uri="{FF2B5EF4-FFF2-40B4-BE49-F238E27FC236}">
                <a16:creationId xmlns:a16="http://schemas.microsoft.com/office/drawing/2014/main" id="{9524B149-A477-41F2-803B-BD59DCA9B0ED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02721735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-88">
            <a:extLst xmlns:a="http://schemas.openxmlformats.org/drawingml/2006/main">
              <a:ext uri="{FF2B5EF4-FFF2-40B4-BE49-F238E27FC236}">
                <a16:creationId xmlns:a16="http://schemas.microsoft.com/office/drawing/2014/main" id="{48C02560-59CD-4D14-89DC-7FFE8D3B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89">
            <a:extLst xmlns:a="http://schemas.openxmlformats.org/drawingml/2006/main">
              <a:ext uri="{FF2B5EF4-FFF2-40B4-BE49-F238E27FC236}">
                <a16:creationId xmlns:a16="http://schemas.microsoft.com/office/drawing/2014/main" id="{BADC6207-203E-4D5D-8623-A63C1237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967B8B-A23E-4607-8130-D79D4A3B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乙烯：氧化与加聚</a:t>
            </a:r>
          </a:p>
        </p:txBody>
      </p:sp>
      <p:sp>
        <p:nvSpPr>
          <p:cNvPr id="4" name="path-90">
            <a:extLst xmlns:a="http://schemas.openxmlformats.org/drawingml/2006/main">
              <a:ext uri="{FF2B5EF4-FFF2-40B4-BE49-F238E27FC236}">
                <a16:creationId xmlns:a16="http://schemas.microsoft.com/office/drawing/2014/main" id="{53B772D3-0EEA-4562-991A-F750CAEC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91">
            <a:extLst xmlns:a="http://schemas.openxmlformats.org/drawingml/2006/main">
              <a:ext uri="{FF2B5EF4-FFF2-40B4-BE49-F238E27FC236}">
                <a16:creationId xmlns:a16="http://schemas.microsoft.com/office/drawing/2014/main" id="{A0C5FF3D-0AF2-4E83-ACF7-43046636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13—15 min</a:t>
            </a:r>
          </a:p>
        </p:txBody>
      </p:sp>
      <p:sp>
        <p:nvSpPr>
          <p:cNvPr id="6" name="text-92">
            <a:extLst xmlns:a="http://schemas.openxmlformats.org/drawingml/2006/main">
              <a:ext uri="{FF2B5EF4-FFF2-40B4-BE49-F238E27FC236}">
                <a16:creationId xmlns:a16="http://schemas.microsoft.com/office/drawing/2014/main" id="{EF782355-3A8B-406F-97F3-ACF69060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93">
            <a:extLst xmlns:a="http://schemas.openxmlformats.org/drawingml/2006/main">
              <a:ext uri="{FF2B5EF4-FFF2-40B4-BE49-F238E27FC236}">
                <a16:creationId xmlns:a16="http://schemas.microsoft.com/office/drawing/2014/main" id="{2569C030-6314-4439-958B-458062AC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8</a:t>
            </a:r>
          </a:p>
        </p:txBody>
      </p:sp>
      <p:sp>
        <p:nvSpPr>
          <p:cNvPr id="8" name="text-94">
            <a:extLst xmlns:a="http://schemas.openxmlformats.org/drawingml/2006/main">
              <a:ext uri="{FF2B5EF4-FFF2-40B4-BE49-F238E27FC236}">
                <a16:creationId xmlns:a16="http://schemas.microsoft.com/office/drawing/2014/main" id="{76B03E01-97EB-42D1-9228-70DA45C6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76425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氧化</a:t>
            </a:r>
          </a:p>
        </p:txBody>
      </p:sp>
      <p:sp>
        <p:nvSpPr>
          <p:cNvPr id="9" name="text-95">
            <a:extLst xmlns:a="http://schemas.openxmlformats.org/drawingml/2006/main">
              <a:ext uri="{FF2B5EF4-FFF2-40B4-BE49-F238E27FC236}">
                <a16:creationId xmlns:a16="http://schemas.microsoft.com/office/drawing/2014/main" id="{139A6E0B-D48F-4C41-A949-F3760B97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288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使酸性KMnO₄溶液褪色；完全燃烧生成CO₂和H₂O</a:t>
            </a:r>
          </a:p>
        </p:txBody>
      </p:sp>
      <p:sp>
        <p:nvSpPr>
          <p:cNvPr id="10" name="text-96">
            <a:extLst xmlns:a="http://schemas.openxmlformats.org/drawingml/2006/main">
              <a:ext uri="{FF2B5EF4-FFF2-40B4-BE49-F238E27FC236}">
                <a16:creationId xmlns:a16="http://schemas.microsoft.com/office/drawing/2014/main" id="{51344E3A-665E-4255-9A0A-2321B45D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加聚</a:t>
            </a:r>
          </a:p>
        </p:txBody>
      </p:sp>
      <p:sp>
        <p:nvSpPr>
          <p:cNvPr id="11" name="text-97">
            <a:extLst xmlns:a="http://schemas.openxmlformats.org/drawingml/2006/main">
              <a:ext uri="{FF2B5EF4-FFF2-40B4-BE49-F238E27FC236}">
                <a16:creationId xmlns:a16="http://schemas.microsoft.com/office/drawing/2014/main" id="{56C3F394-A063-4A5C-93E8-34C5C1D4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1965" y="4152900"/>
            <a:ext cx="190490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nCH₂=CH₂</a:t>
            </a:r>
          </a:p>
        </p:txBody>
      </p:sp>
      <p:sp>
        <p:nvSpPr>
          <p:cNvPr id="12" name="text-98">
            <a:extLst xmlns:a="http://schemas.openxmlformats.org/drawingml/2006/main">
              <a:ext uri="{FF2B5EF4-FFF2-40B4-BE49-F238E27FC236}">
                <a16:creationId xmlns:a16="http://schemas.microsoft.com/office/drawing/2014/main" id="{6F6969E2-88E6-44B0-8D32-645DAF84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870" y="4152900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2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2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3" name="text-99">
            <a:extLst xmlns:a="http://schemas.openxmlformats.org/drawingml/2006/main">
              <a:ext uri="{FF2B5EF4-FFF2-40B4-BE49-F238E27FC236}">
                <a16:creationId xmlns:a16="http://schemas.microsoft.com/office/drawing/2014/main" id="{0153F04B-B9EF-4F27-AAED-A830FCA5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4620" y="4152900"/>
            <a:ext cx="293541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[—CH₂—CH₂—]ₙ</a:t>
            </a:r>
          </a:p>
        </p:txBody>
      </p:sp>
      <p:sp>
        <p:nvSpPr>
          <p:cNvPr id="14" name="text-100">
            <a:extLst xmlns:a="http://schemas.openxmlformats.org/drawingml/2006/main">
              <a:ext uri="{FF2B5EF4-FFF2-40B4-BE49-F238E27FC236}">
                <a16:creationId xmlns:a16="http://schemas.microsoft.com/office/drawing/2014/main" id="{D10DDD8F-6455-4E08-964D-AF308A5A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6870" y="3895725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一定条件</a:t>
            </a:r>
          </a:p>
        </p:txBody>
      </p:sp>
      <p:sp>
        <p:nvSpPr>
          <p:cNvPr id="15" name="text-101">
            <a:extLst xmlns:a="http://schemas.openxmlformats.org/drawingml/2006/main">
              <a:ext uri="{FF2B5EF4-FFF2-40B4-BE49-F238E27FC236}">
                <a16:creationId xmlns:a16="http://schemas.microsoft.com/office/drawing/2014/main" id="{41884F89-743C-41FE-B28D-9C35219D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244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聚乙烯：重复单元保留原来的两个碳，主链中不再有C=C</a:t>
            </a:r>
          </a:p>
        </p:txBody>
      </p:sp>
      <p:sp>
        <p:nvSpPr>
          <p:cNvPr id="17" name="NAV_98">
            <a:extLst xmlns:a="http://schemas.openxmlformats.org/drawingml/2006/main">
              <a:ext uri="{FF2B5EF4-FFF2-40B4-BE49-F238E27FC236}">
                <a16:creationId xmlns:a16="http://schemas.microsoft.com/office/drawing/2014/main" id="{7B99DCCC-807E-4E87-A97D-A2A320E79838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9361741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-102">
            <a:extLst xmlns:a="http://schemas.openxmlformats.org/drawingml/2006/main">
              <a:ext uri="{FF2B5EF4-FFF2-40B4-BE49-F238E27FC236}">
                <a16:creationId xmlns:a16="http://schemas.microsoft.com/office/drawing/2014/main" id="{55F79E50-D7C4-4E49-82C3-A51B54EE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03">
            <a:extLst xmlns:a="http://schemas.openxmlformats.org/drawingml/2006/main">
              <a:ext uri="{FF2B5EF4-FFF2-40B4-BE49-F238E27FC236}">
                <a16:creationId xmlns:a16="http://schemas.microsoft.com/office/drawing/2014/main" id="{6C3CC3B4-31D4-4FA3-AD89-E76F5E1F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关卡5/8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C0E2B98-E104-4E27-9C4F-15A97553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乙炔与苯：两种不同的不饱和结构</a:t>
            </a:r>
          </a:p>
        </p:txBody>
      </p:sp>
      <p:sp>
        <p:nvSpPr>
          <p:cNvPr id="4" name="path-104">
            <a:extLst xmlns:a="http://schemas.openxmlformats.org/drawingml/2006/main">
              <a:ext uri="{FF2B5EF4-FFF2-40B4-BE49-F238E27FC236}">
                <a16:creationId xmlns:a16="http://schemas.microsoft.com/office/drawing/2014/main" id="{D62ACA79-1890-4607-92E9-47FFE93B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05">
            <a:extLst xmlns:a="http://schemas.openxmlformats.org/drawingml/2006/main">
              <a:ext uri="{FF2B5EF4-FFF2-40B4-BE49-F238E27FC236}">
                <a16:creationId xmlns:a16="http://schemas.microsoft.com/office/drawing/2014/main" id="{3AB8F376-5962-4BF8-A60F-EFD2E9996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15—17 min</a:t>
            </a:r>
          </a:p>
        </p:txBody>
      </p:sp>
      <p:sp>
        <p:nvSpPr>
          <p:cNvPr id="6" name="text-106">
            <a:extLst xmlns:a="http://schemas.openxmlformats.org/drawingml/2006/main">
              <a:ext uri="{FF2B5EF4-FFF2-40B4-BE49-F238E27FC236}">
                <a16:creationId xmlns:a16="http://schemas.microsoft.com/office/drawing/2014/main" id="{8A9E9209-C81D-4E0C-B348-6F48F4E46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先选“对”或“错”，再用结构解释</a:t>
            </a:r>
          </a:p>
        </p:txBody>
      </p:sp>
      <p:sp>
        <p:nvSpPr>
          <p:cNvPr id="7" name="text-107">
            <a:extLst xmlns:a="http://schemas.openxmlformats.org/drawingml/2006/main">
              <a:ext uri="{FF2B5EF4-FFF2-40B4-BE49-F238E27FC236}">
                <a16:creationId xmlns:a16="http://schemas.microsoft.com/office/drawing/2014/main" id="{26E48DE0-5250-456F-A619-DF771A265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08">
            <a:extLst xmlns:a="http://schemas.openxmlformats.org/drawingml/2006/main">
              <a:ext uri="{FF2B5EF4-FFF2-40B4-BE49-F238E27FC236}">
                <a16:creationId xmlns:a16="http://schemas.microsoft.com/office/drawing/2014/main" id="{A9CEE54A-615C-401D-A8A3-F18CCA6E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9</a:t>
            </a:r>
          </a:p>
        </p:txBody>
      </p:sp>
      <p:sp>
        <p:nvSpPr>
          <p:cNvPr id="9" name="text-109">
            <a:extLst xmlns:a="http://schemas.openxmlformats.org/drawingml/2006/main">
              <a:ext uri="{FF2B5EF4-FFF2-40B4-BE49-F238E27FC236}">
                <a16:creationId xmlns:a16="http://schemas.microsoft.com/office/drawing/2014/main" id="{871A1594-8ACE-4D84-B77B-A9A7255C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33575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乙炔  HC≡CH</a:t>
            </a:r>
          </a:p>
        </p:txBody>
      </p:sp>
      <p:sp>
        <p:nvSpPr>
          <p:cNvPr id="10" name="text-110">
            <a:extLst xmlns:a="http://schemas.openxmlformats.org/drawingml/2006/main">
              <a:ext uri="{FF2B5EF4-FFF2-40B4-BE49-F238E27FC236}">
                <a16:creationId xmlns:a16="http://schemas.microsoft.com/office/drawing/2014/main" id="{46FFED36-19B0-498F-B548-5A81D79A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5238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分子直线型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可发生加成、氧化</a:t>
            </a:r>
          </a:p>
        </p:txBody>
      </p:sp>
      <p:sp>
        <p:nvSpPr>
          <p:cNvPr id="11" name="path-111">
            <a:extLst xmlns:a="http://schemas.openxmlformats.org/drawingml/2006/main">
              <a:ext uri="{FF2B5EF4-FFF2-40B4-BE49-F238E27FC236}">
                <a16:creationId xmlns:a16="http://schemas.microsoft.com/office/drawing/2014/main" id="{8E4C7CDD-C375-4ED3-ABF0-B03F9596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0853" y="2238375"/>
            <a:ext cx="1154845" cy="1333500"/>
          </a:xfrm>
          <a:custGeom xmlns:a="http://schemas.openxmlformats.org/drawingml/2006/main">
            <a:pathLst>
              <a:path w="1154845" h="1333500">
                <a:moveTo>
                  <a:pt x="577422" y="0"/>
                </a:moveTo>
                <a:lnTo>
                  <a:pt x="1154845" y="333375"/>
                </a:lnTo>
                <a:lnTo>
                  <a:pt x="1154845" y="1000125"/>
                </a:lnTo>
                <a:lnTo>
                  <a:pt x="577422" y="1333500"/>
                </a:lnTo>
                <a:lnTo>
                  <a:pt x="0" y="1000125"/>
                </a:lnTo>
                <a:lnTo>
                  <a:pt x="0" y="333375"/>
                </a:lnTo>
                <a:lnTo>
                  <a:pt x="57742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EF94A-AE56-4590-976D-52054A08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8233" y="2565083"/>
            <a:ext cx="680085" cy="680085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3" name="text-112">
            <a:extLst xmlns:a="http://schemas.openxmlformats.org/drawingml/2006/main">
              <a:ext uri="{FF2B5EF4-FFF2-40B4-BE49-F238E27FC236}">
                <a16:creationId xmlns:a16="http://schemas.microsoft.com/office/drawing/2014/main" id="{E24A2E0E-3E88-4C0E-A481-C8AF44BE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57625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苯  C₆H₆</a:t>
            </a:r>
          </a:p>
        </p:txBody>
      </p:sp>
      <p:sp>
        <p:nvSpPr>
          <p:cNvPr id="14" name="text-113">
            <a:extLst xmlns:a="http://schemas.openxmlformats.org/drawingml/2006/main">
              <a:ext uri="{FF2B5EF4-FFF2-40B4-BE49-F238E27FC236}">
                <a16:creationId xmlns:a16="http://schemas.microsoft.com/office/drawing/2014/main" id="{12A2F597-5509-451B-9D88-0525EDF6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43425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“苯环含三个普通C=C，所以苯能像乙烯一样与溴水加成。”</a:t>
            </a:r>
          </a:p>
        </p:txBody>
      </p:sp>
      <p:sp>
        <p:nvSpPr>
          <p:cNvPr id="15" name="REVEAL_1_114">
            <a:extLst xmlns:a="http://schemas.openxmlformats.org/drawingml/2006/main">
              <a:ext uri="{FF2B5EF4-FFF2-40B4-BE49-F238E27FC236}">
                <a16:creationId xmlns:a16="http://schemas.microsoft.com/office/drawing/2014/main" id="{28219C7D-B37A-484C-A4B0-0FD1A6ED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0067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错误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苯环中的键介于单、双键之间。通常不使酸性KMnO₄褪色；与Br₂取代需催化剂。</a:t>
            </a:r>
          </a:p>
        </p:txBody>
      </p:sp>
      <p:sp>
        <p:nvSpPr>
          <p:cNvPr id="17" name="NAV_99">
            <a:extLst xmlns:a="http://schemas.openxmlformats.org/drawingml/2006/main">
              <a:ext uri="{FF2B5EF4-FFF2-40B4-BE49-F238E27FC236}">
                <a16:creationId xmlns:a16="http://schemas.microsoft.com/office/drawing/2014/main" id="{4F10B926-2AAD-4DA6-B07F-3395BB88D0C7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203986238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-115">
            <a:extLst xmlns:a="http://schemas.openxmlformats.org/drawingml/2006/main">
              <a:ext uri="{FF2B5EF4-FFF2-40B4-BE49-F238E27FC236}">
                <a16:creationId xmlns:a16="http://schemas.microsoft.com/office/drawing/2014/main" id="{7C92835D-1B8D-44B8-BFFE-2E736607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16">
            <a:extLst xmlns:a="http://schemas.openxmlformats.org/drawingml/2006/main">
              <a:ext uri="{FF2B5EF4-FFF2-40B4-BE49-F238E27FC236}">
                <a16:creationId xmlns:a16="http://schemas.microsoft.com/office/drawing/2014/main" id="{3D2A01CF-1009-4C8B-89FF-85C98CB2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关卡6/8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149041-2F18-463B-B36C-B0A15CC4C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乙醇：反应集中在羟基</a:t>
            </a:r>
          </a:p>
        </p:txBody>
      </p:sp>
      <p:sp>
        <p:nvSpPr>
          <p:cNvPr id="4" name="path-117">
            <a:extLst xmlns:a="http://schemas.openxmlformats.org/drawingml/2006/main">
              <a:ext uri="{FF2B5EF4-FFF2-40B4-BE49-F238E27FC236}">
                <a16:creationId xmlns:a16="http://schemas.microsoft.com/office/drawing/2014/main" id="{CC977192-AC24-4753-8B35-03130EE4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18">
            <a:extLst xmlns:a="http://schemas.openxmlformats.org/drawingml/2006/main">
              <a:ext uri="{FF2B5EF4-FFF2-40B4-BE49-F238E27FC236}">
                <a16:creationId xmlns:a16="http://schemas.microsoft.com/office/drawing/2014/main" id="{FD2794C7-6D51-4BFD-94F8-6D919A13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17—21 min</a:t>
            </a:r>
          </a:p>
        </p:txBody>
      </p:sp>
      <p:sp>
        <p:nvSpPr>
          <p:cNvPr id="6" name="text-119">
            <a:extLst xmlns:a="http://schemas.openxmlformats.org/drawingml/2006/main">
              <a:ext uri="{FF2B5EF4-FFF2-40B4-BE49-F238E27FC236}">
                <a16:creationId xmlns:a16="http://schemas.microsoft.com/office/drawing/2014/main" id="{992CBF45-FE55-49FA-8537-D8BC434A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圈出参与反应的H，向主持人解释断键位置</a:t>
            </a:r>
          </a:p>
        </p:txBody>
      </p:sp>
      <p:sp>
        <p:nvSpPr>
          <p:cNvPr id="7" name="text-120">
            <a:extLst xmlns:a="http://schemas.openxmlformats.org/drawingml/2006/main">
              <a:ext uri="{FF2B5EF4-FFF2-40B4-BE49-F238E27FC236}">
                <a16:creationId xmlns:a16="http://schemas.microsoft.com/office/drawing/2014/main" id="{3EA6F31F-0787-4342-BD6A-FA62252F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21">
            <a:extLst xmlns:a="http://schemas.openxmlformats.org/drawingml/2006/main">
              <a:ext uri="{FF2B5EF4-FFF2-40B4-BE49-F238E27FC236}">
                <a16:creationId xmlns:a16="http://schemas.microsoft.com/office/drawing/2014/main" id="{E8B4C18C-08C8-450A-B09D-7C2A7254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10</a:t>
            </a:r>
          </a:p>
        </p:txBody>
      </p:sp>
      <p:sp>
        <p:nvSpPr>
          <p:cNvPr id="9" name="text-122">
            <a:extLst xmlns:a="http://schemas.openxmlformats.org/drawingml/2006/main">
              <a:ext uri="{FF2B5EF4-FFF2-40B4-BE49-F238E27FC236}">
                <a16:creationId xmlns:a16="http://schemas.microsoft.com/office/drawing/2014/main" id="{4E5FF0DC-2317-40B1-8A3E-B0140B59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30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CH₃CH₂—O—H</a:t>
            </a:r>
          </a:p>
        </p:txBody>
      </p:sp>
      <p:sp>
        <p:nvSpPr>
          <p:cNvPr id="10" name="text-123">
            <a:extLst xmlns:a="http://schemas.openxmlformats.org/drawingml/2006/main">
              <a:ext uri="{FF2B5EF4-FFF2-40B4-BE49-F238E27FC236}">
                <a16:creationId xmlns:a16="http://schemas.microsoft.com/office/drawing/2014/main" id="{5B188127-EBB1-4F40-AAF2-FBA95E9DD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7031" y="2800350"/>
            <a:ext cx="271843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2CH₃CH₂OH + 2Na</a:t>
            </a:r>
          </a:p>
        </p:txBody>
      </p:sp>
      <p:sp>
        <p:nvSpPr>
          <p:cNvPr id="11" name="text-124">
            <a:extLst xmlns:a="http://schemas.openxmlformats.org/drawingml/2006/main">
              <a:ext uri="{FF2B5EF4-FFF2-40B4-BE49-F238E27FC236}">
                <a16:creationId xmlns:a16="http://schemas.microsoft.com/office/drawing/2014/main" id="{186F8816-7174-48CE-A7A6-41C6859E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5466" y="280035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2" name="text-125">
            <a:extLst xmlns:a="http://schemas.openxmlformats.org/drawingml/2006/main">
              <a:ext uri="{FF2B5EF4-FFF2-40B4-BE49-F238E27FC236}">
                <a16:creationId xmlns:a16="http://schemas.microsoft.com/office/drawing/2014/main" id="{7E26A131-0A22-4561-8AD9-BCEF22E7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4616" y="2800350"/>
            <a:ext cx="2820353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2CH₃CH₂ONa + H₂↑</a:t>
            </a:r>
          </a:p>
        </p:txBody>
      </p:sp>
      <p:sp>
        <p:nvSpPr>
          <p:cNvPr id="13" name="text-126">
            <a:extLst xmlns:a="http://schemas.openxmlformats.org/drawingml/2006/main">
              <a:ext uri="{FF2B5EF4-FFF2-40B4-BE49-F238E27FC236}">
                <a16:creationId xmlns:a16="http://schemas.microsoft.com/office/drawing/2014/main" id="{77527E56-8B83-4D03-8BB2-6A633608D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027" y="3829050"/>
            <a:ext cx="252355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2CH₃CH₂OH + O₂</a:t>
            </a:r>
          </a:p>
        </p:txBody>
      </p:sp>
      <p:sp>
        <p:nvSpPr>
          <p:cNvPr id="14" name="text-127">
            <a:extLst xmlns:a="http://schemas.openxmlformats.org/drawingml/2006/main">
              <a:ext uri="{FF2B5EF4-FFF2-40B4-BE49-F238E27FC236}">
                <a16:creationId xmlns:a16="http://schemas.microsoft.com/office/drawing/2014/main" id="{5CAB1FDC-CE96-4762-8488-B210A075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3580" y="3829050"/>
            <a:ext cx="13239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5" name="text-128">
            <a:extLst xmlns:a="http://schemas.openxmlformats.org/drawingml/2006/main">
              <a:ext uri="{FF2B5EF4-FFF2-40B4-BE49-F238E27FC236}">
                <a16:creationId xmlns:a16="http://schemas.microsoft.com/office/drawing/2014/main" id="{797429CF-FB77-4A73-A8C7-20362DCC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7555" y="3829050"/>
            <a:ext cx="2584418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2CH₃CHO + 2H₂O</a:t>
            </a:r>
          </a:p>
        </p:txBody>
      </p:sp>
      <p:sp>
        <p:nvSpPr>
          <p:cNvPr id="16" name="text-129">
            <a:extLst xmlns:a="http://schemas.openxmlformats.org/drawingml/2006/main">
              <a:ext uri="{FF2B5EF4-FFF2-40B4-BE49-F238E27FC236}">
                <a16:creationId xmlns:a16="http://schemas.microsoft.com/office/drawing/2014/main" id="{5A289994-7F73-4DC4-BCA3-C0288E6C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3580" y="3571875"/>
            <a:ext cx="13239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Cu或Ag，Δ</a:t>
            </a:r>
          </a:p>
        </p:txBody>
      </p:sp>
      <p:sp>
        <p:nvSpPr>
          <p:cNvPr id="17" name="text-130">
            <a:extLst xmlns:a="http://schemas.openxmlformats.org/drawingml/2006/main">
              <a:ext uri="{FF2B5EF4-FFF2-40B4-BE49-F238E27FC236}">
                <a16:creationId xmlns:a16="http://schemas.microsoft.com/office/drawing/2014/main" id="{9FCD8422-14B7-4D01-B8F2-BAFCCCAB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148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提问   与Na反应时，被替换的是哪一个H？</a:t>
            </a:r>
          </a:p>
        </p:txBody>
      </p:sp>
      <p:sp>
        <p:nvSpPr>
          <p:cNvPr id="18" name="REVEAL_1_131">
            <a:extLst xmlns:a="http://schemas.openxmlformats.org/drawingml/2006/main">
              <a:ext uri="{FF2B5EF4-FFF2-40B4-BE49-F238E27FC236}">
                <a16:creationId xmlns:a16="http://schemas.microsoft.com/office/drawing/2014/main" id="{5755833A-3E27-4721-96C3-CFBC45DD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62575"/>
            <a:ext cx="110490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被替换的是羟基中的H，断裂的是O—H键。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乙醇不是强碱，也不能像乙酸那样与Na₂CO₃放出CO₂。</a:t>
            </a:r>
          </a:p>
        </p:txBody>
      </p:sp>
      <p:sp>
        <p:nvSpPr>
          <p:cNvPr id="20" name="NAV_100">
            <a:extLst xmlns:a="http://schemas.openxmlformats.org/drawingml/2006/main">
              <a:ext uri="{FF2B5EF4-FFF2-40B4-BE49-F238E27FC236}">
                <a16:creationId xmlns:a16="http://schemas.microsoft.com/office/drawing/2014/main" id="{3137E065-215C-4157-89E3-1E31AC0F5A5D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44888451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-132">
            <a:extLst xmlns:a="http://schemas.openxmlformats.org/drawingml/2006/main">
              <a:ext uri="{FF2B5EF4-FFF2-40B4-BE49-F238E27FC236}">
                <a16:creationId xmlns:a16="http://schemas.microsoft.com/office/drawing/2014/main" id="{08A1E0FB-4BB5-4965-8B3B-D9906EEE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33">
            <a:extLst xmlns:a="http://schemas.openxmlformats.org/drawingml/2006/main">
              <a:ext uri="{FF2B5EF4-FFF2-40B4-BE49-F238E27FC236}">
                <a16:creationId xmlns:a16="http://schemas.microsoft.com/office/drawing/2014/main" id="{A7269202-2E1F-4CA5-B3FA-E072B8ED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关卡7/8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55360C-8D69-4BE0-98D3-4CD09401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乙酸：羧基决定酸的通性</a:t>
            </a:r>
          </a:p>
        </p:txBody>
      </p:sp>
      <p:sp>
        <p:nvSpPr>
          <p:cNvPr id="4" name="path-134">
            <a:extLst xmlns:a="http://schemas.openxmlformats.org/drawingml/2006/main">
              <a:ext uri="{FF2B5EF4-FFF2-40B4-BE49-F238E27FC236}">
                <a16:creationId xmlns:a16="http://schemas.microsoft.com/office/drawing/2014/main" id="{364821BF-3D48-4516-BB1D-C002D12E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35">
            <a:extLst xmlns:a="http://schemas.openxmlformats.org/drawingml/2006/main">
              <a:ext uri="{FF2B5EF4-FFF2-40B4-BE49-F238E27FC236}">
                <a16:creationId xmlns:a16="http://schemas.microsoft.com/office/drawing/2014/main" id="{1D8CC85E-46D2-4C00-8951-A799D2CD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21—23 min</a:t>
            </a:r>
          </a:p>
        </p:txBody>
      </p:sp>
      <p:sp>
        <p:nvSpPr>
          <p:cNvPr id="6" name="text-136">
            <a:extLst xmlns:a="http://schemas.openxmlformats.org/drawingml/2006/main">
              <a:ext uri="{FF2B5EF4-FFF2-40B4-BE49-F238E27FC236}">
                <a16:creationId xmlns:a16="http://schemas.microsoft.com/office/drawing/2014/main" id="{D28B2E87-42C7-4064-80A0-566CA6F12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你设计实验，老师扮演质疑者</a:t>
            </a:r>
          </a:p>
        </p:txBody>
      </p:sp>
      <p:sp>
        <p:nvSpPr>
          <p:cNvPr id="7" name="text-137">
            <a:extLst xmlns:a="http://schemas.openxmlformats.org/drawingml/2006/main">
              <a:ext uri="{FF2B5EF4-FFF2-40B4-BE49-F238E27FC236}">
                <a16:creationId xmlns:a16="http://schemas.microsoft.com/office/drawing/2014/main" id="{569CA645-CE45-4504-9B4F-8DD2D81E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38">
            <a:extLst xmlns:a="http://schemas.openxmlformats.org/drawingml/2006/main">
              <a:ext uri="{FF2B5EF4-FFF2-40B4-BE49-F238E27FC236}">
                <a16:creationId xmlns:a16="http://schemas.microsoft.com/office/drawing/2014/main" id="{B4D3F56E-0E95-47C0-AAAE-12AEE2A7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11</a:t>
            </a:r>
          </a:p>
        </p:txBody>
      </p:sp>
      <p:sp>
        <p:nvSpPr>
          <p:cNvPr id="9" name="text-139">
            <a:extLst xmlns:a="http://schemas.openxmlformats.org/drawingml/2006/main">
              <a:ext uri="{FF2B5EF4-FFF2-40B4-BE49-F238E27FC236}">
                <a16:creationId xmlns:a16="http://schemas.microsoft.com/office/drawing/2014/main" id="{4C3629F8-6F03-4527-B43C-4142A85D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954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CH₃COOH    羧基 —COOH</a:t>
            </a:r>
          </a:p>
        </p:txBody>
      </p:sp>
      <p:sp>
        <p:nvSpPr>
          <p:cNvPr id="10" name="text-140">
            <a:extLst xmlns:a="http://schemas.openxmlformats.org/drawingml/2006/main">
              <a:ext uri="{FF2B5EF4-FFF2-40B4-BE49-F238E27FC236}">
                <a16:creationId xmlns:a16="http://schemas.microsoft.com/office/drawing/2014/main" id="{FE044713-6A81-4802-8542-A80501C4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8587" y="3124200"/>
            <a:ext cx="294865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2CH₃COOH + Na₂CO₃</a:t>
            </a:r>
          </a:p>
        </p:txBody>
      </p:sp>
      <p:sp>
        <p:nvSpPr>
          <p:cNvPr id="11" name="text-141">
            <a:extLst xmlns:a="http://schemas.openxmlformats.org/drawingml/2006/main">
              <a:ext uri="{FF2B5EF4-FFF2-40B4-BE49-F238E27FC236}">
                <a16:creationId xmlns:a16="http://schemas.microsoft.com/office/drawing/2014/main" id="{5B1639C5-843F-4AC5-AF89-ACA39BA0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7241" y="31242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2" name="text-142">
            <a:extLst xmlns:a="http://schemas.openxmlformats.org/drawingml/2006/main">
              <a:ext uri="{FF2B5EF4-FFF2-40B4-BE49-F238E27FC236}">
                <a16:creationId xmlns:a16="http://schemas.microsoft.com/office/drawing/2014/main" id="{24D3FD24-9619-40BB-A9AB-1D9A2296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6391" y="3124200"/>
            <a:ext cx="3607022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2CH₃COONa + H₂O + CO₂↑</a:t>
            </a:r>
          </a:p>
        </p:txBody>
      </p:sp>
      <p:sp>
        <p:nvSpPr>
          <p:cNvPr id="13" name="text-143">
            <a:extLst xmlns:a="http://schemas.openxmlformats.org/drawingml/2006/main">
              <a:ext uri="{FF2B5EF4-FFF2-40B4-BE49-F238E27FC236}">
                <a16:creationId xmlns:a16="http://schemas.microsoft.com/office/drawing/2014/main" id="{992079A0-964C-4BAF-A663-B238E09C0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1104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实验设计   两瓶无色液体分别为乙醇、乙酸。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只用NaHCO₃溶液，如何区分？</a:t>
            </a:r>
          </a:p>
        </p:txBody>
      </p:sp>
      <p:sp>
        <p:nvSpPr>
          <p:cNvPr id="14" name="REVEAL_1_144">
            <a:extLst xmlns:a="http://schemas.openxmlformats.org/drawingml/2006/main">
              <a:ext uri="{FF2B5EF4-FFF2-40B4-BE49-F238E27FC236}">
                <a16:creationId xmlns:a16="http://schemas.microsoft.com/office/drawing/2014/main" id="{4E6A9705-2F65-4EBE-9656-634441DBB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81625"/>
            <a:ext cx="11049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各取少量样品，分别加入NaHCO₃溶液。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乙酸产生CO₂气泡，乙醇无明显现象。与Na均能放H₂，不能作为首选。</a:t>
            </a:r>
          </a:p>
        </p:txBody>
      </p:sp>
      <p:sp>
        <p:nvSpPr>
          <p:cNvPr id="16" name="NAV_101">
            <a:extLst xmlns:a="http://schemas.openxmlformats.org/drawingml/2006/main">
              <a:ext uri="{FF2B5EF4-FFF2-40B4-BE49-F238E27FC236}">
                <a16:creationId xmlns:a16="http://schemas.microsoft.com/office/drawing/2014/main" id="{95E3CD26-1649-4769-B666-C51247A60B9D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9536882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rect-145">
            <a:extLst xmlns:a="http://schemas.openxmlformats.org/drawingml/2006/main">
              <a:ext uri="{FF2B5EF4-FFF2-40B4-BE49-F238E27FC236}">
                <a16:creationId xmlns:a16="http://schemas.microsoft.com/office/drawing/2014/main" id="{E30E96BC-D007-4AB4-9936-B2B73BB1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46">
            <a:extLst xmlns:a="http://schemas.openxmlformats.org/drawingml/2006/main">
              <a:ext uri="{FF2B5EF4-FFF2-40B4-BE49-F238E27FC236}">
                <a16:creationId xmlns:a16="http://schemas.microsoft.com/office/drawing/2014/main" id="{1E42D6F5-11A7-4442-91DD-B3E61C6A1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D9CCE4-93EA-4858-8A6C-E8E9AD66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酯化：酸与醇生成酯和水</a:t>
            </a:r>
          </a:p>
        </p:txBody>
      </p:sp>
      <p:sp>
        <p:nvSpPr>
          <p:cNvPr id="4" name="path-147">
            <a:extLst xmlns:a="http://schemas.openxmlformats.org/drawingml/2006/main">
              <a:ext uri="{FF2B5EF4-FFF2-40B4-BE49-F238E27FC236}">
                <a16:creationId xmlns:a16="http://schemas.microsoft.com/office/drawing/2014/main" id="{53ACBC33-D68E-4EC0-9420-97B7B3D9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48">
            <a:extLst xmlns:a="http://schemas.openxmlformats.org/drawingml/2006/main">
              <a:ext uri="{FF2B5EF4-FFF2-40B4-BE49-F238E27FC236}">
                <a16:creationId xmlns:a16="http://schemas.microsoft.com/office/drawing/2014/main" id="{FA797A1D-C13C-4CE0-BA78-48017DB9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23—26 min</a:t>
            </a:r>
          </a:p>
        </p:txBody>
      </p:sp>
      <p:sp>
        <p:nvSpPr>
          <p:cNvPr id="6" name="text-149">
            <a:extLst xmlns:a="http://schemas.openxmlformats.org/drawingml/2006/main">
              <a:ext uri="{FF2B5EF4-FFF2-40B4-BE49-F238E27FC236}">
                <a16:creationId xmlns:a16="http://schemas.microsoft.com/office/drawing/2014/main" id="{C1F76E9F-6464-4029-895A-08DB7141F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你分别扮演酸与醇，指出水中OH与H的来源</a:t>
            </a:r>
          </a:p>
        </p:txBody>
      </p:sp>
      <p:sp>
        <p:nvSpPr>
          <p:cNvPr id="7" name="text-150">
            <a:extLst xmlns:a="http://schemas.openxmlformats.org/drawingml/2006/main">
              <a:ext uri="{FF2B5EF4-FFF2-40B4-BE49-F238E27FC236}">
                <a16:creationId xmlns:a16="http://schemas.microsoft.com/office/drawing/2014/main" id="{6E3118CC-2E8C-4880-ADD0-1C44323A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51">
            <a:extLst xmlns:a="http://schemas.openxmlformats.org/drawingml/2006/main">
              <a:ext uri="{FF2B5EF4-FFF2-40B4-BE49-F238E27FC236}">
                <a16:creationId xmlns:a16="http://schemas.microsoft.com/office/drawing/2014/main" id="{D31C8018-C1F8-4C83-9AFD-8F398119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12</a:t>
            </a:r>
          </a:p>
        </p:txBody>
      </p:sp>
      <p:sp>
        <p:nvSpPr>
          <p:cNvPr id="9" name="text-152">
            <a:extLst xmlns:a="http://schemas.openxmlformats.org/drawingml/2006/main">
              <a:ext uri="{FF2B5EF4-FFF2-40B4-BE49-F238E27FC236}">
                <a16:creationId xmlns:a16="http://schemas.microsoft.com/office/drawing/2014/main" id="{33528DED-967D-4F10-8AD4-DA10C839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120" y="2371725"/>
            <a:ext cx="329927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CH₃COOH + CH₃CH₂OH</a:t>
            </a:r>
          </a:p>
        </p:txBody>
      </p:sp>
      <p:sp>
        <p:nvSpPr>
          <p:cNvPr id="10" name="text-153">
            <a:extLst xmlns:a="http://schemas.openxmlformats.org/drawingml/2006/main">
              <a:ext uri="{FF2B5EF4-FFF2-40B4-BE49-F238E27FC236}">
                <a16:creationId xmlns:a16="http://schemas.microsoft.com/office/drawing/2014/main" id="{9B15888C-3C8B-4C3E-AA73-AC0D39E5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3390" y="2371725"/>
            <a:ext cx="1485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⇌</a:t>
            </a:r>
          </a:p>
        </p:txBody>
      </p:sp>
      <p:sp>
        <p:nvSpPr>
          <p:cNvPr id="11" name="text-154">
            <a:extLst xmlns:a="http://schemas.openxmlformats.org/drawingml/2006/main">
              <a:ext uri="{FF2B5EF4-FFF2-40B4-BE49-F238E27FC236}">
                <a16:creationId xmlns:a16="http://schemas.microsoft.com/office/drawing/2014/main" id="{F5409573-89D3-4FA6-A85C-15145A56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9290" y="2371725"/>
            <a:ext cx="319859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CH₃COOCH₂CH₃ + H₂O</a:t>
            </a:r>
          </a:p>
        </p:txBody>
      </p:sp>
      <p:sp>
        <p:nvSpPr>
          <p:cNvPr id="12" name="text-155">
            <a:extLst xmlns:a="http://schemas.openxmlformats.org/drawingml/2006/main">
              <a:ext uri="{FF2B5EF4-FFF2-40B4-BE49-F238E27FC236}">
                <a16:creationId xmlns:a16="http://schemas.microsoft.com/office/drawing/2014/main" id="{E611FC38-2ACA-49CA-AE3F-44648BE8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3390" y="2114550"/>
            <a:ext cx="1485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浓H₂SO₄，Δ</a:t>
            </a:r>
          </a:p>
        </p:txBody>
      </p:sp>
      <p:sp>
        <p:nvSpPr>
          <p:cNvPr id="13" name="text-156">
            <a:extLst xmlns:a="http://schemas.openxmlformats.org/drawingml/2006/main">
              <a:ext uri="{FF2B5EF4-FFF2-40B4-BE49-F238E27FC236}">
                <a16:creationId xmlns:a16="http://schemas.microsoft.com/office/drawing/2014/main" id="{D068EF2E-2E56-48EA-9A17-18A28CB9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19450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乙酸乙酯的结构</a:t>
            </a:r>
          </a:p>
        </p:txBody>
      </p:sp>
      <p:sp>
        <p:nvSpPr>
          <p:cNvPr id="14" name="text-157">
            <a:extLst xmlns:a="http://schemas.openxmlformats.org/drawingml/2006/main">
              <a:ext uri="{FF2B5EF4-FFF2-40B4-BE49-F238E27FC236}">
                <a16:creationId xmlns:a16="http://schemas.microsoft.com/office/drawing/2014/main" id="{E327F731-8806-4254-8358-378A124E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15" name="text-158">
            <a:extLst xmlns:a="http://schemas.openxmlformats.org/drawingml/2006/main">
              <a:ext uri="{FF2B5EF4-FFF2-40B4-BE49-F238E27FC236}">
                <a16:creationId xmlns:a16="http://schemas.microsoft.com/office/drawing/2014/main" id="{D2408521-24B3-4CBF-A532-63D8B281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105275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16" name="text-159">
            <a:extLst xmlns:a="http://schemas.openxmlformats.org/drawingml/2006/main">
              <a:ext uri="{FF2B5EF4-FFF2-40B4-BE49-F238E27FC236}">
                <a16:creationId xmlns:a16="http://schemas.microsoft.com/office/drawing/2014/main" id="{549E4A96-CCDB-4FEE-AEC3-2302F044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4105275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O</a:t>
            </a:r>
          </a:p>
        </p:txBody>
      </p:sp>
      <p:sp>
        <p:nvSpPr>
          <p:cNvPr id="17" name="text-160">
            <a:extLst xmlns:a="http://schemas.openxmlformats.org/drawingml/2006/main">
              <a:ext uri="{FF2B5EF4-FFF2-40B4-BE49-F238E27FC236}">
                <a16:creationId xmlns:a16="http://schemas.microsoft.com/office/drawing/2014/main" id="{255AD8B4-D3C2-47C2-BBAA-FCD0A3F0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105275"/>
            <a:ext cx="904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</a:t>
            </a:r>
          </a:p>
        </p:txBody>
      </p:sp>
      <p:sp>
        <p:nvSpPr>
          <p:cNvPr id="18" name="text-161">
            <a:extLst xmlns:a="http://schemas.openxmlformats.org/drawingml/2006/main">
              <a:ext uri="{FF2B5EF4-FFF2-40B4-BE49-F238E27FC236}">
                <a16:creationId xmlns:a16="http://schemas.microsoft.com/office/drawing/2014/main" id="{5ACF305F-6C39-4EDC-A239-EE094F8B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105275"/>
            <a:ext cx="904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19" name="path-162">
            <a:extLst xmlns:a="http://schemas.openxmlformats.org/drawingml/2006/main">
              <a:ext uri="{FF2B5EF4-FFF2-40B4-BE49-F238E27FC236}">
                <a16:creationId xmlns:a16="http://schemas.microsoft.com/office/drawing/2014/main" id="{790A02B1-FD9A-4C3A-B8C2-0959DEEE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343400"/>
            <a:ext cx="447675" cy="9525"/>
          </a:xfrm>
          <a:custGeom xmlns:a="http://schemas.openxmlformats.org/drawingml/2006/main">
            <a:pathLst>
              <a:path w="447675" h="9525">
                <a:moveTo>
                  <a:pt x="0" y="0"/>
                </a:moveTo>
                <a:lnTo>
                  <a:pt x="4476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0" name="path-163">
            <a:extLst xmlns:a="http://schemas.openxmlformats.org/drawingml/2006/main">
              <a:ext uri="{FF2B5EF4-FFF2-40B4-BE49-F238E27FC236}">
                <a16:creationId xmlns:a16="http://schemas.microsoft.com/office/drawing/2014/main" id="{DBC0CFE2-3CFA-4B0E-9346-CDA8D10C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" y="4343400"/>
            <a:ext cx="695325" cy="9525"/>
          </a:xfrm>
          <a:custGeom xmlns:a="http://schemas.openxmlformats.org/drawingml/2006/main">
            <a:pathLst>
              <a:path w="695325" h="9525">
                <a:moveTo>
                  <a:pt x="0" y="0"/>
                </a:moveTo>
                <a:lnTo>
                  <a:pt x="6953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1" name="path-164">
            <a:extLst xmlns:a="http://schemas.openxmlformats.org/drawingml/2006/main">
              <a:ext uri="{FF2B5EF4-FFF2-40B4-BE49-F238E27FC236}">
                <a16:creationId xmlns:a16="http://schemas.microsoft.com/office/drawing/2014/main" id="{4FA7B1D9-2D68-401C-8014-283BCC36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343400"/>
            <a:ext cx="676275" cy="9525"/>
          </a:xfrm>
          <a:custGeom xmlns:a="http://schemas.openxmlformats.org/drawingml/2006/main">
            <a:pathLst>
              <a:path w="676275" h="9525">
                <a:moveTo>
                  <a:pt x="0" y="0"/>
                </a:moveTo>
                <a:lnTo>
                  <a:pt x="6762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2" name="path-165">
            <a:extLst xmlns:a="http://schemas.openxmlformats.org/drawingml/2006/main">
              <a:ext uri="{FF2B5EF4-FFF2-40B4-BE49-F238E27FC236}">
                <a16:creationId xmlns:a16="http://schemas.microsoft.com/office/drawing/2014/main" id="{7B0E5394-15BD-4058-AB19-D70A29F8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4343400"/>
            <a:ext cx="771525" cy="9525"/>
          </a:xfrm>
          <a:custGeom xmlns:a="http://schemas.openxmlformats.org/drawingml/2006/main">
            <a:pathLst>
              <a:path w="771525" h="9525">
                <a:moveTo>
                  <a:pt x="0" y="0"/>
                </a:moveTo>
                <a:lnTo>
                  <a:pt x="771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3" name="text-166">
            <a:extLst xmlns:a="http://schemas.openxmlformats.org/drawingml/2006/main">
              <a:ext uri="{FF2B5EF4-FFF2-40B4-BE49-F238E27FC236}">
                <a16:creationId xmlns:a16="http://schemas.microsoft.com/office/drawing/2014/main" id="{418CE0F3-4AEF-47C5-9F70-B7BE6BD4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362902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O</a:t>
            </a:r>
          </a:p>
        </p:txBody>
      </p:sp>
      <p:sp>
        <p:nvSpPr>
          <p:cNvPr id="24" name="path-167">
            <a:extLst xmlns:a="http://schemas.openxmlformats.org/drawingml/2006/main">
              <a:ext uri="{FF2B5EF4-FFF2-40B4-BE49-F238E27FC236}">
                <a16:creationId xmlns:a16="http://schemas.microsoft.com/office/drawing/2014/main" id="{838AF1D2-8528-4EBC-A649-FBD5164A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010025"/>
            <a:ext cx="9525" cy="152400"/>
          </a:xfrm>
          <a:custGeom xmlns:a="http://schemas.openxmlformats.org/drawingml/2006/main">
            <a:pathLst>
              <a:path w="9525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5" name="path-168">
            <a:extLst xmlns:a="http://schemas.openxmlformats.org/drawingml/2006/main">
              <a:ext uri="{FF2B5EF4-FFF2-40B4-BE49-F238E27FC236}">
                <a16:creationId xmlns:a16="http://schemas.microsoft.com/office/drawing/2014/main" id="{8B73B8A3-E64A-4E23-A47D-F5EF6D6A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10025"/>
            <a:ext cx="9525" cy="152400"/>
          </a:xfrm>
          <a:custGeom xmlns:a="http://schemas.openxmlformats.org/drawingml/2006/main">
            <a:pathLst>
              <a:path w="9525" h="152400">
                <a:moveTo>
                  <a:pt x="0" y="0"/>
                </a:moveTo>
                <a:lnTo>
                  <a:pt x="0" y="15240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6" name="text-169">
            <a:extLst xmlns:a="http://schemas.openxmlformats.org/drawingml/2006/main">
              <a:ext uri="{FF2B5EF4-FFF2-40B4-BE49-F238E27FC236}">
                <a16:creationId xmlns:a16="http://schemas.microsoft.com/office/drawing/2014/main" id="{BF49587B-D232-432C-97A0-A0F1000D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圈出酯基。说明反应类型与浓硫酸的作用。</a:t>
            </a:r>
          </a:p>
        </p:txBody>
      </p:sp>
      <p:sp>
        <p:nvSpPr>
          <p:cNvPr id="27" name="REVEAL_1_170">
            <a:extLst xmlns:a="http://schemas.openxmlformats.org/drawingml/2006/main">
              <a:ext uri="{FF2B5EF4-FFF2-40B4-BE49-F238E27FC236}">
                <a16:creationId xmlns:a16="http://schemas.microsoft.com/office/drawing/2014/main" id="{81BC8A88-7F6C-4B5E-A341-EEA47E56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38775"/>
            <a:ext cx="110490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酯基为—C(=O)—O—。酯化也属于取代反应。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浓硫酸作催化剂和吸水剂。常规断键规律：酸脱羟基、醇脱羟基氢。</a:t>
            </a:r>
          </a:p>
        </p:txBody>
      </p:sp>
      <p:sp>
        <p:nvSpPr>
          <p:cNvPr id="29" name="NAV_102">
            <a:extLst xmlns:a="http://schemas.openxmlformats.org/drawingml/2006/main">
              <a:ext uri="{FF2B5EF4-FFF2-40B4-BE49-F238E27FC236}">
                <a16:creationId xmlns:a16="http://schemas.microsoft.com/office/drawing/2014/main" id="{0C64C134-9A91-42DD-9CAD-F11A915BC0E8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90449123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-171">
            <a:extLst xmlns:a="http://schemas.openxmlformats.org/drawingml/2006/main">
              <a:ext uri="{FF2B5EF4-FFF2-40B4-BE49-F238E27FC236}">
                <a16:creationId xmlns:a16="http://schemas.microsoft.com/office/drawing/2014/main" id="{436E96AD-2832-48AC-9F5E-55C8074F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72">
            <a:extLst xmlns:a="http://schemas.openxmlformats.org/drawingml/2006/main">
              <a:ext uri="{FF2B5EF4-FFF2-40B4-BE49-F238E27FC236}">
                <a16:creationId xmlns:a16="http://schemas.microsoft.com/office/drawing/2014/main" id="{79CA59C1-B8EE-4861-97E1-A18FCE91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5F78B4-17EA-4C8A-814D-1289DF17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酯的水解与酯化互相联系</a:t>
            </a:r>
          </a:p>
        </p:txBody>
      </p:sp>
      <p:sp>
        <p:nvSpPr>
          <p:cNvPr id="4" name="path-173">
            <a:extLst xmlns:a="http://schemas.openxmlformats.org/drawingml/2006/main">
              <a:ext uri="{FF2B5EF4-FFF2-40B4-BE49-F238E27FC236}">
                <a16:creationId xmlns:a16="http://schemas.microsoft.com/office/drawing/2014/main" id="{535ABCAF-5C6A-4DB3-9818-E488D425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74">
            <a:extLst xmlns:a="http://schemas.openxmlformats.org/drawingml/2006/main">
              <a:ext uri="{FF2B5EF4-FFF2-40B4-BE49-F238E27FC236}">
                <a16:creationId xmlns:a16="http://schemas.microsoft.com/office/drawing/2014/main" id="{19058E17-746F-4E67-ACB2-A40EAE47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26—27 min</a:t>
            </a:r>
          </a:p>
        </p:txBody>
      </p:sp>
      <p:sp>
        <p:nvSpPr>
          <p:cNvPr id="6" name="text-175">
            <a:extLst xmlns:a="http://schemas.openxmlformats.org/drawingml/2006/main">
              <a:ext uri="{FF2B5EF4-FFF2-40B4-BE49-F238E27FC236}">
                <a16:creationId xmlns:a16="http://schemas.microsoft.com/office/drawing/2014/main" id="{A0E1E65B-423F-46BF-B99E-424BAFA7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176">
            <a:extLst xmlns:a="http://schemas.openxmlformats.org/drawingml/2006/main">
              <a:ext uri="{FF2B5EF4-FFF2-40B4-BE49-F238E27FC236}">
                <a16:creationId xmlns:a16="http://schemas.microsoft.com/office/drawing/2014/main" id="{DE65F0A0-04D9-4782-8F47-01CFCEA0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13</a:t>
            </a:r>
          </a:p>
        </p:txBody>
      </p:sp>
      <p:sp>
        <p:nvSpPr>
          <p:cNvPr id="8" name="text-177">
            <a:extLst xmlns:a="http://schemas.openxmlformats.org/drawingml/2006/main">
              <a:ext uri="{FF2B5EF4-FFF2-40B4-BE49-F238E27FC236}">
                <a16:creationId xmlns:a16="http://schemas.microsoft.com/office/drawing/2014/main" id="{0F98D340-2617-402D-ACE4-3D9283A7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3195" y="2638425"/>
            <a:ext cx="319859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CH₃COOCH₂CH₃ + H₂O</a:t>
            </a:r>
          </a:p>
        </p:txBody>
      </p:sp>
      <p:sp>
        <p:nvSpPr>
          <p:cNvPr id="9" name="text-178">
            <a:extLst xmlns:a="http://schemas.openxmlformats.org/drawingml/2006/main">
              <a:ext uri="{FF2B5EF4-FFF2-40B4-BE49-F238E27FC236}">
                <a16:creationId xmlns:a16="http://schemas.microsoft.com/office/drawing/2014/main" id="{C33655F2-AD50-4910-9726-E1DA7E7D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1785" y="26384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⇌</a:t>
            </a:r>
          </a:p>
        </p:txBody>
      </p:sp>
      <p:sp>
        <p:nvSpPr>
          <p:cNvPr id="10" name="text-179">
            <a:extLst xmlns:a="http://schemas.openxmlformats.org/drawingml/2006/main">
              <a:ext uri="{FF2B5EF4-FFF2-40B4-BE49-F238E27FC236}">
                <a16:creationId xmlns:a16="http://schemas.microsoft.com/office/drawing/2014/main" id="{2C2B7BBF-C833-4A25-BBAD-44E349EE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9535" y="2638425"/>
            <a:ext cx="329927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CH₃COOH + CH₃CH₂OH</a:t>
            </a:r>
          </a:p>
        </p:txBody>
      </p:sp>
      <p:sp>
        <p:nvSpPr>
          <p:cNvPr id="11" name="text-180">
            <a:extLst xmlns:a="http://schemas.openxmlformats.org/drawingml/2006/main">
              <a:ext uri="{FF2B5EF4-FFF2-40B4-BE49-F238E27FC236}">
                <a16:creationId xmlns:a16="http://schemas.microsoft.com/office/drawing/2014/main" id="{16A7DD47-BEFA-47F0-948A-63A77C88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1785" y="23812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H⁺，Δ</a:t>
            </a:r>
          </a:p>
        </p:txBody>
      </p:sp>
      <p:sp>
        <p:nvSpPr>
          <p:cNvPr id="12" name="text-181">
            <a:extLst xmlns:a="http://schemas.openxmlformats.org/drawingml/2006/main">
              <a:ext uri="{FF2B5EF4-FFF2-40B4-BE49-F238E27FC236}">
                <a16:creationId xmlns:a16="http://schemas.microsoft.com/office/drawing/2014/main" id="{B2A891B9-2E50-4ED1-994E-B96505D5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5285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酸性水解：生成羧酸和醇，为酯化的逆反应</a:t>
            </a:r>
          </a:p>
        </p:txBody>
      </p:sp>
      <p:sp>
        <p:nvSpPr>
          <p:cNvPr id="13" name="text-182">
            <a:extLst xmlns:a="http://schemas.openxmlformats.org/drawingml/2006/main">
              <a:ext uri="{FF2B5EF4-FFF2-40B4-BE49-F238E27FC236}">
                <a16:creationId xmlns:a16="http://schemas.microsoft.com/office/drawing/2014/main" id="{53FB63FE-5E5E-4502-A8E4-F170FE15F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5772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碱性水解：生成羧酸盐和醇，通常进行得更完全</a:t>
            </a:r>
          </a:p>
        </p:txBody>
      </p:sp>
      <p:sp>
        <p:nvSpPr>
          <p:cNvPr id="15" name="NAV_103">
            <a:extLst xmlns:a="http://schemas.openxmlformats.org/drawingml/2006/main">
              <a:ext uri="{FF2B5EF4-FFF2-40B4-BE49-F238E27FC236}">
                <a16:creationId xmlns:a16="http://schemas.microsoft.com/office/drawing/2014/main" id="{CE68006B-3B21-42FB-9C1A-E81D08626247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7422534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183">
            <a:extLst xmlns:a="http://schemas.openxmlformats.org/drawingml/2006/main">
              <a:ext uri="{FF2B5EF4-FFF2-40B4-BE49-F238E27FC236}">
                <a16:creationId xmlns:a16="http://schemas.microsoft.com/office/drawing/2014/main" id="{68A3F0F7-B375-484E-93ED-7D91C155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84">
            <a:extLst xmlns:a="http://schemas.openxmlformats.org/drawingml/2006/main">
              <a:ext uri="{FF2B5EF4-FFF2-40B4-BE49-F238E27FC236}">
                <a16:creationId xmlns:a16="http://schemas.microsoft.com/office/drawing/2014/main" id="{3199EED7-6137-45CD-AA1F-5FB7B64E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   关卡8/8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5AD85E-4592-4848-A7F1-A9DF5422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糖类：检验与水解</a:t>
            </a:r>
          </a:p>
        </p:txBody>
      </p:sp>
      <p:sp>
        <p:nvSpPr>
          <p:cNvPr id="4" name="path-185">
            <a:extLst xmlns:a="http://schemas.openxmlformats.org/drawingml/2006/main">
              <a:ext uri="{FF2B5EF4-FFF2-40B4-BE49-F238E27FC236}">
                <a16:creationId xmlns:a16="http://schemas.microsoft.com/office/drawing/2014/main" id="{DF10E2DB-2489-41A1-AF1A-0209545F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86">
            <a:extLst xmlns:a="http://schemas.openxmlformats.org/drawingml/2006/main">
              <a:ext uri="{FF2B5EF4-FFF2-40B4-BE49-F238E27FC236}">
                <a16:creationId xmlns:a16="http://schemas.microsoft.com/office/drawing/2014/main" id="{59A2F49B-9442-4D06-AE41-5CE19990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27—30 min</a:t>
            </a:r>
          </a:p>
        </p:txBody>
      </p:sp>
      <p:sp>
        <p:nvSpPr>
          <p:cNvPr id="6" name="text-187">
            <a:extLst xmlns:a="http://schemas.openxmlformats.org/drawingml/2006/main">
              <a:ext uri="{FF2B5EF4-FFF2-40B4-BE49-F238E27FC236}">
                <a16:creationId xmlns:a16="http://schemas.microsoft.com/office/drawing/2014/main" id="{0A7A2A66-2AF9-4713-A186-C22A8FAF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先作判断，再用“部分水解”解释</a:t>
            </a:r>
          </a:p>
        </p:txBody>
      </p:sp>
      <p:sp>
        <p:nvSpPr>
          <p:cNvPr id="7" name="text-188">
            <a:extLst xmlns:a="http://schemas.openxmlformats.org/drawingml/2006/main">
              <a:ext uri="{FF2B5EF4-FFF2-40B4-BE49-F238E27FC236}">
                <a16:creationId xmlns:a16="http://schemas.microsoft.com/office/drawing/2014/main" id="{46F89475-ABB1-4DAF-9F34-9C40F17E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89">
            <a:extLst xmlns:a="http://schemas.openxmlformats.org/drawingml/2006/main">
              <a:ext uri="{FF2B5EF4-FFF2-40B4-BE49-F238E27FC236}">
                <a16:creationId xmlns:a16="http://schemas.microsoft.com/office/drawing/2014/main" id="{4D3E6BD8-B4A0-48BA-8D39-45F63867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14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571500" y="1857375"/>
          <a:ext xmlns:a="http://schemas.openxmlformats.org/drawingml/2006/main" cx="110490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8477250"/>
              </a:tblGrid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物质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考试关注点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葡萄糖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新制Cu(OH)₂，碱性、加热：砖红色沉淀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淀粉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遇碘显蓝色；完全水解得到葡萄糖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蔗糖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水解得到葡萄糖和果糖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-190">
            <a:extLst xmlns:a="http://schemas.openxmlformats.org/drawingml/2006/main">
              <a:ext uri="{FF2B5EF4-FFF2-40B4-BE49-F238E27FC236}">
                <a16:creationId xmlns:a16="http://schemas.microsoft.com/office/drawing/2014/main" id="{8A872473-3C15-45F8-A26F-6FD635C9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5850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“淀粉只要水解过，加入碘就一定不再显蓝色。”</a:t>
            </a:r>
          </a:p>
        </p:txBody>
      </p:sp>
      <p:sp>
        <p:nvSpPr>
          <p:cNvPr id="11" name="REVEAL_1_191">
            <a:extLst xmlns:a="http://schemas.openxmlformats.org/drawingml/2006/main">
              <a:ext uri="{FF2B5EF4-FFF2-40B4-BE49-F238E27FC236}">
                <a16:creationId xmlns:a16="http://schemas.microsoft.com/office/drawing/2014/main" id="{9B49E975-E3CD-490D-8B4B-E422DB4E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11049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错误。部分水解仍可能有淀粉，加入碘仍显蓝色。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检验水解所得葡萄糖时，应先调至碱性再加新制Cu(OH)₂并加热。</a:t>
            </a:r>
          </a:p>
        </p:txBody>
      </p:sp>
      <p:sp>
        <p:nvSpPr>
          <p:cNvPr id="14" name="NAV_104">
            <a:extLst xmlns:a="http://schemas.openxmlformats.org/drawingml/2006/main">
              <a:ext uri="{FF2B5EF4-FFF2-40B4-BE49-F238E27FC236}">
                <a16:creationId xmlns:a16="http://schemas.microsoft.com/office/drawing/2014/main" id="{26169D73-75FF-4273-A15B-0C42EC3573F4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640774639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192">
            <a:extLst xmlns:a="http://schemas.openxmlformats.org/drawingml/2006/main">
              <a:ext uri="{FF2B5EF4-FFF2-40B4-BE49-F238E27FC236}">
                <a16:creationId xmlns:a16="http://schemas.microsoft.com/office/drawing/2014/main" id="{7CD13FF9-B616-4873-9881-137E63CAD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193">
            <a:extLst xmlns:a="http://schemas.openxmlformats.org/drawingml/2006/main">
              <a:ext uri="{FF2B5EF4-FFF2-40B4-BE49-F238E27FC236}">
                <a16:creationId xmlns:a16="http://schemas.microsoft.com/office/drawing/2014/main" id="{2D991499-654E-4178-BF2A-A461053B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8CFA64-8232-4B50-8E51-82F8D6F4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油脂与蛋白质：变化结果不同</a:t>
            </a:r>
          </a:p>
        </p:txBody>
      </p:sp>
      <p:sp>
        <p:nvSpPr>
          <p:cNvPr id="4" name="path-194">
            <a:extLst xmlns:a="http://schemas.openxmlformats.org/drawingml/2006/main">
              <a:ext uri="{FF2B5EF4-FFF2-40B4-BE49-F238E27FC236}">
                <a16:creationId xmlns:a16="http://schemas.microsoft.com/office/drawing/2014/main" id="{470E142E-F63B-45C6-A6FD-4F8FD850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195">
            <a:extLst xmlns:a="http://schemas.openxmlformats.org/drawingml/2006/main">
              <a:ext uri="{FF2B5EF4-FFF2-40B4-BE49-F238E27FC236}">
                <a16:creationId xmlns:a16="http://schemas.microsoft.com/office/drawing/2014/main" id="{72FF36CB-6DA3-4949-BB48-338AB14E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30—32 min</a:t>
            </a:r>
          </a:p>
        </p:txBody>
      </p:sp>
      <p:sp>
        <p:nvSpPr>
          <p:cNvPr id="6" name="text-196">
            <a:extLst xmlns:a="http://schemas.openxmlformats.org/drawingml/2006/main">
              <a:ext uri="{FF2B5EF4-FFF2-40B4-BE49-F238E27FC236}">
                <a16:creationId xmlns:a16="http://schemas.microsoft.com/office/drawing/2014/main" id="{AA3D09D0-82EF-4BA7-9D50-BF765F4F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你来讲解盐析与变性，老师追问区别</a:t>
            </a:r>
          </a:p>
        </p:txBody>
      </p:sp>
      <p:sp>
        <p:nvSpPr>
          <p:cNvPr id="7" name="text-197">
            <a:extLst xmlns:a="http://schemas.openxmlformats.org/drawingml/2006/main">
              <a:ext uri="{FF2B5EF4-FFF2-40B4-BE49-F238E27FC236}">
                <a16:creationId xmlns:a16="http://schemas.microsoft.com/office/drawing/2014/main" id="{B92A754A-DC69-4F98-AA17-0D4A5409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198">
            <a:extLst xmlns:a="http://schemas.openxmlformats.org/drawingml/2006/main">
              <a:ext uri="{FF2B5EF4-FFF2-40B4-BE49-F238E27FC236}">
                <a16:creationId xmlns:a16="http://schemas.microsoft.com/office/drawing/2014/main" id="{462F17AC-0CC8-4BAF-82B1-57DADE3C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15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571500" y="1809750"/>
          <a:ext xmlns:a="http://schemas.openxmlformats.org/drawingml/2006/main" cx="110490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095750"/>
                <a:gridCol w="5048250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物质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性质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变化结果</a:t>
                      </a:r>
                    </a:p>
                  </a:txBody>
                  <a:tcPr marL="152400" marR="114300" marT="85725" marB="85725" anchor="ctr">
                    <a:solidFill>
                      <a:srgbClr val="087E8B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油脂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酸性水解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高级脂肪酸 + 甘油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油脂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碱性水解（皂化）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高级脂肪酸盐 + 甘油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蛋白质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完全水解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氨基酸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蛋白质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盐析 / 变性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溶解度降低 / 失去生物活性</a:t>
                      </a:r>
                    </a:p>
                  </a:txBody>
                  <a:tcPr marL="152400" marR="114300" marT="85725" marB="85725" anchor="ctr">
                    <a:solidFill>
                      <a:srgbClr val="E4F4F4"/>
                    </a:solidFill>
                  </a:tcPr>
                </a:tc>
              </a:tr>
            </a:tbl>
          </a:graphicData>
        </a:graphic>
      </p:graphicFrame>
      <p:sp>
        <p:nvSpPr>
          <p:cNvPr id="10" name="text-199">
            <a:extLst xmlns:a="http://schemas.openxmlformats.org/drawingml/2006/main">
              <a:ext uri="{FF2B5EF4-FFF2-40B4-BE49-F238E27FC236}">
                <a16:creationId xmlns:a16="http://schemas.microsoft.com/office/drawing/2014/main" id="{EDFC3F43-3207-435A-AB45-4EDB17645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向蛋清中加浓(NH₄)₂SO₄溶液，与加热蛋清，原理相同吗？</a:t>
            </a:r>
          </a:p>
        </p:txBody>
      </p:sp>
      <p:sp>
        <p:nvSpPr>
          <p:cNvPr id="11" name="REVEAL_1_200">
            <a:extLst xmlns:a="http://schemas.openxmlformats.org/drawingml/2006/main">
              <a:ext uri="{FF2B5EF4-FFF2-40B4-BE49-F238E27FC236}">
                <a16:creationId xmlns:a16="http://schemas.microsoft.com/office/drawing/2014/main" id="{67D945CC-EDFD-478C-86A3-13BC8BFB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81650"/>
            <a:ext cx="110490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不同。前者为盐析，通常可逆；后者为变性。</a:t>
            </a:r>
          </a:p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蛋白质颜色反应：含相应结构的蛋白质遇浓硝酸可变黄。</a:t>
            </a:r>
          </a:p>
        </p:txBody>
      </p:sp>
      <p:sp>
        <p:nvSpPr>
          <p:cNvPr id="14" name="NAV_105">
            <a:extLst xmlns:a="http://schemas.openxmlformats.org/drawingml/2006/main">
              <a:ext uri="{FF2B5EF4-FFF2-40B4-BE49-F238E27FC236}">
                <a16:creationId xmlns:a16="http://schemas.microsoft.com/office/drawing/2014/main" id="{E3F0164B-F597-4B79-B32C-1307701177B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384858549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rect-201">
            <a:extLst xmlns:a="http://schemas.openxmlformats.org/drawingml/2006/main">
              <a:ext uri="{FF2B5EF4-FFF2-40B4-BE49-F238E27FC236}">
                <a16:creationId xmlns:a16="http://schemas.microsoft.com/office/drawing/2014/main" id="{D64F8A52-45AD-45AE-833A-F189A9A3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202">
            <a:extLst xmlns:a="http://schemas.openxmlformats.org/drawingml/2006/main">
              <a:ext uri="{FF2B5EF4-FFF2-40B4-BE49-F238E27FC236}">
                <a16:creationId xmlns:a16="http://schemas.microsoft.com/office/drawing/2014/main" id="{8D699D7E-7513-4E63-A3FD-B58EFD52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A63E16-309F-4283-B9E5-6AC9759FB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60秒补全有机反应地图</a:t>
            </a:r>
          </a:p>
        </p:txBody>
      </p:sp>
      <p:sp>
        <p:nvSpPr>
          <p:cNvPr id="4" name="path-203">
            <a:extLst xmlns:a="http://schemas.openxmlformats.org/drawingml/2006/main">
              <a:ext uri="{FF2B5EF4-FFF2-40B4-BE49-F238E27FC236}">
                <a16:creationId xmlns:a16="http://schemas.microsoft.com/office/drawing/2014/main" id="{CBC8F136-66C1-44E2-8D54-64C606BA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04">
            <a:extLst xmlns:a="http://schemas.openxmlformats.org/drawingml/2006/main">
              <a:ext uri="{FF2B5EF4-FFF2-40B4-BE49-F238E27FC236}">
                <a16:creationId xmlns:a16="http://schemas.microsoft.com/office/drawing/2014/main" id="{02F51EB4-69EC-4DE5-93A3-FF2B96F6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32—33 min</a:t>
            </a:r>
          </a:p>
        </p:txBody>
      </p:sp>
      <p:sp>
        <p:nvSpPr>
          <p:cNvPr id="6" name="text-205">
            <a:extLst xmlns:a="http://schemas.openxmlformats.org/drawingml/2006/main">
              <a:ext uri="{FF2B5EF4-FFF2-40B4-BE49-F238E27FC236}">
                <a16:creationId xmlns:a16="http://schemas.microsoft.com/office/drawing/2014/main" id="{2171587E-B727-46CC-B5F0-910C3635F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206">
            <a:extLst xmlns:a="http://schemas.openxmlformats.org/drawingml/2006/main">
              <a:ext uri="{FF2B5EF4-FFF2-40B4-BE49-F238E27FC236}">
                <a16:creationId xmlns:a16="http://schemas.microsoft.com/office/drawing/2014/main" id="{3239D874-D90F-4808-9D30-B7360FD9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16</a:t>
            </a:r>
          </a:p>
        </p:txBody>
      </p:sp>
      <p:sp>
        <p:nvSpPr>
          <p:cNvPr id="8" name="text-207">
            <a:extLst xmlns:a="http://schemas.openxmlformats.org/drawingml/2006/main">
              <a:ext uri="{FF2B5EF4-FFF2-40B4-BE49-F238E27FC236}">
                <a16:creationId xmlns:a16="http://schemas.microsoft.com/office/drawing/2014/main" id="{23F95495-FFA0-4AA1-BE21-C7EE065C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1104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30秒独立补空，你来逐项说明依据，再逐行点击核对</a:t>
            </a:r>
          </a:p>
        </p:txBody>
      </p:sp>
      <p:sp>
        <p:nvSpPr>
          <p:cNvPr id="9" name="rect-208">
            <a:extLst xmlns:a="http://schemas.openxmlformats.org/drawingml/2006/main">
              <a:ext uri="{FF2B5EF4-FFF2-40B4-BE49-F238E27FC236}">
                <a16:creationId xmlns:a16="http://schemas.microsoft.com/office/drawing/2014/main" id="{E1076BA1-217B-4704-94BB-4C031ED74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0" name="text-209">
            <a:extLst xmlns:a="http://schemas.openxmlformats.org/drawingml/2006/main">
              <a:ext uri="{FF2B5EF4-FFF2-40B4-BE49-F238E27FC236}">
                <a16:creationId xmlns:a16="http://schemas.microsoft.com/office/drawing/2014/main" id="{C3D3BCC2-94C5-47DE-9DC9-01BC8F2C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烷烃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2E39F5-8361-42E3-8E9E-C3994718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8098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12" name="rect-210">
            <a:extLst xmlns:a="http://schemas.openxmlformats.org/drawingml/2006/main">
              <a:ext uri="{FF2B5EF4-FFF2-40B4-BE49-F238E27FC236}">
                <a16:creationId xmlns:a16="http://schemas.microsoft.com/office/drawing/2014/main" id="{E2C314A1-3E28-4D02-AFBA-5ABA7F35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717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13" name="text-211">
            <a:extLst xmlns:a="http://schemas.openxmlformats.org/drawingml/2006/main">
              <a:ext uri="{FF2B5EF4-FFF2-40B4-BE49-F238E27FC236}">
                <a16:creationId xmlns:a16="http://schemas.microsoft.com/office/drawing/2014/main" id="{309FD4C5-8408-4316-8ECF-EFB16693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6384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① 反应类型？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CBE79A-B590-4D0F-B12C-73820023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8098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15" name="rect-212">
            <a:extLst xmlns:a="http://schemas.openxmlformats.org/drawingml/2006/main">
              <a:ext uri="{FF2B5EF4-FFF2-40B4-BE49-F238E27FC236}">
                <a16:creationId xmlns:a16="http://schemas.microsoft.com/office/drawing/2014/main" id="{C96FB0AE-7B92-475D-986C-B2D9BE51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717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6" name="text-213">
            <a:extLst xmlns:a="http://schemas.openxmlformats.org/drawingml/2006/main">
              <a:ext uri="{FF2B5EF4-FFF2-40B4-BE49-F238E27FC236}">
                <a16:creationId xmlns:a16="http://schemas.microsoft.com/office/drawing/2014/main" id="{15CC1966-A02F-4ADC-AF88-A69A3D6E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6193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氯代产物</a:t>
            </a:r>
          </a:p>
        </p:txBody>
      </p:sp>
      <p:sp>
        <p:nvSpPr>
          <p:cNvPr id="17" name="REVEAL_1_214">
            <a:extLst xmlns:a="http://schemas.openxmlformats.org/drawingml/2006/main">
              <a:ext uri="{FF2B5EF4-FFF2-40B4-BE49-F238E27FC236}">
                <a16:creationId xmlns:a16="http://schemas.microsoft.com/office/drawing/2014/main" id="{FDAA5D6F-E42D-4419-8F38-D184BC278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717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 光照取代</a:t>
            </a:r>
          </a:p>
        </p:txBody>
      </p:sp>
      <p:sp>
        <p:nvSpPr>
          <p:cNvPr id="18" name="rect-215">
            <a:extLst xmlns:a="http://schemas.openxmlformats.org/drawingml/2006/main">
              <a:ext uri="{FF2B5EF4-FFF2-40B4-BE49-F238E27FC236}">
                <a16:creationId xmlns:a16="http://schemas.microsoft.com/office/drawing/2014/main" id="{34183915-636F-42EE-8B19-1C13EAD27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385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19" name="text-216">
            <a:extLst xmlns:a="http://schemas.openxmlformats.org/drawingml/2006/main">
              <a:ext uri="{FF2B5EF4-FFF2-40B4-BE49-F238E27FC236}">
                <a16:creationId xmlns:a16="http://schemas.microsoft.com/office/drawing/2014/main" id="{6A56ACC4-DBE5-4FE7-BDAD-BC8AC2DC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861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含C=C的简单烯烃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7DD3C9-FCAF-4E0B-B092-312A1090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8766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1" name="rect-217">
            <a:extLst xmlns:a="http://schemas.openxmlformats.org/drawingml/2006/main">
              <a:ext uri="{FF2B5EF4-FFF2-40B4-BE49-F238E27FC236}">
                <a16:creationId xmlns:a16="http://schemas.microsoft.com/office/drawing/2014/main" id="{1CD5549B-6760-4642-94FA-9761B46F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22" name="text-218">
            <a:extLst xmlns:a="http://schemas.openxmlformats.org/drawingml/2006/main">
              <a:ext uri="{FF2B5EF4-FFF2-40B4-BE49-F238E27FC236}">
                <a16:creationId xmlns:a16="http://schemas.microsoft.com/office/drawing/2014/main" id="{E2A0FE24-7A43-4C50-A9A2-6841B486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7052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② 三类高频反应？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E0610A-EF2A-4A4B-99B9-895DA6270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766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4" name="rect-219">
            <a:extLst xmlns:a="http://schemas.openxmlformats.org/drawingml/2006/main">
              <a:ext uri="{FF2B5EF4-FFF2-40B4-BE49-F238E27FC236}">
                <a16:creationId xmlns:a16="http://schemas.microsoft.com/office/drawing/2014/main" id="{3F50E65C-A2DA-45E1-BBFF-8C3454C5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385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25" name="text-220">
            <a:extLst xmlns:a="http://schemas.openxmlformats.org/drawingml/2006/main">
              <a:ext uri="{FF2B5EF4-FFF2-40B4-BE49-F238E27FC236}">
                <a16:creationId xmlns:a16="http://schemas.microsoft.com/office/drawing/2014/main" id="{C9A04C91-51C3-4D04-9592-FED8197D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6861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性质随试剂变化</a:t>
            </a:r>
          </a:p>
        </p:txBody>
      </p:sp>
      <p:sp>
        <p:nvSpPr>
          <p:cNvPr id="26" name="REVEAL_2_221">
            <a:extLst xmlns:a="http://schemas.openxmlformats.org/drawingml/2006/main">
              <a:ext uri="{FF2B5EF4-FFF2-40B4-BE49-F238E27FC236}">
                <a16:creationId xmlns:a16="http://schemas.microsoft.com/office/drawing/2014/main" id="{626BCA3C-781C-48DB-969F-6E709F0C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 加成、氧化、加聚</a:t>
            </a:r>
          </a:p>
        </p:txBody>
      </p:sp>
      <p:sp>
        <p:nvSpPr>
          <p:cNvPr id="27" name="rect-222">
            <a:extLst xmlns:a="http://schemas.openxmlformats.org/drawingml/2006/main">
              <a:ext uri="{FF2B5EF4-FFF2-40B4-BE49-F238E27FC236}">
                <a16:creationId xmlns:a16="http://schemas.microsoft.com/office/drawing/2014/main" id="{4BE12699-BA2C-47AC-AF50-45A826E5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053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28" name="text-223">
            <a:extLst xmlns:a="http://schemas.openxmlformats.org/drawingml/2006/main">
              <a:ext uri="{FF2B5EF4-FFF2-40B4-BE49-F238E27FC236}">
                <a16:creationId xmlns:a16="http://schemas.microsoft.com/office/drawing/2014/main" id="{EB9F87C0-B3E3-4EE0-9070-2E35FDEC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529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羧酸 + 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A9944E-FB62-4620-BA0A-07D247A09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9434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30" name="rect-224">
            <a:extLst xmlns:a="http://schemas.openxmlformats.org/drawingml/2006/main">
              <a:ext uri="{FF2B5EF4-FFF2-40B4-BE49-F238E27FC236}">
                <a16:creationId xmlns:a16="http://schemas.microsoft.com/office/drawing/2014/main" id="{3A74A7B7-E5C5-4F65-80DE-FF909F97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7053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31" name="text-225">
            <a:extLst xmlns:a="http://schemas.openxmlformats.org/drawingml/2006/main">
              <a:ext uri="{FF2B5EF4-FFF2-40B4-BE49-F238E27FC236}">
                <a16:creationId xmlns:a16="http://schemas.microsoft.com/office/drawing/2014/main" id="{AF33AFEF-7139-425D-8E78-B0146CAF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7720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③ 正、逆反应类型？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A9F7CF8-79A2-4386-9B23-98AC1AB6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9434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33" name="rect-226">
            <a:extLst xmlns:a="http://schemas.openxmlformats.org/drawingml/2006/main">
              <a:ext uri="{FF2B5EF4-FFF2-40B4-BE49-F238E27FC236}">
                <a16:creationId xmlns:a16="http://schemas.microsoft.com/office/drawing/2014/main" id="{9D72A2FF-E2EB-4F4B-99C9-0A394EC6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7053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</p:sp>
      <p:sp>
        <p:nvSpPr>
          <p:cNvPr id="34" name="text-227">
            <a:extLst xmlns:a="http://schemas.openxmlformats.org/drawingml/2006/main">
              <a:ext uri="{FF2B5EF4-FFF2-40B4-BE49-F238E27FC236}">
                <a16:creationId xmlns:a16="http://schemas.microsoft.com/office/drawing/2014/main" id="{D928E68D-51B6-493B-8691-D77E1E00B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7529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酯 + 水</a:t>
            </a:r>
          </a:p>
        </p:txBody>
      </p:sp>
      <p:sp>
        <p:nvSpPr>
          <p:cNvPr id="35" name="REVEAL_3_228">
            <a:extLst xmlns:a="http://schemas.openxmlformats.org/drawingml/2006/main">
              <a:ext uri="{FF2B5EF4-FFF2-40B4-BE49-F238E27FC236}">
                <a16:creationId xmlns:a16="http://schemas.microsoft.com/office/drawing/2014/main" id="{483B42E9-B57C-472C-892C-FA820127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7053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③ 酯化；逆反应为水解</a:t>
            </a:r>
          </a:p>
        </p:txBody>
      </p:sp>
      <p:sp>
        <p:nvSpPr>
          <p:cNvPr id="37" name="NAV_106">
            <a:extLst xmlns:a="http://schemas.openxmlformats.org/drawingml/2006/main">
              <a:ext uri="{FF2B5EF4-FFF2-40B4-BE49-F238E27FC236}">
                <a16:creationId xmlns:a16="http://schemas.microsoft.com/office/drawing/2014/main" id="{FE990146-D9C2-41EA-AB80-13E43FD2098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路线A</a:t>
            </a:r>
          </a:p>
        </p:txBody>
      </p:sp>
      <p:sp>
        <p:nvSpPr>
          <p:cNvPr id="38" name="NAV_107">
            <a:extLst xmlns:a="http://schemas.openxmlformats.org/drawingml/2006/main">
              <a:ext uri="{FF2B5EF4-FFF2-40B4-BE49-F238E27FC236}">
                <a16:creationId xmlns:a16="http://schemas.microsoft.com/office/drawing/2014/main" id="{92D2B2E5-1506-4287-A5BA-A8EFCD4DF855}"/>
              </a:ext>
            </a:extLst>
            <ns2:hlinkClick xmlns:ns2="http://schemas.openxmlformats.org/drawingml/2006/main" xmlns:ns3="http://schemas.openxmlformats.org/officeDocument/2006/relationships" ns3:id="rIdGame2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3="http://schemas.openxmlformats.org/officeDocument/2006/relationships" ns3:id="rIdGame2" action="ppaction://hlinksldjump"/>
              </a:rPr>
              <a:t>路线B</a:t>
            </a:r>
          </a:p>
        </p:txBody>
      </p:sp>
    </p:spTree>
    <p:extLst>
      <p:ext uri="{BB962C8B-B14F-4D97-AF65-F5344CB8AC3E}">
        <p14:creationId xmlns:p14="http://schemas.microsoft.com/office/powerpoint/2010/main" val="52083988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 animBg="1"/>
      <p:bldP spid="35" grpId="0" animBg="1"/>
    </p:bldLst>
  </p:timing>
</p:sld>
</file>

<file path=ppt/slides/slide17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9">
            <a:extLst xmlns:a="http://schemas.openxmlformats.org/drawingml/2006/main">
              <a:ext uri="{FF2B5EF4-FFF2-40B4-BE49-F238E27FC236}">
                <a16:creationId xmlns:a16="http://schemas.microsoft.com/office/drawing/2014/main" id="{3351898B-C656-42FB-89CB-92DB1A01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40A239B8-C27C-41AC-831D-CF4C3DAB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69C82124-3FA8-4CDE-AA0E-C0466BF4C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路线A   标签鉴定</a:t>
            </a:r>
          </a:p>
        </p:txBody>
      </p:sp>
      <p:sp>
        <p:nvSpPr>
          <p:cNvPr id="4" name="G_BG_10">
            <a:extLst xmlns:a="http://schemas.openxmlformats.org/drawingml/2006/main">
              <a:ext uri="{FF2B5EF4-FFF2-40B4-BE49-F238E27FC236}">
                <a16:creationId xmlns:a16="http://schemas.microsoft.com/office/drawing/2014/main" id="{A9C40A2D-B008-4DAB-A71A-2FA8E75B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E5596ACA-AD66-407E-95E6-81C69156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2B3BCB0D-236B-42D2-9349-AEC6898A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DF32DA89-AA6E-4266-966D-463365EF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17</a:t>
            </a:r>
          </a:p>
        </p:txBody>
      </p:sp>
      <p:sp>
        <p:nvSpPr>
          <p:cNvPr id="8" name="G_TEXT_11">
            <a:extLst xmlns:a="http://schemas.openxmlformats.org/drawingml/2006/main">
              <a:ext uri="{FF2B5EF4-FFF2-40B4-BE49-F238E27FC236}">
                <a16:creationId xmlns:a16="http://schemas.microsoft.com/office/drawing/2014/main" id="{7AB1A087-FECF-4976-AECF-261FFBC6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12">
            <a:extLst xmlns:a="http://schemas.openxmlformats.org/drawingml/2006/main">
              <a:ext uri="{FF2B5EF4-FFF2-40B4-BE49-F238E27FC236}">
                <a16:creationId xmlns:a16="http://schemas.microsoft.com/office/drawing/2014/main" id="{CA60E5E3-E5A3-496C-B69D-57B6E1A36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两瓶液体分别为无水乙醇和乙酸。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①选一种试剂，使两瓶出现不同现象。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②写出产生气体的化学方程式。</a:t>
            </a:r>
          </a:p>
        </p:txBody>
      </p:sp>
      <p:sp>
        <p:nvSpPr>
          <p:cNvPr id="10" name="REVEAL_1_G13">
            <a:extLst xmlns:a="http://schemas.openxmlformats.org/drawingml/2006/main">
              <a:ext uri="{FF2B5EF4-FFF2-40B4-BE49-F238E27FC236}">
                <a16:creationId xmlns:a16="http://schemas.microsoft.com/office/drawing/2014/main" id="{6214CC2F-390A-4483-9B75-A2B51981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选择能体现羧酸酸性、而乙醇不具有的反应。</a:t>
            </a:r>
          </a:p>
        </p:txBody>
      </p:sp>
      <p:sp>
        <p:nvSpPr>
          <p:cNvPr id="11" name="REVEAL_2_G14">
            <a:extLst xmlns:a="http://schemas.openxmlformats.org/drawingml/2006/main">
              <a:ext uri="{FF2B5EF4-FFF2-40B4-BE49-F238E27FC236}">
                <a16:creationId xmlns:a16="http://schemas.microsoft.com/office/drawing/2014/main" id="{5DE04855-7846-4C47-9F88-60F78F5A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可选NaHCO₃，乙酸放出CO₂，乙醇无此现象。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CH₃COOH + NaHCO₃ → CH₃COONa + CO₂↑ + H₂O</a:t>
            </a:r>
          </a:p>
        </p:txBody>
      </p:sp>
      <p:sp>
        <p:nvSpPr>
          <p:cNvPr id="12" name="REVEAL_3_G15">
            <a:extLst xmlns:a="http://schemas.openxmlformats.org/drawingml/2006/main">
              <a:ext uri="{FF2B5EF4-FFF2-40B4-BE49-F238E27FC236}">
                <a16:creationId xmlns:a16="http://schemas.microsoft.com/office/drawing/2014/main" id="{2AA836E0-4010-4722-962A-9DB1D4D7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羧基使乙酸能与碳酸氢盐反应。现象与配平各1分。</a:t>
            </a:r>
          </a:p>
        </p:txBody>
      </p:sp>
      <p:sp>
        <p:nvSpPr>
          <p:cNvPr id="13" name="NAV_16">
            <a:extLst xmlns:a="http://schemas.openxmlformats.org/drawingml/2006/main">
              <a:ext uri="{FF2B5EF4-FFF2-40B4-BE49-F238E27FC236}">
                <a16:creationId xmlns:a16="http://schemas.microsoft.com/office/drawing/2014/main" id="{C15DF7CC-5E72-4087-8FBC-D5106E273AB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32714778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8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17">
            <a:extLst xmlns:a="http://schemas.openxmlformats.org/drawingml/2006/main">
              <a:ext uri="{FF2B5EF4-FFF2-40B4-BE49-F238E27FC236}">
                <a16:creationId xmlns:a16="http://schemas.microsoft.com/office/drawing/2014/main" id="{6851CF73-3CE7-4DA5-9589-25F9609A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A7362487-0C10-4A09-9736-1E04098D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7D639D64-A157-4C2A-90D8-830D3C73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路线B   聚合物档案</a:t>
            </a:r>
          </a:p>
        </p:txBody>
      </p:sp>
      <p:sp>
        <p:nvSpPr>
          <p:cNvPr id="4" name="G_BG_18">
            <a:extLst xmlns:a="http://schemas.openxmlformats.org/drawingml/2006/main">
              <a:ext uri="{FF2B5EF4-FFF2-40B4-BE49-F238E27FC236}">
                <a16:creationId xmlns:a16="http://schemas.microsoft.com/office/drawing/2014/main" id="{EB6722D2-65CD-4241-A58F-63C9CBA4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26B2CC4D-AFC6-4EF2-9C78-52B21DF45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1C00F0FA-DBC4-4D62-9BC7-47E56EA99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D233ED07-D3DE-465F-9E98-0BFE17A4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18</a:t>
            </a:r>
          </a:p>
        </p:txBody>
      </p:sp>
      <p:sp>
        <p:nvSpPr>
          <p:cNvPr id="8" name="G_TEXT_19">
            <a:extLst xmlns:a="http://schemas.openxmlformats.org/drawingml/2006/main">
              <a:ext uri="{FF2B5EF4-FFF2-40B4-BE49-F238E27FC236}">
                <a16:creationId xmlns:a16="http://schemas.microsoft.com/office/drawing/2014/main" id="{22EE1A4D-855F-4380-9759-BFE15123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20">
            <a:extLst xmlns:a="http://schemas.openxmlformats.org/drawingml/2006/main">
              <a:ext uri="{FF2B5EF4-FFF2-40B4-BE49-F238E27FC236}">
                <a16:creationId xmlns:a16="http://schemas.microsoft.com/office/drawing/2014/main" id="{4BD113AA-87B7-46C9-84CA-E83C188B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档案显示原料为CH₂=CHCH₃。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①判断它生成聚合物的反应类型。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②写出所得聚合物的链节。</a:t>
            </a:r>
          </a:p>
        </p:txBody>
      </p:sp>
      <p:sp>
        <p:nvSpPr>
          <p:cNvPr id="10" name="REVEAL_1_G21">
            <a:extLst xmlns:a="http://schemas.openxmlformats.org/drawingml/2006/main">
              <a:ext uri="{FF2B5EF4-FFF2-40B4-BE49-F238E27FC236}">
                <a16:creationId xmlns:a16="http://schemas.microsoft.com/office/drawing/2014/main" id="{57422DD4-8829-43FE-8F66-6B9F146C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双键变为单键。甲基仍连在原来的C上。</a:t>
            </a:r>
          </a:p>
        </p:txBody>
      </p:sp>
      <p:sp>
        <p:nvSpPr>
          <p:cNvPr id="11" name="REVEAL_2_G22">
            <a:extLst xmlns:a="http://schemas.openxmlformats.org/drawingml/2006/main">
              <a:ext uri="{FF2B5EF4-FFF2-40B4-BE49-F238E27FC236}">
                <a16:creationId xmlns:a16="http://schemas.microsoft.com/office/drawing/2014/main" id="{61BC597B-76BA-43F5-95B4-2C1418A9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加聚反应。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链节：—CH₂—CH(CH₃)—，聚合物写作[—CH₂—CH(CH₃)—]ₙ</a:t>
            </a:r>
          </a:p>
        </p:txBody>
      </p:sp>
      <p:sp>
        <p:nvSpPr>
          <p:cNvPr id="12" name="REVEAL_3_G23">
            <a:extLst xmlns:a="http://schemas.openxmlformats.org/drawingml/2006/main">
              <a:ext uri="{FF2B5EF4-FFF2-40B4-BE49-F238E27FC236}">
                <a16:creationId xmlns:a16="http://schemas.microsoft.com/office/drawing/2014/main" id="{41B5B46A-BBC2-4492-B444-06D770BD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由丙烯加聚形成聚丙烯，无小分子副产物。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反应类型与链节各1分。</a:t>
            </a:r>
          </a:p>
        </p:txBody>
      </p:sp>
      <p:sp>
        <p:nvSpPr>
          <p:cNvPr id="13" name="NAV_24">
            <a:extLst xmlns:a="http://schemas.openxmlformats.org/drawingml/2006/main">
              <a:ext uri="{FF2B5EF4-FFF2-40B4-BE49-F238E27FC236}">
                <a16:creationId xmlns:a16="http://schemas.microsoft.com/office/drawing/2014/main" id="{A4E9DA1B-1078-4C33-B168-E0D9A1B4823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6069099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-229">
            <a:extLst xmlns:a="http://schemas.openxmlformats.org/drawingml/2006/main">
              <a:ext uri="{FF2B5EF4-FFF2-40B4-BE49-F238E27FC236}">
                <a16:creationId xmlns:a16="http://schemas.microsoft.com/office/drawing/2014/main" id="{01C5641A-C4A4-461C-B209-137FEBD0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230">
            <a:extLst xmlns:a="http://schemas.openxmlformats.org/drawingml/2006/main">
              <a:ext uri="{FF2B5EF4-FFF2-40B4-BE49-F238E27FC236}">
                <a16:creationId xmlns:a16="http://schemas.microsoft.com/office/drawing/2014/main" id="{8CF6ECBB-C424-407A-B186-D2D9B94C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C87BD1-7EB3-47F2-8CBC-10526AC7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5分钟终关（1/2）</a:t>
            </a:r>
          </a:p>
        </p:txBody>
      </p:sp>
      <p:sp>
        <p:nvSpPr>
          <p:cNvPr id="4" name="path-231">
            <a:extLst xmlns:a="http://schemas.openxmlformats.org/drawingml/2006/main">
              <a:ext uri="{FF2B5EF4-FFF2-40B4-BE49-F238E27FC236}">
                <a16:creationId xmlns:a16="http://schemas.microsoft.com/office/drawing/2014/main" id="{52A73691-D49A-4F70-A6BB-6C25B5B3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32">
            <a:extLst xmlns:a="http://schemas.openxmlformats.org/drawingml/2006/main">
              <a:ext uri="{FF2B5EF4-FFF2-40B4-BE49-F238E27FC236}">
                <a16:creationId xmlns:a16="http://schemas.microsoft.com/office/drawing/2014/main" id="{CC063818-701F-4780-A0A1-F10080BA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35—37 min</a:t>
            </a:r>
          </a:p>
        </p:txBody>
      </p:sp>
      <p:sp>
        <p:nvSpPr>
          <p:cNvPr id="6" name="text-233">
            <a:extLst xmlns:a="http://schemas.openxmlformats.org/drawingml/2006/main">
              <a:ext uri="{FF2B5EF4-FFF2-40B4-BE49-F238E27FC236}">
                <a16:creationId xmlns:a16="http://schemas.microsoft.com/office/drawing/2014/main" id="{DC7302B8-EB02-4C0A-847E-73E04514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234">
            <a:extLst xmlns:a="http://schemas.openxmlformats.org/drawingml/2006/main">
              <a:ext uri="{FF2B5EF4-FFF2-40B4-BE49-F238E27FC236}">
                <a16:creationId xmlns:a16="http://schemas.microsoft.com/office/drawing/2014/main" id="{04284998-9003-49D7-A7E5-AF64D850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19</a:t>
            </a:r>
          </a:p>
        </p:txBody>
      </p:sp>
      <p:sp>
        <p:nvSpPr>
          <p:cNvPr id="8" name="text-235">
            <a:extLst xmlns:a="http://schemas.openxmlformats.org/drawingml/2006/main">
              <a:ext uri="{FF2B5EF4-FFF2-40B4-BE49-F238E27FC236}">
                <a16:creationId xmlns:a16="http://schemas.microsoft.com/office/drawing/2014/main" id="{EE9DD22E-E71C-443A-84BA-8A6303FA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7165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Q1（2分）  下列气体中，能使溴的CCl₄溶液因加成而褪色的是？</a:t>
            </a:r>
          </a:p>
        </p:txBody>
      </p:sp>
      <p:sp>
        <p:nvSpPr>
          <p:cNvPr id="9" name="text-236">
            <a:extLst xmlns:a="http://schemas.openxmlformats.org/drawingml/2006/main">
              <a:ext uri="{FF2B5EF4-FFF2-40B4-BE49-F238E27FC236}">
                <a16:creationId xmlns:a16="http://schemas.microsoft.com/office/drawing/2014/main" id="{E32F34B8-460B-4A72-B960-F7DEC826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669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A. 甲烷     B. 乙烷     C. 丙烯     D. 二氧化碳</a:t>
            </a:r>
          </a:p>
        </p:txBody>
      </p:sp>
      <p:sp>
        <p:nvSpPr>
          <p:cNvPr id="10" name="REVEAL_1_237">
            <a:extLst xmlns:a="http://schemas.openxmlformats.org/drawingml/2006/main">
              <a:ext uri="{FF2B5EF4-FFF2-40B4-BE49-F238E27FC236}">
                <a16:creationId xmlns:a16="http://schemas.microsoft.com/office/drawing/2014/main" id="{2E44D6CC-E3D0-4EA9-8D91-0895EBE7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95625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Q1答案   C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丙烯含C=C，能与Br₂加成。</a:t>
            </a:r>
          </a:p>
        </p:txBody>
      </p:sp>
      <p:sp>
        <p:nvSpPr>
          <p:cNvPr id="11" name="text-238">
            <a:extLst xmlns:a="http://schemas.openxmlformats.org/drawingml/2006/main">
              <a:ext uri="{FF2B5EF4-FFF2-40B4-BE49-F238E27FC236}">
                <a16:creationId xmlns:a16="http://schemas.microsoft.com/office/drawing/2014/main" id="{D64492BD-96AC-41D4-8473-FC6B5C3F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Q2（2分）  无水乙醇与乙酸都能发生的反应是？</a:t>
            </a:r>
          </a:p>
        </p:txBody>
      </p:sp>
      <p:sp>
        <p:nvSpPr>
          <p:cNvPr id="12" name="text-239">
            <a:extLst xmlns:a="http://schemas.openxmlformats.org/drawingml/2006/main">
              <a:ext uri="{FF2B5EF4-FFF2-40B4-BE49-F238E27FC236}">
                <a16:creationId xmlns:a16="http://schemas.microsoft.com/office/drawing/2014/main" id="{38C32A20-23C2-45D9-B028-2E37A16A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A. 与Na放H₂     B. 与NaHCO₃放CO₂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C. 使淀粉变蓝     D. 发生加聚</a:t>
            </a:r>
          </a:p>
        </p:txBody>
      </p:sp>
      <p:sp>
        <p:nvSpPr>
          <p:cNvPr id="13" name="REVEAL_2_240">
            <a:extLst xmlns:a="http://schemas.openxmlformats.org/drawingml/2006/main">
              <a:ext uri="{FF2B5EF4-FFF2-40B4-BE49-F238E27FC236}">
                <a16:creationId xmlns:a16="http://schemas.microsoft.com/office/drawing/2014/main" id="{58B07E85-8E1C-4A97-9E50-213B00F3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Q2答案   A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二者都含能与Na反应的O—H键；乙醇不与NaHCO₃放CO₂。</a:t>
            </a:r>
          </a:p>
        </p:txBody>
      </p:sp>
    </p:spTree>
    <p:extLst>
      <p:ext uri="{BB962C8B-B14F-4D97-AF65-F5344CB8AC3E}">
        <p14:creationId xmlns:p14="http://schemas.microsoft.com/office/powerpoint/2010/main" val="572875236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241">
            <a:extLst xmlns:a="http://schemas.openxmlformats.org/drawingml/2006/main">
              <a:ext uri="{FF2B5EF4-FFF2-40B4-BE49-F238E27FC236}">
                <a16:creationId xmlns:a16="http://schemas.microsoft.com/office/drawing/2014/main" id="{A39CF680-7FD5-4786-8303-0F0C708E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text-242">
            <a:extLst xmlns:a="http://schemas.openxmlformats.org/drawingml/2006/main">
              <a:ext uri="{FF2B5EF4-FFF2-40B4-BE49-F238E27FC236}">
                <a16:creationId xmlns:a16="http://schemas.microsoft.com/office/drawing/2014/main" id="{2CCC3A63-2F28-42D7-9B16-4B1F465E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14F4CE-2355-4324-B86E-1E641C33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5分钟终关（2/2）</a:t>
            </a:r>
          </a:p>
        </p:txBody>
      </p:sp>
      <p:sp>
        <p:nvSpPr>
          <p:cNvPr id="4" name="path-243">
            <a:extLst xmlns:a="http://schemas.openxmlformats.org/drawingml/2006/main">
              <a:ext uri="{FF2B5EF4-FFF2-40B4-BE49-F238E27FC236}">
                <a16:creationId xmlns:a16="http://schemas.microsoft.com/office/drawing/2014/main" id="{981E69E7-EFED-43EE-A58E-5633F7E76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44">
            <a:extLst xmlns:a="http://schemas.openxmlformats.org/drawingml/2006/main">
              <a:ext uri="{FF2B5EF4-FFF2-40B4-BE49-F238E27FC236}">
                <a16:creationId xmlns:a16="http://schemas.microsoft.com/office/drawing/2014/main" id="{E60B6201-A5DD-4240-8F80-75791EE7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37—40 min</a:t>
            </a:r>
          </a:p>
        </p:txBody>
      </p:sp>
      <p:sp>
        <p:nvSpPr>
          <p:cNvPr id="6" name="text-245">
            <a:extLst xmlns:a="http://schemas.openxmlformats.org/drawingml/2006/main">
              <a:ext uri="{FF2B5EF4-FFF2-40B4-BE49-F238E27FC236}">
                <a16:creationId xmlns:a16="http://schemas.microsoft.com/office/drawing/2014/main" id="{3C7B5398-E200-4820-83F5-41EDF29C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246">
            <a:extLst xmlns:a="http://schemas.openxmlformats.org/drawingml/2006/main">
              <a:ext uri="{FF2B5EF4-FFF2-40B4-BE49-F238E27FC236}">
                <a16:creationId xmlns:a16="http://schemas.microsoft.com/office/drawing/2014/main" id="{14DCAE61-B190-4D65-98E8-AE287044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20</a:t>
            </a:r>
          </a:p>
        </p:txBody>
      </p:sp>
      <p:sp>
        <p:nvSpPr>
          <p:cNvPr id="8" name="text-247">
            <a:extLst xmlns:a="http://schemas.openxmlformats.org/drawingml/2006/main">
              <a:ext uri="{FF2B5EF4-FFF2-40B4-BE49-F238E27FC236}">
                <a16:creationId xmlns:a16="http://schemas.microsoft.com/office/drawing/2014/main" id="{1EB9E743-5883-40EC-864B-613851E8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Q3（2分）  写出乙烯与H₂反应的产物，并判断反应类型。</a:t>
            </a:r>
          </a:p>
        </p:txBody>
      </p:sp>
      <p:sp>
        <p:nvSpPr>
          <p:cNvPr id="9" name="text-248">
            <a:extLst xmlns:a="http://schemas.openxmlformats.org/drawingml/2006/main">
              <a:ext uri="{FF2B5EF4-FFF2-40B4-BE49-F238E27FC236}">
                <a16:creationId xmlns:a16="http://schemas.microsoft.com/office/drawing/2014/main" id="{086417C4-76D7-4A7F-83FD-5DBA8FC3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574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CH₂=CH₂ + H₂   ──Ni、Δ──→   ？</a:t>
            </a:r>
          </a:p>
        </p:txBody>
      </p:sp>
      <p:sp>
        <p:nvSpPr>
          <p:cNvPr id="10" name="REVEAL_1_249">
            <a:extLst xmlns:a="http://schemas.openxmlformats.org/drawingml/2006/main">
              <a:ext uri="{FF2B5EF4-FFF2-40B4-BE49-F238E27FC236}">
                <a16:creationId xmlns:a16="http://schemas.microsoft.com/office/drawing/2014/main" id="{8F21CB04-B1D7-4F6D-B623-A7C7F381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0400"/>
            <a:ext cx="11049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Q3答案   CH₃CH₃；加成反应（产物、类型各1分）。</a:t>
            </a:r>
          </a:p>
        </p:txBody>
      </p:sp>
      <p:sp>
        <p:nvSpPr>
          <p:cNvPr id="11" name="text-250">
            <a:extLst xmlns:a="http://schemas.openxmlformats.org/drawingml/2006/main">
              <a:ext uri="{FF2B5EF4-FFF2-40B4-BE49-F238E27FC236}">
                <a16:creationId xmlns:a16="http://schemas.microsoft.com/office/drawing/2014/main" id="{EC177962-A318-4A71-9C3E-5DA2620E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76700"/>
            <a:ext cx="11049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Q4（4分）  写出乙酸与乙醇的酯化方程式，</a:t>
            </a:r>
          </a:p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标明条件、可逆符号和产物名称。</a:t>
            </a:r>
          </a:p>
        </p:txBody>
      </p:sp>
      <p:sp>
        <p:nvSpPr>
          <p:cNvPr id="12" name="REVEAL_2_251">
            <a:extLst xmlns:a="http://schemas.openxmlformats.org/drawingml/2006/main">
              <a:ext uri="{FF2B5EF4-FFF2-40B4-BE49-F238E27FC236}">
                <a16:creationId xmlns:a16="http://schemas.microsoft.com/office/drawing/2014/main" id="{D00AC0FD-42BA-45CC-9E09-411EBF00B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43500"/>
            <a:ext cx="110490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4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Q4答案   CH₃COOH + CH₃CH₂OH ⇌ CH₃COOCH₂CH₃ + H₂O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条件：浓H₂SO₄、加热。产物：乙酸乙酯。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评分   反应物及产物1分，配平1分，条件与⇌共1分，名称1分。</a:t>
            </a:r>
          </a:p>
        </p:txBody>
      </p:sp>
    </p:spTree>
    <p:extLst>
      <p:ext uri="{BB962C8B-B14F-4D97-AF65-F5344CB8AC3E}">
        <p14:creationId xmlns:p14="http://schemas.microsoft.com/office/powerpoint/2010/main" val="892739290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_BG_25">
            <a:extLst xmlns:a="http://schemas.openxmlformats.org/drawingml/2006/main">
              <a:ext uri="{FF2B5EF4-FFF2-40B4-BE49-F238E27FC236}">
                <a16:creationId xmlns:a16="http://schemas.microsoft.com/office/drawing/2014/main" id="{E7C80D97-894E-469C-B507-669C659C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57C9A800-D8FE-4909-A5B3-77BB3F09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海岬站：雨后的信号   第1章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FBD7A600-00F7-4E1E-9756-F46D3337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本章任务结算</a:t>
            </a:r>
          </a:p>
        </p:txBody>
      </p:sp>
      <p:sp>
        <p:nvSpPr>
          <p:cNvPr id="4" name="G_BG_26">
            <a:extLst xmlns:a="http://schemas.openxmlformats.org/drawingml/2006/main">
              <a:ext uri="{FF2B5EF4-FFF2-40B4-BE49-F238E27FC236}">
                <a16:creationId xmlns:a16="http://schemas.microsoft.com/office/drawing/2014/main" id="{8452C133-2D57-46F9-B795-91DB2DC0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E15F047A-7FF3-451B-8712-97096888F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结算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4EE84404-A59A-4466-914D-987E2EE1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9D546073-F35D-43CA-995D-B1E926A5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21</a:t>
            </a:r>
          </a:p>
        </p:txBody>
      </p:sp>
      <p:sp>
        <p:nvSpPr>
          <p:cNvPr id="8" name="G_TEXT_27">
            <a:extLst xmlns:a="http://schemas.openxmlformats.org/drawingml/2006/main">
              <a:ext uri="{FF2B5EF4-FFF2-40B4-BE49-F238E27FC236}">
                <a16:creationId xmlns:a16="http://schemas.microsoft.com/office/drawing/2014/main" id="{D8E935B0-F446-4DE4-9156-16875A6E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主线 __ / 8     选路 __ / 2     终关 __ / 10</a:t>
            </a:r>
          </a:p>
        </p:txBody>
      </p:sp>
      <p:sp>
        <p:nvSpPr>
          <p:cNvPr id="9" name="G_TEXT_28">
            <a:extLst xmlns:a="http://schemas.openxmlformats.org/drawingml/2006/main">
              <a:ext uri="{FF2B5EF4-FFF2-40B4-BE49-F238E27FC236}">
                <a16:creationId xmlns:a16="http://schemas.microsoft.com/office/drawing/2014/main" id="{EA3B4B3C-97B7-4A9C-8CF9-046169DE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087E8B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87E8B"/>
                </a:solidFill>
                <a:latin typeface="PingFang SC"/>
                <a:ea typeface="PingFang SC"/>
                <a:cs typeface="PingFang SC"/>
              </a:rPr>
              <a:t>本章总分 __ / 20       提示已用 __ / 2</a:t>
            </a:r>
          </a:p>
        </p:txBody>
      </p:sp>
      <p:sp>
        <p:nvSpPr>
          <p:cNvPr id="10" name="G_TEXT_29">
            <a:extLst xmlns:a="http://schemas.openxmlformats.org/drawingml/2006/main">
              <a:ext uri="{FF2B5EF4-FFF2-40B4-BE49-F238E27FC236}">
                <a16:creationId xmlns:a16="http://schemas.microsoft.com/office/drawing/2014/main" id="{A5022DFA-AF97-467E-9EAE-DACF2CA4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16—20分：本章知识掌握较好。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10—15.5分：课后重做一张失分任务卡。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0—9.5分：老师选两个薄弱知识点，下次先重玩。</a:t>
            </a:r>
          </a:p>
        </p:txBody>
      </p:sp>
      <p:sp>
        <p:nvSpPr>
          <p:cNvPr id="11" name="G_TEXT_30">
            <a:extLst xmlns:a="http://schemas.openxmlformats.org/drawingml/2006/main">
              <a:ext uri="{FF2B5EF4-FFF2-40B4-BE49-F238E27FC236}">
                <a16:creationId xmlns:a16="http://schemas.microsoft.com/office/drawing/2014/main" id="{7339B97B-E1AA-4CB3-BE6C-5F2B3041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0545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配件箱已找到。带着待核对标签去找Eve。</a:t>
            </a:r>
          </a:p>
        </p:txBody>
      </p:sp>
      <p:sp>
        <p:nvSpPr>
          <p:cNvPr id="12" name="NAV_31">
            <a:extLst xmlns:a="http://schemas.openxmlformats.org/drawingml/2006/main">
              <a:ext uri="{FF2B5EF4-FFF2-40B4-BE49-F238E27FC236}">
                <a16:creationId xmlns:a16="http://schemas.microsoft.com/office/drawing/2014/main" id="{9C419509-A5BE-4DA0-81B3-D1F238FDB67B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48375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E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下次开启下一章</a:t>
            </a:r>
          </a:p>
        </p:txBody>
      </p:sp>
    </p:spTree>
    <p:extLst>
      <p:ext uri="{BB962C8B-B14F-4D97-AF65-F5344CB8AC3E}">
        <p14:creationId xmlns:p14="http://schemas.microsoft.com/office/powerpoint/2010/main" val="107790889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-252">
            <a:extLst xmlns:a="http://schemas.openxmlformats.org/drawingml/2006/main">
              <a:ext uri="{FF2B5EF4-FFF2-40B4-BE49-F238E27FC236}">
                <a16:creationId xmlns:a16="http://schemas.microsoft.com/office/drawing/2014/main" id="{BF1B2FCC-B71E-454D-9540-823EFE73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253">
            <a:extLst xmlns:a="http://schemas.openxmlformats.org/drawingml/2006/main">
              <a:ext uri="{FF2B5EF4-FFF2-40B4-BE49-F238E27FC236}">
                <a16:creationId xmlns:a16="http://schemas.microsoft.com/office/drawing/2014/main" id="{9490952E-299F-4EAC-81DA-2E5DD989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B9D7F5-5065-4F85-8D01-992F1636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第2章   对上真正的编号</a:t>
            </a:r>
          </a:p>
        </p:txBody>
      </p:sp>
      <p:sp>
        <p:nvSpPr>
          <p:cNvPr id="4" name="path-254">
            <a:extLst xmlns:a="http://schemas.openxmlformats.org/drawingml/2006/main">
              <a:ext uri="{FF2B5EF4-FFF2-40B4-BE49-F238E27FC236}">
                <a16:creationId xmlns:a16="http://schemas.microsoft.com/office/drawing/2014/main" id="{E6CA9F3B-8A03-40B8-ACE5-5836C2E3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55">
            <a:extLst xmlns:a="http://schemas.openxmlformats.org/drawingml/2006/main">
              <a:ext uri="{FF2B5EF4-FFF2-40B4-BE49-F238E27FC236}">
                <a16:creationId xmlns:a16="http://schemas.microsoft.com/office/drawing/2014/main" id="{EFB93B19-9419-4B21-AB87-4123FAF4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0—1 min</a:t>
            </a:r>
          </a:p>
        </p:txBody>
      </p:sp>
      <p:sp>
        <p:nvSpPr>
          <p:cNvPr id="6" name="text-256">
            <a:extLst xmlns:a="http://schemas.openxmlformats.org/drawingml/2006/main">
              <a:ext uri="{FF2B5EF4-FFF2-40B4-BE49-F238E27FC236}">
                <a16:creationId xmlns:a16="http://schemas.microsoft.com/office/drawing/2014/main" id="{2674BC3F-996D-47E4-8A13-6D9E1B815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257">
            <a:extLst xmlns:a="http://schemas.openxmlformats.org/drawingml/2006/main">
              <a:ext uri="{FF2B5EF4-FFF2-40B4-BE49-F238E27FC236}">
                <a16:creationId xmlns:a16="http://schemas.microsoft.com/office/drawing/2014/main" id="{2AFD5E8E-F356-485F-8A38-51ED2E3F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22</a:t>
            </a:r>
          </a:p>
        </p:txBody>
      </p:sp>
      <p:sp>
        <p:nvSpPr>
          <p:cNvPr id="8" name="text-258">
            <a:extLst xmlns:a="http://schemas.openxmlformats.org/drawingml/2006/main">
              <a:ext uri="{FF2B5EF4-FFF2-40B4-BE49-F238E27FC236}">
                <a16:creationId xmlns:a16="http://schemas.microsoft.com/office/drawing/2014/main" id="{77B0ECAA-3552-4654-B1FD-AFC244327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876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剧情任务：查原设计编号，找到匹配配件</a:t>
            </a:r>
          </a:p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知识范围：选择性必修3第1章 · 认识有机化学</a:t>
            </a:r>
          </a:p>
        </p:txBody>
      </p:sp>
      <p:sp>
        <p:nvSpPr>
          <p:cNvPr id="9" name="text-259">
            <a:extLst xmlns:a="http://schemas.openxmlformats.org/drawingml/2006/main">
              <a:ext uri="{FF2B5EF4-FFF2-40B4-BE49-F238E27FC236}">
                <a16:creationId xmlns:a16="http://schemas.microsoft.com/office/drawing/2014/main" id="{9B269633-2021-4FB8-B471-DCE3BE10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交付HJ-204配件与受潮检修页</a:t>
            </a:r>
          </a:p>
        </p:txBody>
      </p:sp>
      <p:sp>
        <p:nvSpPr>
          <p:cNvPr id="10" name="rect-260">
            <a:extLst xmlns:a="http://schemas.openxmlformats.org/drawingml/2006/main">
              <a:ext uri="{FF2B5EF4-FFF2-40B4-BE49-F238E27FC236}">
                <a16:creationId xmlns:a16="http://schemas.microsoft.com/office/drawing/2014/main" id="{D5E75A54-D57A-4529-BCE4-BEB8F7B5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1" name="text-261">
            <a:extLst xmlns:a="http://schemas.openxmlformats.org/drawingml/2006/main">
              <a:ext uri="{FF2B5EF4-FFF2-40B4-BE49-F238E27FC236}">
                <a16:creationId xmlns:a16="http://schemas.microsoft.com/office/drawing/2014/main" id="{60BA86B4-44B4-4F09-A5D0-F1536219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读取结构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9CF6B3-1027-4981-965D-3AADB6F1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3" name="rect-262">
            <a:extLst xmlns:a="http://schemas.openxmlformats.org/drawingml/2006/main">
              <a:ext uri="{FF2B5EF4-FFF2-40B4-BE49-F238E27FC236}">
                <a16:creationId xmlns:a16="http://schemas.microsoft.com/office/drawing/2014/main" id="{E0A2C28D-FB05-4D18-8A9E-8900CA00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4" name="text-263">
            <a:extLst xmlns:a="http://schemas.openxmlformats.org/drawingml/2006/main">
              <a:ext uri="{FF2B5EF4-FFF2-40B4-BE49-F238E27FC236}">
                <a16:creationId xmlns:a16="http://schemas.microsoft.com/office/drawing/2014/main" id="{2B3689B1-81C1-4921-BE9B-682C7C7B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匹配编号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D414B2-DA18-4B5E-A74C-AAC99D62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6" name="rect-264">
            <a:extLst xmlns:a="http://schemas.openxmlformats.org/drawingml/2006/main">
              <a:ext uri="{FF2B5EF4-FFF2-40B4-BE49-F238E27FC236}">
                <a16:creationId xmlns:a16="http://schemas.microsoft.com/office/drawing/2014/main" id="{AE12AFB3-DA0A-4DE5-B910-8D25AB1F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7" name="text-265">
            <a:extLst xmlns:a="http://schemas.openxmlformats.org/drawingml/2006/main">
              <a:ext uri="{FF2B5EF4-FFF2-40B4-BE49-F238E27FC236}">
                <a16:creationId xmlns:a16="http://schemas.microsoft.com/office/drawing/2014/main" id="{C3697897-4899-48B1-8103-A58FEDAB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交付配件</a:t>
            </a:r>
          </a:p>
        </p:txBody>
      </p:sp>
    </p:spTree>
    <p:extLst>
      <p:ext uri="{BB962C8B-B14F-4D97-AF65-F5344CB8AC3E}">
        <p14:creationId xmlns:p14="http://schemas.microsoft.com/office/powerpoint/2010/main" val="172629501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32">
            <a:extLst xmlns:a="http://schemas.openxmlformats.org/drawingml/2006/main">
              <a:ext uri="{FF2B5EF4-FFF2-40B4-BE49-F238E27FC236}">
                <a16:creationId xmlns:a16="http://schemas.microsoft.com/office/drawing/2014/main" id="{2CEABF34-591E-4F88-BDE8-829216AC5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00FEC55E-D06F-4EF7-8221-C09D9B44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393B6AAE-BC14-45DB-B670-E410A42B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单人玩法与任务路线</a:t>
            </a:r>
          </a:p>
        </p:txBody>
      </p:sp>
      <p:sp>
        <p:nvSpPr>
          <p:cNvPr id="4" name="G_BG_33">
            <a:extLst xmlns:a="http://schemas.openxmlformats.org/drawingml/2006/main">
              <a:ext uri="{FF2B5EF4-FFF2-40B4-BE49-F238E27FC236}">
                <a16:creationId xmlns:a16="http://schemas.microsoft.com/office/drawing/2014/main" id="{730049C5-F510-4631-82EA-56AE6CD6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A513C46D-D204-4F3A-BA32-6E469C63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1—2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F0188B50-EE05-4067-92AA-499533B8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57957256-B5F2-4F60-882D-7A2B379A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23</a:t>
            </a:r>
          </a:p>
        </p:txBody>
      </p:sp>
      <p:sp>
        <p:nvSpPr>
          <p:cNvPr id="8" name="G_TEXT_34">
            <a:extLst xmlns:a="http://schemas.openxmlformats.org/drawingml/2006/main">
              <a:ext uri="{FF2B5EF4-FFF2-40B4-BE49-F238E27FC236}">
                <a16:creationId xmlns:a16="http://schemas.microsoft.com/office/drawing/2014/main" id="{4D897764-67CE-4EE7-A81D-164277708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配对结构与名称，核对HJ-204编号，再读出受潮线索。</a:t>
            </a:r>
          </a:p>
        </p:txBody>
      </p:sp>
      <p:sp>
        <p:nvSpPr>
          <p:cNvPr id="9" name="G_TEXT_35">
            <a:extLst xmlns:a="http://schemas.openxmlformats.org/drawingml/2006/main">
              <a:ext uri="{FF2B5EF4-FFF2-40B4-BE49-F238E27FC236}">
                <a16:creationId xmlns:a16="http://schemas.microsoft.com/office/drawing/2014/main" id="{861A3DF9-860C-4960-BE4E-574E2E47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主线8分 + 选路2分 + 终关10分 = 本章20分</a:t>
            </a:r>
          </a:p>
        </p:txBody>
      </p:sp>
      <p:sp>
        <p:nvSpPr>
          <p:cNvPr id="10" name="G_TEXT_36">
            <a:extLst xmlns:a="http://schemas.openxmlformats.org/drawingml/2006/main">
              <a:ext uri="{FF2B5EF4-FFF2-40B4-BE49-F238E27FC236}">
                <a16:creationId xmlns:a16="http://schemas.microsoft.com/office/drawing/2014/main" id="{A080D3A4-35D5-4E45-A6AF-BDC040ED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11049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独立答对：1分。用提示或修正后解释清楚：0.5分。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每个小任务最多1分，答错后仍可继续前进。</a:t>
            </a:r>
          </a:p>
        </p:txBody>
      </p:sp>
      <p:sp>
        <p:nvSpPr>
          <p:cNvPr id="11" name="G_TEXT_37">
            <a:extLst xmlns:a="http://schemas.openxmlformats.org/drawingml/2006/main">
              <a:ext uri="{FF2B5EF4-FFF2-40B4-BE49-F238E27FC236}">
                <a16:creationId xmlns:a16="http://schemas.microsoft.com/office/drawing/2014/main" id="{1C4CD08D-B3CB-4BBA-9F34-19C9F81D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1104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你有2次提示机会。老师记录得分，帮你检查依据。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终关保留5分钟，独立作答，答案点击后显示。</a:t>
            </a:r>
          </a:p>
        </p:txBody>
      </p:sp>
      <p:sp>
        <p:nvSpPr>
          <p:cNvPr id="12" name="NAV_38">
            <a:extLst xmlns:a="http://schemas.openxmlformats.org/drawingml/2006/main">
              <a:ext uri="{FF2B5EF4-FFF2-40B4-BE49-F238E27FC236}">
                <a16:creationId xmlns:a16="http://schemas.microsoft.com/office/drawing/2014/main" id="{2DBBAC39-6B42-40FC-B14D-748415961B17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304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领取任务</a:t>
            </a:r>
          </a:p>
        </p:txBody>
      </p:sp>
      <p:sp>
        <p:nvSpPr>
          <p:cNvPr id="13" name="NAV_39">
            <a:extLst xmlns:a="http://schemas.openxmlformats.org/drawingml/2006/main">
              <a:ext uri="{FF2B5EF4-FFF2-40B4-BE49-F238E27FC236}">
                <a16:creationId xmlns:a16="http://schemas.microsoft.com/office/drawing/2014/main" id="{A2F8821D-739A-45C2-B3C0-2B87C1AD2627}"/>
              </a:ext>
            </a:extLst>
            <ns2:hlinkClick xmlns:ns2="http://schemas.openxmlformats.org/drawingml/2006/main" action="ppaction://hlinkshowjump?action=lastslideviewed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810250"/>
            <a:ext cx="333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action="ppaction://hlinkshowjump?action=lastslideviewed"/>
              </a:rPr>
              <a:t>返回刚才的任务</a:t>
            </a:r>
          </a:p>
        </p:txBody>
      </p:sp>
    </p:spTree>
    <p:extLst>
      <p:ext uri="{BB962C8B-B14F-4D97-AF65-F5344CB8AC3E}">
        <p14:creationId xmlns:p14="http://schemas.microsoft.com/office/powerpoint/2010/main" val="53156728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-266">
            <a:extLst xmlns:a="http://schemas.openxmlformats.org/drawingml/2006/main">
              <a:ext uri="{FF2B5EF4-FFF2-40B4-BE49-F238E27FC236}">
                <a16:creationId xmlns:a16="http://schemas.microsoft.com/office/drawing/2014/main" id="{22436014-AA24-40EE-970D-AC6FF40B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267">
            <a:extLst xmlns:a="http://schemas.openxmlformats.org/drawingml/2006/main">
              <a:ext uri="{FF2B5EF4-FFF2-40B4-BE49-F238E27FC236}">
                <a16:creationId xmlns:a16="http://schemas.microsoft.com/office/drawing/2014/main" id="{CC12BA73-2BA4-4426-B281-05AE364E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关卡1/8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2B2355-4B35-4EC5-905D-1D90DD97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有机化学：从“生命力”到人工合成</a:t>
            </a:r>
          </a:p>
        </p:txBody>
      </p:sp>
      <p:sp>
        <p:nvSpPr>
          <p:cNvPr id="4" name="path-268">
            <a:extLst xmlns:a="http://schemas.openxmlformats.org/drawingml/2006/main">
              <a:ext uri="{FF2B5EF4-FFF2-40B4-BE49-F238E27FC236}">
                <a16:creationId xmlns:a16="http://schemas.microsoft.com/office/drawing/2014/main" id="{5BC3BA37-422C-47B1-A477-895FF4E1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69">
            <a:extLst xmlns:a="http://schemas.openxmlformats.org/drawingml/2006/main">
              <a:ext uri="{FF2B5EF4-FFF2-40B4-BE49-F238E27FC236}">
                <a16:creationId xmlns:a16="http://schemas.microsoft.com/office/drawing/2014/main" id="{151D9345-2B61-455D-8DF0-825C3662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2—4 min</a:t>
            </a:r>
          </a:p>
        </p:txBody>
      </p:sp>
      <p:sp>
        <p:nvSpPr>
          <p:cNvPr id="6" name="text-270">
            <a:extLst xmlns:a="http://schemas.openxmlformats.org/drawingml/2006/main">
              <a:ext uri="{FF2B5EF4-FFF2-40B4-BE49-F238E27FC236}">
                <a16:creationId xmlns:a16="http://schemas.microsoft.com/office/drawing/2014/main" id="{0F7AA9F6-BBF7-4B0F-A2A1-448B1ABEE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271">
            <a:extLst xmlns:a="http://schemas.openxmlformats.org/drawingml/2006/main">
              <a:ext uri="{FF2B5EF4-FFF2-40B4-BE49-F238E27FC236}">
                <a16:creationId xmlns:a16="http://schemas.microsoft.com/office/drawing/2014/main" id="{C8D4DAC8-0F59-4FCA-9629-0BA1FC8C2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24</a:t>
            </a:r>
          </a:p>
        </p:txBody>
      </p:sp>
      <p:sp>
        <p:nvSpPr>
          <p:cNvPr id="8" name="rect-272">
            <a:extLst xmlns:a="http://schemas.openxmlformats.org/drawingml/2006/main">
              <a:ext uri="{FF2B5EF4-FFF2-40B4-BE49-F238E27FC236}">
                <a16:creationId xmlns:a16="http://schemas.microsoft.com/office/drawing/2014/main" id="{0EEA3C58-58E9-4981-ABF5-124BBF90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240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9" name="text-273">
            <a:extLst xmlns:a="http://schemas.openxmlformats.org/drawingml/2006/main">
              <a:ext uri="{FF2B5EF4-FFF2-40B4-BE49-F238E27FC236}">
                <a16:creationId xmlns:a16="http://schemas.microsoft.com/office/drawing/2014/main" id="{60D3415A-2BAE-4DDC-85E7-CDF7379B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02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早期：从生物提取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F63F4-AE66-484A-A178-3C61C707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22383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1" name="rect-274">
            <a:extLst xmlns:a="http://schemas.openxmlformats.org/drawingml/2006/main">
              <a:ext uri="{FF2B5EF4-FFF2-40B4-BE49-F238E27FC236}">
                <a16:creationId xmlns:a16="http://schemas.microsoft.com/office/drawing/2014/main" id="{972D4DBD-8DC2-4DB9-8B62-DA60C7CC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9240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2" name="text-275">
            <a:extLst xmlns:a="http://schemas.openxmlformats.org/drawingml/2006/main">
              <a:ext uri="{FF2B5EF4-FFF2-40B4-BE49-F238E27FC236}">
                <a16:creationId xmlns:a16="http://schemas.microsoft.com/office/drawing/2014/main" id="{DBF77C26-95A6-4347-91B2-9A83387D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20002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人工合成天然有机物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362349-B1D3-4B8E-8258-FDD14929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22383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4" name="rect-276">
            <a:extLst xmlns:a="http://schemas.openxmlformats.org/drawingml/2006/main">
              <a:ext uri="{FF2B5EF4-FFF2-40B4-BE49-F238E27FC236}">
                <a16:creationId xmlns:a16="http://schemas.microsoft.com/office/drawing/2014/main" id="{41007DEE-D956-4B92-8E51-C5931DA6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19240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5" name="text-277">
            <a:extLst xmlns:a="http://schemas.openxmlformats.org/drawingml/2006/main">
              <a:ext uri="{FF2B5EF4-FFF2-40B4-BE49-F238E27FC236}">
                <a16:creationId xmlns:a16="http://schemas.microsoft.com/office/drawing/2014/main" id="{BADA4CE4-1E2B-4BE0-954F-342D73B0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20002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研究结构与转化</a:t>
            </a:r>
          </a:p>
        </p:txBody>
      </p:sp>
      <p:sp>
        <p:nvSpPr>
          <p:cNvPr id="16" name="text-278">
            <a:extLst xmlns:a="http://schemas.openxmlformats.org/drawingml/2006/main">
              <a:ext uri="{FF2B5EF4-FFF2-40B4-BE49-F238E27FC236}">
                <a16:creationId xmlns:a16="http://schemas.microsoft.com/office/drawing/2014/main" id="{55C077BE-9403-49EE-B522-97792ED7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1828年：维勒由无机原料制得尿素，冲击“生命力论”</a:t>
            </a:r>
          </a:p>
        </p:txBody>
      </p:sp>
      <p:sp>
        <p:nvSpPr>
          <p:cNvPr id="17" name="text-279">
            <a:extLst xmlns:a="http://schemas.openxmlformats.org/drawingml/2006/main">
              <a:ext uri="{FF2B5EF4-FFF2-40B4-BE49-F238E27FC236}">
                <a16:creationId xmlns:a16="http://schemas.microsoft.com/office/drawing/2014/main" id="{15DE9101-FDFA-45C7-8B25-71DC6411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910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CO₂、Na₂CO₃、CH₃Cl中，哪些通常归为有机物？</a:t>
            </a:r>
          </a:p>
        </p:txBody>
      </p:sp>
      <p:sp>
        <p:nvSpPr>
          <p:cNvPr id="18" name="REVEAL_1_280">
            <a:extLst xmlns:a="http://schemas.openxmlformats.org/drawingml/2006/main">
              <a:ext uri="{FF2B5EF4-FFF2-40B4-BE49-F238E27FC236}">
                <a16:creationId xmlns:a16="http://schemas.microsoft.com/office/drawing/2014/main" id="{1991A37A-CCE4-4EB6-A570-579E4174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62575"/>
            <a:ext cx="11049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CH₃Cl是有机物。CO₂与碳酸盐通常归为无机物。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有机物一般是含碳化合物，但存在惯例上归入无机物的例外。</a:t>
            </a:r>
          </a:p>
        </p:txBody>
      </p:sp>
      <p:sp>
        <p:nvSpPr>
          <p:cNvPr id="20" name="NAV_108">
            <a:extLst xmlns:a="http://schemas.openxmlformats.org/drawingml/2006/main">
              <a:ext uri="{FF2B5EF4-FFF2-40B4-BE49-F238E27FC236}">
                <a16:creationId xmlns:a16="http://schemas.microsoft.com/office/drawing/2014/main" id="{A06E636D-761D-4F4E-A50C-A37C7476848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55147696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ct-281">
            <a:extLst xmlns:a="http://schemas.openxmlformats.org/drawingml/2006/main">
              <a:ext uri="{FF2B5EF4-FFF2-40B4-BE49-F238E27FC236}">
                <a16:creationId xmlns:a16="http://schemas.microsoft.com/office/drawing/2014/main" id="{216CB100-E3D0-4C9B-B2CF-3A311FC8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282">
            <a:extLst xmlns:a="http://schemas.openxmlformats.org/drawingml/2006/main">
              <a:ext uri="{FF2B5EF4-FFF2-40B4-BE49-F238E27FC236}">
                <a16:creationId xmlns:a16="http://schemas.microsoft.com/office/drawing/2014/main" id="{5575B006-7B0B-4177-B933-300B1566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关卡2/8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B95DDC-F240-45FC-8C92-0D3A920B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碳的成键：四价与空间结构</a:t>
            </a:r>
          </a:p>
        </p:txBody>
      </p:sp>
      <p:sp>
        <p:nvSpPr>
          <p:cNvPr id="4" name="path-283">
            <a:extLst xmlns:a="http://schemas.openxmlformats.org/drawingml/2006/main">
              <a:ext uri="{FF2B5EF4-FFF2-40B4-BE49-F238E27FC236}">
                <a16:creationId xmlns:a16="http://schemas.microsoft.com/office/drawing/2014/main" id="{2AABB53F-B968-42A1-BFDF-4DF3490C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84">
            <a:extLst xmlns:a="http://schemas.openxmlformats.org/drawingml/2006/main">
              <a:ext uri="{FF2B5EF4-FFF2-40B4-BE49-F238E27FC236}">
                <a16:creationId xmlns:a16="http://schemas.microsoft.com/office/drawing/2014/main" id="{EACFFDD4-3DA3-41A1-A821-095766E6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4—6 min</a:t>
            </a:r>
          </a:p>
        </p:txBody>
      </p:sp>
      <p:sp>
        <p:nvSpPr>
          <p:cNvPr id="6" name="text-285">
            <a:extLst xmlns:a="http://schemas.openxmlformats.org/drawingml/2006/main">
              <a:ext uri="{FF2B5EF4-FFF2-40B4-BE49-F238E27FC236}">
                <a16:creationId xmlns:a16="http://schemas.microsoft.com/office/drawing/2014/main" id="{4C9522D3-87C5-4AC0-8785-B700F6A9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286">
            <a:extLst xmlns:a="http://schemas.openxmlformats.org/drawingml/2006/main">
              <a:ext uri="{FF2B5EF4-FFF2-40B4-BE49-F238E27FC236}">
                <a16:creationId xmlns:a16="http://schemas.microsoft.com/office/drawing/2014/main" id="{672A1C78-3E39-4F44-8860-7D1E3B25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25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571500" y="1809750"/>
          <a:ext xmlns:a="http://schemas.openxmlformats.org/drawingml/2006/main" cx="11049000" cy="2800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2857500"/>
                <a:gridCol w="5143500"/>
              </a:tblGrid>
              <a:tr h="7000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代表结构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空间特征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碳碳键长 / 总键能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</a:tr>
              <a:tr h="7000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CH₄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正四面体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7000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CH₂=CH₂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平面型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C=C比C—C短、总键能大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</a:tr>
              <a:tr h="7000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HC≡CH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直线型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C≡C比C=C短、总键能大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287">
            <a:extLst xmlns:a="http://schemas.openxmlformats.org/drawingml/2006/main">
              <a:ext uri="{FF2B5EF4-FFF2-40B4-BE49-F238E27FC236}">
                <a16:creationId xmlns:a16="http://schemas.microsoft.com/office/drawing/2014/main" id="{2D3D2115-1EBA-4A16-A741-DBA73437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585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思考   双键总键能更大，为什么乙烯仍易加成？</a:t>
            </a:r>
          </a:p>
        </p:txBody>
      </p:sp>
      <p:sp>
        <p:nvSpPr>
          <p:cNvPr id="10" name="REVEAL_1_288">
            <a:extLst xmlns:a="http://schemas.openxmlformats.org/drawingml/2006/main">
              <a:ext uri="{FF2B5EF4-FFF2-40B4-BE49-F238E27FC236}">
                <a16:creationId xmlns:a16="http://schemas.microsoft.com/office/drawing/2014/main" id="{EE0E4186-3B8D-47AB-B4C4-91D0C240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81650"/>
            <a:ext cx="110490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双键的两部分不等价。加成主要改变较易反应的π键，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保留σ键并形成新键，不能用总键能大小直接判断反应是否容易。</a:t>
            </a:r>
          </a:p>
        </p:txBody>
      </p:sp>
      <p:sp>
        <p:nvSpPr>
          <p:cNvPr id="13" name="NAV_109">
            <a:extLst xmlns:a="http://schemas.openxmlformats.org/drawingml/2006/main">
              <a:ext uri="{FF2B5EF4-FFF2-40B4-BE49-F238E27FC236}">
                <a16:creationId xmlns:a16="http://schemas.microsoft.com/office/drawing/2014/main" id="{A145E1BE-2238-4203-8BF5-A68B2396C1B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516363441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rect-289">
            <a:extLst xmlns:a="http://schemas.openxmlformats.org/drawingml/2006/main">
              <a:ext uri="{FF2B5EF4-FFF2-40B4-BE49-F238E27FC236}">
                <a16:creationId xmlns:a16="http://schemas.microsoft.com/office/drawing/2014/main" id="{D802048C-7543-473C-BE6A-92383E64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290">
            <a:extLst xmlns:a="http://schemas.openxmlformats.org/drawingml/2006/main">
              <a:ext uri="{FF2B5EF4-FFF2-40B4-BE49-F238E27FC236}">
                <a16:creationId xmlns:a16="http://schemas.microsoft.com/office/drawing/2014/main" id="{F521E41B-4FBB-469F-B95A-565D8B1B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48FA6C-E99C-4A34-B503-206244D9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一个分子，四种结构表示</a:t>
            </a:r>
          </a:p>
        </p:txBody>
      </p:sp>
      <p:sp>
        <p:nvSpPr>
          <p:cNvPr id="4" name="path-291">
            <a:extLst xmlns:a="http://schemas.openxmlformats.org/drawingml/2006/main">
              <a:ext uri="{FF2B5EF4-FFF2-40B4-BE49-F238E27FC236}">
                <a16:creationId xmlns:a16="http://schemas.microsoft.com/office/drawing/2014/main" id="{85F9B70A-33EB-4E49-BB25-13E98BD4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292">
            <a:extLst xmlns:a="http://schemas.openxmlformats.org/drawingml/2006/main">
              <a:ext uri="{FF2B5EF4-FFF2-40B4-BE49-F238E27FC236}">
                <a16:creationId xmlns:a16="http://schemas.microsoft.com/office/drawing/2014/main" id="{2C8DF229-410F-4CC0-A740-ED66062A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6—8 min</a:t>
            </a:r>
          </a:p>
        </p:txBody>
      </p:sp>
      <p:sp>
        <p:nvSpPr>
          <p:cNvPr id="6" name="text-293">
            <a:extLst xmlns:a="http://schemas.openxmlformats.org/drawingml/2006/main">
              <a:ext uri="{FF2B5EF4-FFF2-40B4-BE49-F238E27FC236}">
                <a16:creationId xmlns:a16="http://schemas.microsoft.com/office/drawing/2014/main" id="{E6BF4F17-330F-4784-8A4E-71EB92276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294">
            <a:extLst xmlns:a="http://schemas.openxmlformats.org/drawingml/2006/main">
              <a:ext uri="{FF2B5EF4-FFF2-40B4-BE49-F238E27FC236}">
                <a16:creationId xmlns:a16="http://schemas.microsoft.com/office/drawing/2014/main" id="{90913279-238B-4E95-B393-31438D9A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26</a:t>
            </a:r>
          </a:p>
        </p:txBody>
      </p:sp>
      <p:sp>
        <p:nvSpPr>
          <p:cNvPr id="8" name="text-295">
            <a:extLst xmlns:a="http://schemas.openxmlformats.org/drawingml/2006/main">
              <a:ext uri="{FF2B5EF4-FFF2-40B4-BE49-F238E27FC236}">
                <a16:creationId xmlns:a16="http://schemas.microsoft.com/office/drawing/2014/main" id="{8FF6DC2F-E00B-4D55-9DDD-C821A586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104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正戊烷</a:t>
            </a:r>
          </a:p>
        </p:txBody>
      </p:sp>
      <p:sp>
        <p:nvSpPr>
          <p:cNvPr id="9" name="text-296">
            <a:extLst xmlns:a="http://schemas.openxmlformats.org/drawingml/2006/main">
              <a:ext uri="{FF2B5EF4-FFF2-40B4-BE49-F238E27FC236}">
                <a16:creationId xmlns:a16="http://schemas.microsoft.com/office/drawing/2014/main" id="{4A85C500-A4B3-4207-92FD-39EE5733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90775"/>
            <a:ext cx="2524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分子式</a:t>
            </a:r>
          </a:p>
        </p:txBody>
      </p:sp>
      <p:sp>
        <p:nvSpPr>
          <p:cNvPr id="10" name="text-297">
            <a:extLst xmlns:a="http://schemas.openxmlformats.org/drawingml/2006/main">
              <a:ext uri="{FF2B5EF4-FFF2-40B4-BE49-F238E27FC236}">
                <a16:creationId xmlns:a16="http://schemas.microsoft.com/office/drawing/2014/main" id="{CB976F68-C6F8-42A2-8CEF-8420D0F4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43225"/>
            <a:ext cx="2524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C₅H₁₂</a:t>
            </a:r>
          </a:p>
        </p:txBody>
      </p:sp>
      <p:sp>
        <p:nvSpPr>
          <p:cNvPr id="11" name="text-298">
            <a:extLst xmlns:a="http://schemas.openxmlformats.org/drawingml/2006/main">
              <a:ext uri="{FF2B5EF4-FFF2-40B4-BE49-F238E27FC236}">
                <a16:creationId xmlns:a16="http://schemas.microsoft.com/office/drawing/2014/main" id="{0F5A443C-E582-4CC3-B7F0-4405E606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390775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结构简式</a:t>
            </a:r>
          </a:p>
        </p:txBody>
      </p:sp>
      <p:sp>
        <p:nvSpPr>
          <p:cNvPr id="12" name="text-299">
            <a:extLst xmlns:a="http://schemas.openxmlformats.org/drawingml/2006/main">
              <a:ext uri="{FF2B5EF4-FFF2-40B4-BE49-F238E27FC236}">
                <a16:creationId xmlns:a16="http://schemas.microsoft.com/office/drawing/2014/main" id="{C74400D8-604A-49AD-980C-52096271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2943225"/>
            <a:ext cx="7762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CH₃CH₂CH₂CH₂CH₃</a:t>
            </a:r>
          </a:p>
        </p:txBody>
      </p:sp>
      <p:sp>
        <p:nvSpPr>
          <p:cNvPr id="13" name="path-300">
            <a:extLst xmlns:a="http://schemas.openxmlformats.org/drawingml/2006/main">
              <a:ext uri="{FF2B5EF4-FFF2-40B4-BE49-F238E27FC236}">
                <a16:creationId xmlns:a16="http://schemas.microsoft.com/office/drawing/2014/main" id="{AC527FDA-7F3D-4CFB-86D6-49C3C011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14" name="text-301">
            <a:extLst xmlns:a="http://schemas.openxmlformats.org/drawingml/2006/main">
              <a:ext uri="{FF2B5EF4-FFF2-40B4-BE49-F238E27FC236}">
                <a16:creationId xmlns:a16="http://schemas.microsoft.com/office/drawing/2014/main" id="{537B5CBA-CF9F-4518-871B-142A41B9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43350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结构式：明确展示原子与键</a:t>
            </a:r>
          </a:p>
        </p:txBody>
      </p:sp>
      <p:sp>
        <p:nvSpPr>
          <p:cNvPr id="15" name="text-302">
            <a:extLst xmlns:a="http://schemas.openxmlformats.org/drawingml/2006/main">
              <a:ext uri="{FF2B5EF4-FFF2-40B4-BE49-F238E27FC236}">
                <a16:creationId xmlns:a16="http://schemas.microsoft.com/office/drawing/2014/main" id="{B0AA173C-B5C2-4448-8EA4-FC3FD95B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8196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16" name="text-303">
            <a:extLst xmlns:a="http://schemas.openxmlformats.org/drawingml/2006/main">
              <a:ext uri="{FF2B5EF4-FFF2-40B4-BE49-F238E27FC236}">
                <a16:creationId xmlns:a16="http://schemas.microsoft.com/office/drawing/2014/main" id="{65246E8D-DA4B-4DF7-9325-AFE2342A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26720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17" name="text-304">
            <a:extLst xmlns:a="http://schemas.openxmlformats.org/drawingml/2006/main">
              <a:ext uri="{FF2B5EF4-FFF2-40B4-BE49-F238E27FC236}">
                <a16:creationId xmlns:a16="http://schemas.microsoft.com/office/drawing/2014/main" id="{E4A81BF4-6CB1-41CD-AC82-2100D739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673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18" name="path-305">
            <a:extLst xmlns:a="http://schemas.openxmlformats.org/drawingml/2006/main">
              <a:ext uri="{FF2B5EF4-FFF2-40B4-BE49-F238E27FC236}">
                <a16:creationId xmlns:a16="http://schemas.microsoft.com/office/drawing/2014/main" id="{7B361AC1-0B4F-4C4D-B7B7-B90DD3E3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638675"/>
            <a:ext cx="9525" cy="209550"/>
          </a:xfrm>
          <a:custGeom xmlns:a="http://schemas.openxmlformats.org/drawingml/2006/main">
            <a:pathLst>
              <a:path w="9525" h="209550">
                <a:moveTo>
                  <a:pt x="0" y="0"/>
                </a:moveTo>
                <a:lnTo>
                  <a:pt x="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9" name="path-306">
            <a:extLst xmlns:a="http://schemas.openxmlformats.org/drawingml/2006/main">
              <a:ext uri="{FF2B5EF4-FFF2-40B4-BE49-F238E27FC236}">
                <a16:creationId xmlns:a16="http://schemas.microsoft.com/office/drawing/2014/main" id="{72DD3744-D989-4D30-B206-C5B31760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22922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0" name="path-307">
            <a:extLst xmlns:a="http://schemas.openxmlformats.org/drawingml/2006/main">
              <a:ext uri="{FF2B5EF4-FFF2-40B4-BE49-F238E27FC236}">
                <a16:creationId xmlns:a16="http://schemas.microsoft.com/office/drawing/2014/main" id="{34EB8968-ECEC-4325-9325-778181D6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29200"/>
            <a:ext cx="504825" cy="9525"/>
          </a:xfrm>
          <a:custGeom xmlns:a="http://schemas.openxmlformats.org/drawingml/2006/main">
            <a:pathLst>
              <a:path w="504825" h="95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1" name="text-308">
            <a:extLst xmlns:a="http://schemas.openxmlformats.org/drawingml/2006/main">
              <a:ext uri="{FF2B5EF4-FFF2-40B4-BE49-F238E27FC236}">
                <a16:creationId xmlns:a16="http://schemas.microsoft.com/office/drawing/2014/main" id="{E1F247AA-27EF-405F-9A2D-BE1D0009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8196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22" name="text-309">
            <a:extLst xmlns:a="http://schemas.openxmlformats.org/drawingml/2006/main">
              <a:ext uri="{FF2B5EF4-FFF2-40B4-BE49-F238E27FC236}">
                <a16:creationId xmlns:a16="http://schemas.microsoft.com/office/drawing/2014/main" id="{54A7A078-1D8D-4038-884A-0B8A34B3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426720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23" name="text-310">
            <a:extLst xmlns:a="http://schemas.openxmlformats.org/drawingml/2006/main">
              <a:ext uri="{FF2B5EF4-FFF2-40B4-BE49-F238E27FC236}">
                <a16:creationId xmlns:a16="http://schemas.microsoft.com/office/drawing/2014/main" id="{CD4FC1B9-9C56-4BED-9ACE-8A671417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54673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24" name="path-311">
            <a:extLst xmlns:a="http://schemas.openxmlformats.org/drawingml/2006/main">
              <a:ext uri="{FF2B5EF4-FFF2-40B4-BE49-F238E27FC236}">
                <a16:creationId xmlns:a16="http://schemas.microsoft.com/office/drawing/2014/main" id="{EA66A7B1-997B-465C-A34E-D189C5C2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638675"/>
            <a:ext cx="9525" cy="209550"/>
          </a:xfrm>
          <a:custGeom xmlns:a="http://schemas.openxmlformats.org/drawingml/2006/main">
            <a:pathLst>
              <a:path w="9525" h="209550">
                <a:moveTo>
                  <a:pt x="0" y="0"/>
                </a:moveTo>
                <a:lnTo>
                  <a:pt x="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5" name="path-312">
            <a:extLst xmlns:a="http://schemas.openxmlformats.org/drawingml/2006/main">
              <a:ext uri="{FF2B5EF4-FFF2-40B4-BE49-F238E27FC236}">
                <a16:creationId xmlns:a16="http://schemas.microsoft.com/office/drawing/2014/main" id="{393B47B5-6974-4D57-8D5D-6F2D13EE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22922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6" name="path-313">
            <a:extLst xmlns:a="http://schemas.openxmlformats.org/drawingml/2006/main">
              <a:ext uri="{FF2B5EF4-FFF2-40B4-BE49-F238E27FC236}">
                <a16:creationId xmlns:a16="http://schemas.microsoft.com/office/drawing/2014/main" id="{75800800-B28D-4280-93AB-29EF7CCC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5029200"/>
            <a:ext cx="504825" cy="9525"/>
          </a:xfrm>
          <a:custGeom xmlns:a="http://schemas.openxmlformats.org/drawingml/2006/main">
            <a:pathLst>
              <a:path w="504825" h="95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7" name="text-314">
            <a:extLst xmlns:a="http://schemas.openxmlformats.org/drawingml/2006/main">
              <a:ext uri="{FF2B5EF4-FFF2-40B4-BE49-F238E27FC236}">
                <a16:creationId xmlns:a16="http://schemas.microsoft.com/office/drawing/2014/main" id="{E0ADC025-FE34-45BC-AF63-E8F8CC81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8196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28" name="text-315">
            <a:extLst xmlns:a="http://schemas.openxmlformats.org/drawingml/2006/main">
              <a:ext uri="{FF2B5EF4-FFF2-40B4-BE49-F238E27FC236}">
                <a16:creationId xmlns:a16="http://schemas.microsoft.com/office/drawing/2014/main" id="{D688DDF6-5336-4309-ACDD-88DEF69F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26720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29" name="text-316">
            <a:extLst xmlns:a="http://schemas.openxmlformats.org/drawingml/2006/main">
              <a:ext uri="{FF2B5EF4-FFF2-40B4-BE49-F238E27FC236}">
                <a16:creationId xmlns:a16="http://schemas.microsoft.com/office/drawing/2014/main" id="{3C705380-5625-4D8A-818F-C2F96EBE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4673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30" name="path-317">
            <a:extLst xmlns:a="http://schemas.openxmlformats.org/drawingml/2006/main">
              <a:ext uri="{FF2B5EF4-FFF2-40B4-BE49-F238E27FC236}">
                <a16:creationId xmlns:a16="http://schemas.microsoft.com/office/drawing/2014/main" id="{30240692-3C0C-4B4E-9A1F-F337FFC0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4638675"/>
            <a:ext cx="9525" cy="209550"/>
          </a:xfrm>
          <a:custGeom xmlns:a="http://schemas.openxmlformats.org/drawingml/2006/main">
            <a:pathLst>
              <a:path w="9525" h="209550">
                <a:moveTo>
                  <a:pt x="0" y="0"/>
                </a:moveTo>
                <a:lnTo>
                  <a:pt x="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1" name="path-318">
            <a:extLst xmlns:a="http://schemas.openxmlformats.org/drawingml/2006/main">
              <a:ext uri="{FF2B5EF4-FFF2-40B4-BE49-F238E27FC236}">
                <a16:creationId xmlns:a16="http://schemas.microsoft.com/office/drawing/2014/main" id="{FDD65B39-965C-4620-89FB-BDFB62BF4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522922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2" name="path-319">
            <a:extLst xmlns:a="http://schemas.openxmlformats.org/drawingml/2006/main">
              <a:ext uri="{FF2B5EF4-FFF2-40B4-BE49-F238E27FC236}">
                <a16:creationId xmlns:a16="http://schemas.microsoft.com/office/drawing/2014/main" id="{14BFED92-0BC5-4460-89E3-4F8575D9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5029200"/>
            <a:ext cx="504825" cy="9525"/>
          </a:xfrm>
          <a:custGeom xmlns:a="http://schemas.openxmlformats.org/drawingml/2006/main">
            <a:pathLst>
              <a:path w="504825" h="95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3" name="text-320">
            <a:extLst xmlns:a="http://schemas.openxmlformats.org/drawingml/2006/main">
              <a:ext uri="{FF2B5EF4-FFF2-40B4-BE49-F238E27FC236}">
                <a16:creationId xmlns:a16="http://schemas.microsoft.com/office/drawing/2014/main" id="{F479D9AD-0019-40C3-A5C3-B73D4BA1A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8196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34" name="text-321">
            <a:extLst xmlns:a="http://schemas.openxmlformats.org/drawingml/2006/main">
              <a:ext uri="{FF2B5EF4-FFF2-40B4-BE49-F238E27FC236}">
                <a16:creationId xmlns:a16="http://schemas.microsoft.com/office/drawing/2014/main" id="{90B2DC9B-7C96-4AC9-8C54-A1B3B850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26720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35" name="text-322">
            <a:extLst xmlns:a="http://schemas.openxmlformats.org/drawingml/2006/main">
              <a:ext uri="{FF2B5EF4-FFF2-40B4-BE49-F238E27FC236}">
                <a16:creationId xmlns:a16="http://schemas.microsoft.com/office/drawing/2014/main" id="{A89454C4-DBB8-4D43-8E91-A7D4AFB0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54673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36" name="path-323">
            <a:extLst xmlns:a="http://schemas.openxmlformats.org/drawingml/2006/main">
              <a:ext uri="{FF2B5EF4-FFF2-40B4-BE49-F238E27FC236}">
                <a16:creationId xmlns:a16="http://schemas.microsoft.com/office/drawing/2014/main" id="{626031AA-43F7-4173-855D-3A064C84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38675"/>
            <a:ext cx="9525" cy="209550"/>
          </a:xfrm>
          <a:custGeom xmlns:a="http://schemas.openxmlformats.org/drawingml/2006/main">
            <a:pathLst>
              <a:path w="9525" h="209550">
                <a:moveTo>
                  <a:pt x="0" y="0"/>
                </a:moveTo>
                <a:lnTo>
                  <a:pt x="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7" name="path-324">
            <a:extLst xmlns:a="http://schemas.openxmlformats.org/drawingml/2006/main">
              <a:ext uri="{FF2B5EF4-FFF2-40B4-BE49-F238E27FC236}">
                <a16:creationId xmlns:a16="http://schemas.microsoft.com/office/drawing/2014/main" id="{62355100-1F17-4177-92B3-CDE5B1F6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22922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8" name="path-325">
            <a:extLst xmlns:a="http://schemas.openxmlformats.org/drawingml/2006/main">
              <a:ext uri="{FF2B5EF4-FFF2-40B4-BE49-F238E27FC236}">
                <a16:creationId xmlns:a16="http://schemas.microsoft.com/office/drawing/2014/main" id="{31FBE107-9CD5-43F6-BA61-7E64C587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029200"/>
            <a:ext cx="504825" cy="9525"/>
          </a:xfrm>
          <a:custGeom xmlns:a="http://schemas.openxmlformats.org/drawingml/2006/main">
            <a:pathLst>
              <a:path w="504825" h="95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9" name="text-326">
            <a:extLst xmlns:a="http://schemas.openxmlformats.org/drawingml/2006/main">
              <a:ext uri="{FF2B5EF4-FFF2-40B4-BE49-F238E27FC236}">
                <a16:creationId xmlns:a16="http://schemas.microsoft.com/office/drawing/2014/main" id="{8382E645-3AC3-44A5-80CA-DAF6B0D8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819650"/>
            <a:ext cx="266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40" name="text-327">
            <a:extLst xmlns:a="http://schemas.openxmlformats.org/drawingml/2006/main">
              <a:ext uri="{FF2B5EF4-FFF2-40B4-BE49-F238E27FC236}">
                <a16:creationId xmlns:a16="http://schemas.microsoft.com/office/drawing/2014/main" id="{A41E5110-3BDE-4341-B3A3-EB43A3C0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26720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41" name="text-328">
            <a:extLst xmlns:a="http://schemas.openxmlformats.org/drawingml/2006/main">
              <a:ext uri="{FF2B5EF4-FFF2-40B4-BE49-F238E27FC236}">
                <a16:creationId xmlns:a16="http://schemas.microsoft.com/office/drawing/2014/main" id="{07FFE3A4-85E7-44F3-95AD-0FE83264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673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42" name="path-329">
            <a:extLst xmlns:a="http://schemas.openxmlformats.org/drawingml/2006/main">
              <a:ext uri="{FF2B5EF4-FFF2-40B4-BE49-F238E27FC236}">
                <a16:creationId xmlns:a16="http://schemas.microsoft.com/office/drawing/2014/main" id="{CFD40512-7593-4F5B-8DF4-B4FC42E8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638675"/>
            <a:ext cx="9525" cy="209550"/>
          </a:xfrm>
          <a:custGeom xmlns:a="http://schemas.openxmlformats.org/drawingml/2006/main">
            <a:pathLst>
              <a:path w="9525" h="209550">
                <a:moveTo>
                  <a:pt x="0" y="0"/>
                </a:moveTo>
                <a:lnTo>
                  <a:pt x="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43" name="path-330">
            <a:extLst xmlns:a="http://schemas.openxmlformats.org/drawingml/2006/main">
              <a:ext uri="{FF2B5EF4-FFF2-40B4-BE49-F238E27FC236}">
                <a16:creationId xmlns:a16="http://schemas.microsoft.com/office/drawing/2014/main" id="{2EB1AFEE-F109-4AB0-9964-BA3D4E71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22922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44" name="text-331">
            <a:extLst xmlns:a="http://schemas.openxmlformats.org/drawingml/2006/main">
              <a:ext uri="{FF2B5EF4-FFF2-40B4-BE49-F238E27FC236}">
                <a16:creationId xmlns:a16="http://schemas.microsoft.com/office/drawing/2014/main" id="{98140CD0-4230-48D6-9BAD-6436C3A5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266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45" name="text-332">
            <a:extLst xmlns:a="http://schemas.openxmlformats.org/drawingml/2006/main">
              <a:ext uri="{FF2B5EF4-FFF2-40B4-BE49-F238E27FC236}">
                <a16:creationId xmlns:a16="http://schemas.microsoft.com/office/drawing/2014/main" id="{F89A74CA-4476-4FB8-9B77-9945591E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829175"/>
            <a:ext cx="266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46" name="path-333">
            <a:extLst xmlns:a="http://schemas.openxmlformats.org/drawingml/2006/main">
              <a:ext uri="{FF2B5EF4-FFF2-40B4-BE49-F238E27FC236}">
                <a16:creationId xmlns:a16="http://schemas.microsoft.com/office/drawing/2014/main" id="{4DD9D173-2D18-4A33-A535-220DECAA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29200"/>
            <a:ext cx="95250" cy="9525"/>
          </a:xfrm>
          <a:custGeom xmlns:a="http://schemas.openxmlformats.org/drawingml/2006/main">
            <a:pathLst>
              <a:path w="95250" h="9525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47" name="path-334">
            <a:extLst xmlns:a="http://schemas.openxmlformats.org/drawingml/2006/main">
              <a:ext uri="{FF2B5EF4-FFF2-40B4-BE49-F238E27FC236}">
                <a16:creationId xmlns:a16="http://schemas.microsoft.com/office/drawing/2014/main" id="{85001C1B-3D65-44A7-B17B-F429DBA9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29200"/>
            <a:ext cx="104775" cy="9525"/>
          </a:xfrm>
          <a:custGeom xmlns:a="http://schemas.openxmlformats.org/drawingml/2006/main">
            <a:pathLst>
              <a:path w="104775" h="9525">
                <a:moveTo>
                  <a:pt x="0" y="0"/>
                </a:moveTo>
                <a:lnTo>
                  <a:pt x="1047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48" name="text-335">
            <a:extLst xmlns:a="http://schemas.openxmlformats.org/drawingml/2006/main">
              <a:ext uri="{FF2B5EF4-FFF2-40B4-BE49-F238E27FC236}">
                <a16:creationId xmlns:a16="http://schemas.microsoft.com/office/drawing/2014/main" id="{20B571FA-52C9-4E2E-80B8-22CF8BF3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43350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键线式：端点、拐点表示C</a:t>
            </a:r>
          </a:p>
        </p:txBody>
      </p:sp>
      <p:sp>
        <p:nvSpPr>
          <p:cNvPr id="49" name="path-336">
            <a:extLst xmlns:a="http://schemas.openxmlformats.org/drawingml/2006/main">
              <a:ext uri="{FF2B5EF4-FFF2-40B4-BE49-F238E27FC236}">
                <a16:creationId xmlns:a16="http://schemas.microsoft.com/office/drawing/2014/main" id="{4B4BD654-B50A-4637-A823-F0ABE989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95825"/>
            <a:ext cx="3810000" cy="571500"/>
          </a:xfrm>
          <a:custGeom xmlns:a="http://schemas.openxmlformats.org/drawingml/2006/main">
            <a:pathLst>
              <a:path w="3810000" h="571500">
                <a:moveTo>
                  <a:pt x="0" y="571500"/>
                </a:moveTo>
                <a:lnTo>
                  <a:pt x="952500" y="0"/>
                </a:lnTo>
                <a:lnTo>
                  <a:pt x="1905000" y="571500"/>
                </a:lnTo>
                <a:lnTo>
                  <a:pt x="2857500" y="0"/>
                </a:lnTo>
                <a:lnTo>
                  <a:pt x="3810000" y="57150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7354A"/>
            </a:solidFill>
          </a:ln>
        </p:spPr>
      </p:sp>
      <p:sp>
        <p:nvSpPr>
          <p:cNvPr id="51" name="NAV_110">
            <a:extLst xmlns:a="http://schemas.openxmlformats.org/drawingml/2006/main">
              <a:ext uri="{FF2B5EF4-FFF2-40B4-BE49-F238E27FC236}">
                <a16:creationId xmlns:a16="http://schemas.microsoft.com/office/drawing/2014/main" id="{58DC23F9-F650-4CD1-AD1C-63EB7302D77D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8593393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-337">
            <a:extLst xmlns:a="http://schemas.openxmlformats.org/drawingml/2006/main">
              <a:ext uri="{FF2B5EF4-FFF2-40B4-BE49-F238E27FC236}">
                <a16:creationId xmlns:a16="http://schemas.microsoft.com/office/drawing/2014/main" id="{E55E5925-8596-4677-B974-517585AC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38">
            <a:extLst xmlns:a="http://schemas.openxmlformats.org/drawingml/2006/main">
              <a:ext uri="{FF2B5EF4-FFF2-40B4-BE49-F238E27FC236}">
                <a16:creationId xmlns:a16="http://schemas.microsoft.com/office/drawing/2014/main" id="{F4D6761B-7B3B-4FF6-BAEC-B2DD7998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关卡3/8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08B463-B881-4B6B-B4D3-6ADC88048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键线式练习：数C，再按四价补H</a:t>
            </a:r>
          </a:p>
        </p:txBody>
      </p:sp>
      <p:sp>
        <p:nvSpPr>
          <p:cNvPr id="4" name="path-339">
            <a:extLst xmlns:a="http://schemas.openxmlformats.org/drawingml/2006/main">
              <a:ext uri="{FF2B5EF4-FFF2-40B4-BE49-F238E27FC236}">
                <a16:creationId xmlns:a16="http://schemas.microsoft.com/office/drawing/2014/main" id="{2B50FE72-3AE3-4C9B-9EE2-9FAE0EC4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40">
            <a:extLst xmlns:a="http://schemas.openxmlformats.org/drawingml/2006/main">
              <a:ext uri="{FF2B5EF4-FFF2-40B4-BE49-F238E27FC236}">
                <a16:creationId xmlns:a16="http://schemas.microsoft.com/office/drawing/2014/main" id="{5964652C-F86F-4ADC-8D53-40ABAFC1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8—11 min</a:t>
            </a:r>
          </a:p>
        </p:txBody>
      </p:sp>
      <p:sp>
        <p:nvSpPr>
          <p:cNvPr id="6" name="text-341">
            <a:extLst xmlns:a="http://schemas.openxmlformats.org/drawingml/2006/main">
              <a:ext uri="{FF2B5EF4-FFF2-40B4-BE49-F238E27FC236}">
                <a16:creationId xmlns:a16="http://schemas.microsoft.com/office/drawing/2014/main" id="{D34B4159-A42D-423E-9685-E2CBF921F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30秒标C补H。先自查，再申请提示</a:t>
            </a:r>
          </a:p>
        </p:txBody>
      </p:sp>
      <p:sp>
        <p:nvSpPr>
          <p:cNvPr id="7" name="text-342">
            <a:extLst xmlns:a="http://schemas.openxmlformats.org/drawingml/2006/main">
              <a:ext uri="{FF2B5EF4-FFF2-40B4-BE49-F238E27FC236}">
                <a16:creationId xmlns:a16="http://schemas.microsoft.com/office/drawing/2014/main" id="{79776265-78EF-4E83-B396-8BF2D957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343">
            <a:extLst xmlns:a="http://schemas.openxmlformats.org/drawingml/2006/main">
              <a:ext uri="{FF2B5EF4-FFF2-40B4-BE49-F238E27FC236}">
                <a16:creationId xmlns:a16="http://schemas.microsoft.com/office/drawing/2014/main" id="{9C0B2E1F-B4B8-47A8-9D57-C9430D0E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27</a:t>
            </a:r>
          </a:p>
        </p:txBody>
      </p:sp>
      <p:sp>
        <p:nvSpPr>
          <p:cNvPr id="9" name="path-344">
            <a:extLst xmlns:a="http://schemas.openxmlformats.org/drawingml/2006/main">
              <a:ext uri="{FF2B5EF4-FFF2-40B4-BE49-F238E27FC236}">
                <a16:creationId xmlns:a16="http://schemas.microsoft.com/office/drawing/2014/main" id="{529552C8-1ED0-4E1B-A293-B8C3CE51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71725"/>
            <a:ext cx="3571875" cy="723900"/>
          </a:xfrm>
          <a:custGeom xmlns:a="http://schemas.openxmlformats.org/drawingml/2006/main">
            <a:pathLst>
              <a:path w="3571875" h="723900">
                <a:moveTo>
                  <a:pt x="0" y="723900"/>
                </a:moveTo>
                <a:lnTo>
                  <a:pt x="1190625" y="0"/>
                </a:lnTo>
                <a:lnTo>
                  <a:pt x="2381250" y="723900"/>
                </a:lnTo>
                <a:lnTo>
                  <a:pt x="35718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7354A"/>
            </a:solidFill>
          </a:ln>
        </p:spPr>
      </p:sp>
      <p:sp>
        <p:nvSpPr>
          <p:cNvPr id="10" name="path-345">
            <a:extLst xmlns:a="http://schemas.openxmlformats.org/drawingml/2006/main">
              <a:ext uri="{FF2B5EF4-FFF2-40B4-BE49-F238E27FC236}">
                <a16:creationId xmlns:a16="http://schemas.microsoft.com/office/drawing/2014/main" id="{11166333-8F15-47CC-8A4C-56D0757E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505075"/>
            <a:ext cx="1038225" cy="628650"/>
          </a:xfrm>
          <a:custGeom xmlns:a="http://schemas.openxmlformats.org/drawingml/2006/main">
            <a:pathLst>
              <a:path w="1038225" h="628650">
                <a:moveTo>
                  <a:pt x="0" y="0"/>
                </a:moveTo>
                <a:lnTo>
                  <a:pt x="1038225" y="6286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1" name="path-346">
            <a:extLst xmlns:a="http://schemas.openxmlformats.org/drawingml/2006/main">
              <a:ext uri="{FF2B5EF4-FFF2-40B4-BE49-F238E27FC236}">
                <a16:creationId xmlns:a16="http://schemas.microsoft.com/office/drawing/2014/main" id="{FE9797F3-0D5D-4A5B-BC4E-9F29CFE6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371725"/>
            <a:ext cx="666750" cy="9525"/>
          </a:xfrm>
          <a:custGeom xmlns:a="http://schemas.openxmlformats.org/drawingml/2006/main">
            <a:pathLst>
              <a:path w="666750" h="9525">
                <a:moveTo>
                  <a:pt x="0" y="0"/>
                </a:moveTo>
                <a:lnTo>
                  <a:pt x="6667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2" name="text-347">
            <a:extLst xmlns:a="http://schemas.openxmlformats.org/drawingml/2006/main">
              <a:ext uri="{FF2B5EF4-FFF2-40B4-BE49-F238E27FC236}">
                <a16:creationId xmlns:a16="http://schemas.microsoft.com/office/drawing/2014/main" id="{ED420240-D61A-4E36-A49D-52BC3CF3B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6925" y="2114550"/>
            <a:ext cx="85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OH</a:t>
            </a:r>
          </a:p>
        </p:txBody>
      </p:sp>
      <p:sp>
        <p:nvSpPr>
          <p:cNvPr id="13" name="text-348">
            <a:extLst xmlns:a="http://schemas.openxmlformats.org/drawingml/2006/main">
              <a:ext uri="{FF2B5EF4-FFF2-40B4-BE49-F238E27FC236}">
                <a16:creationId xmlns:a16="http://schemas.microsoft.com/office/drawing/2014/main" id="{22B435C5-747A-405A-B680-DBC4B104C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385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写出结构简式和分子式。</a:t>
            </a:r>
          </a:p>
        </p:txBody>
      </p:sp>
      <p:sp>
        <p:nvSpPr>
          <p:cNvPr id="14" name="REVEAL_1_349">
            <a:extLst xmlns:a="http://schemas.openxmlformats.org/drawingml/2006/main">
              <a:ext uri="{FF2B5EF4-FFF2-40B4-BE49-F238E27FC236}">
                <a16:creationId xmlns:a16="http://schemas.microsoft.com/office/drawing/2014/main" id="{1C66A674-FBC4-454A-8179-4D0B3A27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76775"/>
            <a:ext cx="110490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折线端点、拐点表示C。标出的OH末端是O，不再多算一个C。</a:t>
            </a:r>
          </a:p>
        </p:txBody>
      </p:sp>
      <p:sp>
        <p:nvSpPr>
          <p:cNvPr id="15" name="REVEAL_2_350">
            <a:extLst xmlns:a="http://schemas.openxmlformats.org/drawingml/2006/main">
              <a:ext uri="{FF2B5EF4-FFF2-40B4-BE49-F238E27FC236}">
                <a16:creationId xmlns:a16="http://schemas.microsoft.com/office/drawing/2014/main" id="{7EC12CEF-9654-4C73-ADF6-DE77E67A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38775"/>
            <a:ext cx="1104900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CH₃CH=CHCH₂OH；C₄H₈O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四个C上的H依次为3、1、1、2，另加O上的1个H。</a:t>
            </a:r>
          </a:p>
        </p:txBody>
      </p:sp>
      <p:sp>
        <p:nvSpPr>
          <p:cNvPr id="17" name="NAV_111">
            <a:extLst xmlns:a="http://schemas.openxmlformats.org/drawingml/2006/main">
              <a:ext uri="{FF2B5EF4-FFF2-40B4-BE49-F238E27FC236}">
                <a16:creationId xmlns:a16="http://schemas.microsoft.com/office/drawing/2014/main" id="{FEC467CF-E3EF-4FD1-A3F8-6D1E51FAF2D5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200619939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rect-351">
            <a:extLst xmlns:a="http://schemas.openxmlformats.org/drawingml/2006/main">
              <a:ext uri="{FF2B5EF4-FFF2-40B4-BE49-F238E27FC236}">
                <a16:creationId xmlns:a16="http://schemas.microsoft.com/office/drawing/2014/main" id="{90D9F3EB-2941-4F34-A41A-2729BA5D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52">
            <a:extLst xmlns:a="http://schemas.openxmlformats.org/drawingml/2006/main">
              <a:ext uri="{FF2B5EF4-FFF2-40B4-BE49-F238E27FC236}">
                <a16:creationId xmlns:a16="http://schemas.microsoft.com/office/drawing/2014/main" id="{448A021F-3BD0-4D56-BA8B-52598FE96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3D6193-CB77-4919-8A14-49FD45DF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官能团与类别对照</a:t>
            </a:r>
          </a:p>
        </p:txBody>
      </p:sp>
      <p:sp>
        <p:nvSpPr>
          <p:cNvPr id="4" name="path-353">
            <a:extLst xmlns:a="http://schemas.openxmlformats.org/drawingml/2006/main">
              <a:ext uri="{FF2B5EF4-FFF2-40B4-BE49-F238E27FC236}">
                <a16:creationId xmlns:a16="http://schemas.microsoft.com/office/drawing/2014/main" id="{28A6FF08-95A6-4022-9C3E-9661CC7C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54">
            <a:extLst xmlns:a="http://schemas.openxmlformats.org/drawingml/2006/main">
              <a:ext uri="{FF2B5EF4-FFF2-40B4-BE49-F238E27FC236}">
                <a16:creationId xmlns:a16="http://schemas.microsoft.com/office/drawing/2014/main" id="{A946D39A-6778-4750-80CC-7AD447F7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11—13 min</a:t>
            </a:r>
          </a:p>
        </p:txBody>
      </p:sp>
      <p:sp>
        <p:nvSpPr>
          <p:cNvPr id="6" name="text-355">
            <a:extLst xmlns:a="http://schemas.openxmlformats.org/drawingml/2006/main">
              <a:ext uri="{FF2B5EF4-FFF2-40B4-BE49-F238E27FC236}">
                <a16:creationId xmlns:a16="http://schemas.microsoft.com/office/drawing/2014/main" id="{E3B625DA-C9A4-4B19-B895-F438C450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356">
            <a:extLst xmlns:a="http://schemas.openxmlformats.org/drawingml/2006/main">
              <a:ext uri="{FF2B5EF4-FFF2-40B4-BE49-F238E27FC236}">
                <a16:creationId xmlns:a16="http://schemas.microsoft.com/office/drawing/2014/main" id="{C78173DC-CA04-4231-A81D-B63EABC4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28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571500" y="1828800"/>
          <a:ext xmlns:a="http://schemas.openxmlformats.org/drawingml/2006/main" cx="11049000" cy="39909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2143125"/>
                <a:gridCol w="3381375"/>
                <a:gridCol w="2143125"/>
              </a:tblGrid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特征结构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类别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特征结构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类别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</a:tr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C=C / C≡C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烯烃 / 炔烃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C—X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卤代烃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—OH连饱和C / 苯环C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醇 / 酚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—O—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醚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</a:tr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—CHO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醛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&gt;C=O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酮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—COOH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羧酸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—C(=O)—O—C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酯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</a:tr>
              <a:tr h="6651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—NH₂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胺（常见形式）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—C(=O)—N&lt;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酰胺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NAV_112">
            <a:extLst xmlns:a="http://schemas.openxmlformats.org/drawingml/2006/main">
              <a:ext uri="{FF2B5EF4-FFF2-40B4-BE49-F238E27FC236}">
                <a16:creationId xmlns:a16="http://schemas.microsoft.com/office/drawing/2014/main" id="{7C0BFB0C-AC9B-46B0-A4D9-1A67548C6298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98734091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357">
            <a:extLst xmlns:a="http://schemas.openxmlformats.org/drawingml/2006/main">
              <a:ext uri="{FF2B5EF4-FFF2-40B4-BE49-F238E27FC236}">
                <a16:creationId xmlns:a16="http://schemas.microsoft.com/office/drawing/2014/main" id="{FBF6AEA6-83C4-45CC-9D6D-AA31FDF4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58">
            <a:extLst xmlns:a="http://schemas.openxmlformats.org/drawingml/2006/main">
              <a:ext uri="{FF2B5EF4-FFF2-40B4-BE49-F238E27FC236}">
                <a16:creationId xmlns:a16="http://schemas.microsoft.com/office/drawing/2014/main" id="{8D9C80F0-A044-46A5-B05E-61C79742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关卡4/8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BFCAE8-12F0-44C9-8BD4-DD99F0D1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官能团练习：完整识别，避免拆分</a:t>
            </a:r>
          </a:p>
        </p:txBody>
      </p:sp>
      <p:sp>
        <p:nvSpPr>
          <p:cNvPr id="4" name="path-359">
            <a:extLst xmlns:a="http://schemas.openxmlformats.org/drawingml/2006/main">
              <a:ext uri="{FF2B5EF4-FFF2-40B4-BE49-F238E27FC236}">
                <a16:creationId xmlns:a16="http://schemas.microsoft.com/office/drawing/2014/main" id="{3815F3FF-68D0-4F13-8AAF-3C9712EC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60">
            <a:extLst xmlns:a="http://schemas.openxmlformats.org/drawingml/2006/main">
              <a:ext uri="{FF2B5EF4-FFF2-40B4-BE49-F238E27FC236}">
                <a16:creationId xmlns:a16="http://schemas.microsoft.com/office/drawing/2014/main" id="{309D9FBD-64AF-4C61-9A2F-FBB34C858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13—15 min</a:t>
            </a:r>
          </a:p>
        </p:txBody>
      </p:sp>
      <p:sp>
        <p:nvSpPr>
          <p:cNvPr id="6" name="text-361">
            <a:extLst xmlns:a="http://schemas.openxmlformats.org/drawingml/2006/main">
              <a:ext uri="{FF2B5EF4-FFF2-40B4-BE49-F238E27FC236}">
                <a16:creationId xmlns:a16="http://schemas.microsoft.com/office/drawing/2014/main" id="{D0726823-E0CF-48E4-A435-78D37FCC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独立圈官能团，说明每一处的边界</a:t>
            </a:r>
          </a:p>
        </p:txBody>
      </p:sp>
      <p:sp>
        <p:nvSpPr>
          <p:cNvPr id="7" name="text-362">
            <a:extLst xmlns:a="http://schemas.openxmlformats.org/drawingml/2006/main">
              <a:ext uri="{FF2B5EF4-FFF2-40B4-BE49-F238E27FC236}">
                <a16:creationId xmlns:a16="http://schemas.microsoft.com/office/drawing/2014/main" id="{2356BF89-F316-447F-B708-CE49362B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363">
            <a:extLst xmlns:a="http://schemas.openxmlformats.org/drawingml/2006/main">
              <a:ext uri="{FF2B5EF4-FFF2-40B4-BE49-F238E27FC236}">
                <a16:creationId xmlns:a16="http://schemas.microsoft.com/office/drawing/2014/main" id="{192A3981-097A-4B00-91CE-24FD4F8F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29</a:t>
            </a:r>
          </a:p>
        </p:txBody>
      </p:sp>
      <p:sp>
        <p:nvSpPr>
          <p:cNvPr id="9" name="text-364">
            <a:extLst xmlns:a="http://schemas.openxmlformats.org/drawingml/2006/main">
              <a:ext uri="{FF2B5EF4-FFF2-40B4-BE49-F238E27FC236}">
                <a16:creationId xmlns:a16="http://schemas.microsoft.com/office/drawing/2014/main" id="{D4D6F7E7-2BEE-45C3-A216-E0EDC9F3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28850"/>
            <a:ext cx="11049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9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CH₂=CH—C(=O)—O—CH₂—CH₂—OH</a:t>
            </a:r>
          </a:p>
        </p:txBody>
      </p:sp>
      <p:sp>
        <p:nvSpPr>
          <p:cNvPr id="10" name="text-365">
            <a:extLst xmlns:a="http://schemas.openxmlformats.org/drawingml/2006/main">
              <a:ext uri="{FF2B5EF4-FFF2-40B4-BE49-F238E27FC236}">
                <a16:creationId xmlns:a16="http://schemas.microsoft.com/office/drawing/2014/main" id="{EE8BEAD2-079E-406D-8BC8-3E9B8A24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52800"/>
            <a:ext cx="11049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找出官能团，并说出相应类别特征。</a:t>
            </a:r>
          </a:p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它含有“羧基”或“醛基”吗？</a:t>
            </a:r>
          </a:p>
        </p:txBody>
      </p:sp>
      <p:sp>
        <p:nvSpPr>
          <p:cNvPr id="11" name="REVEAL_1_366">
            <a:extLst xmlns:a="http://schemas.openxmlformats.org/drawingml/2006/main">
              <a:ext uri="{FF2B5EF4-FFF2-40B4-BE49-F238E27FC236}">
                <a16:creationId xmlns:a16="http://schemas.microsoft.com/office/drawing/2014/main" id="{5612E9A2-6577-48E8-BE67-966A9F20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62525"/>
            <a:ext cx="11049000" cy="1114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碳碳双键、酯基、羟基（醇羟基）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不含羧基或醛基。C(=O)—O—应作为完整酯基识别。</a:t>
            </a:r>
          </a:p>
        </p:txBody>
      </p:sp>
      <p:sp>
        <p:nvSpPr>
          <p:cNvPr id="13" name="NAV_113">
            <a:extLst xmlns:a="http://schemas.openxmlformats.org/drawingml/2006/main">
              <a:ext uri="{FF2B5EF4-FFF2-40B4-BE49-F238E27FC236}">
                <a16:creationId xmlns:a16="http://schemas.microsoft.com/office/drawing/2014/main" id="{722693C6-0CD3-4F6C-A3CA-19DE3DF7483F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875641275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rect-367">
            <a:extLst xmlns:a="http://schemas.openxmlformats.org/drawingml/2006/main">
              <a:ext uri="{FF2B5EF4-FFF2-40B4-BE49-F238E27FC236}">
                <a16:creationId xmlns:a16="http://schemas.microsoft.com/office/drawing/2014/main" id="{1EB83264-95C6-42AD-89B0-EF6904E1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68">
            <a:extLst xmlns:a="http://schemas.openxmlformats.org/drawingml/2006/main">
              <a:ext uri="{FF2B5EF4-FFF2-40B4-BE49-F238E27FC236}">
                <a16:creationId xmlns:a16="http://schemas.microsoft.com/office/drawing/2014/main" id="{3803FCC5-2F6A-4BC6-A523-A7944E40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关卡5/8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0731A3-4F1D-43AC-8085-51CA0F23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构造异构：结构不同的三种来源</a:t>
            </a:r>
          </a:p>
        </p:txBody>
      </p:sp>
      <p:sp>
        <p:nvSpPr>
          <p:cNvPr id="4" name="path-369">
            <a:extLst xmlns:a="http://schemas.openxmlformats.org/drawingml/2006/main">
              <a:ext uri="{FF2B5EF4-FFF2-40B4-BE49-F238E27FC236}">
                <a16:creationId xmlns:a16="http://schemas.microsoft.com/office/drawing/2014/main" id="{C10D5FD9-D17F-4269-B8E9-F70C7AF9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70">
            <a:extLst xmlns:a="http://schemas.openxmlformats.org/drawingml/2006/main">
              <a:ext uri="{FF2B5EF4-FFF2-40B4-BE49-F238E27FC236}">
                <a16:creationId xmlns:a16="http://schemas.microsoft.com/office/drawing/2014/main" id="{FEB450A8-4C4F-4293-AFC8-36DEB8AC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15—17 min</a:t>
            </a:r>
          </a:p>
        </p:txBody>
      </p:sp>
      <p:sp>
        <p:nvSpPr>
          <p:cNvPr id="6" name="text-371">
            <a:extLst xmlns:a="http://schemas.openxmlformats.org/drawingml/2006/main">
              <a:ext uri="{FF2B5EF4-FFF2-40B4-BE49-F238E27FC236}">
                <a16:creationId xmlns:a16="http://schemas.microsoft.com/office/drawing/2014/main" id="{D9448BA8-4E90-4010-A65C-9353F1B4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372">
            <a:extLst xmlns:a="http://schemas.openxmlformats.org/drawingml/2006/main">
              <a:ext uri="{FF2B5EF4-FFF2-40B4-BE49-F238E27FC236}">
                <a16:creationId xmlns:a16="http://schemas.microsoft.com/office/drawing/2014/main" id="{B7146777-FCF7-4AFF-A538-450D964A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30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571500" y="1857375"/>
          <a:ext xmlns:a="http://schemas.openxmlformats.org/drawingml/2006/main" cx="11049000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000500"/>
                <a:gridCol w="4286250"/>
              </a:tblGrid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类型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发生什么变化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比较时先确认</a:t>
                      </a:r>
                    </a:p>
                  </a:txBody>
                  <a:tcPr marL="152400" marR="114300" marT="85725" marB="85725" anchor="ctr">
                    <a:solidFill>
                      <a:srgbClr val="6853A5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碳链异构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碳骨架改变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分子式相同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位置异构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官能团位置改变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碳骨架与官能团种类相同</a:t>
                      </a:r>
                    </a:p>
                  </a:txBody>
                  <a:tcPr marL="152400" marR="114300" marT="85725" marB="85725" anchor="ctr">
                    <a:solidFill>
                      <a:srgbClr val="F0ECF8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官能团异构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官能团种类改变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分子式相同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373">
            <a:extLst xmlns:a="http://schemas.openxmlformats.org/drawingml/2006/main">
              <a:ext uri="{FF2B5EF4-FFF2-40B4-BE49-F238E27FC236}">
                <a16:creationId xmlns:a16="http://schemas.microsoft.com/office/drawing/2014/main" id="{94407E1A-35F6-4733-BF98-D0BAAE20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585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CH₃CH₂CHO 与 CH₃COCH₃ 属于哪一种？</a:t>
            </a:r>
          </a:p>
        </p:txBody>
      </p:sp>
      <p:sp>
        <p:nvSpPr>
          <p:cNvPr id="10" name="REVEAL_1_374">
            <a:extLst xmlns:a="http://schemas.openxmlformats.org/drawingml/2006/main">
              <a:ext uri="{FF2B5EF4-FFF2-40B4-BE49-F238E27FC236}">
                <a16:creationId xmlns:a16="http://schemas.microsoft.com/office/drawing/2014/main" id="{60F9A7F2-339C-4E54-8D57-2B1294A1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81650"/>
            <a:ext cx="110490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官能团异构，分子式均为C₃H₆O。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前者为醛，后者为酮。</a:t>
            </a:r>
          </a:p>
        </p:txBody>
      </p:sp>
      <p:sp>
        <p:nvSpPr>
          <p:cNvPr id="13" name="NAV_114">
            <a:extLst xmlns:a="http://schemas.openxmlformats.org/drawingml/2006/main">
              <a:ext uri="{FF2B5EF4-FFF2-40B4-BE49-F238E27FC236}">
                <a16:creationId xmlns:a16="http://schemas.microsoft.com/office/drawing/2014/main" id="{16E2062B-762A-4788-8C9A-84719C77BC84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8480679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rect-375">
            <a:extLst xmlns:a="http://schemas.openxmlformats.org/drawingml/2006/main">
              <a:ext uri="{FF2B5EF4-FFF2-40B4-BE49-F238E27FC236}">
                <a16:creationId xmlns:a16="http://schemas.microsoft.com/office/drawing/2014/main" id="{19910823-7951-4497-8ED8-3DE48F03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76">
            <a:extLst xmlns:a="http://schemas.openxmlformats.org/drawingml/2006/main">
              <a:ext uri="{FF2B5EF4-FFF2-40B4-BE49-F238E27FC236}">
                <a16:creationId xmlns:a16="http://schemas.microsoft.com/office/drawing/2014/main" id="{169AEA2B-9BAF-495D-BEAD-8FEB73C74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关卡6/8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FC831A5-8B9B-4043-A7EC-885D71FE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异构体枚举：缩短主链，检查重复</a:t>
            </a:r>
          </a:p>
        </p:txBody>
      </p:sp>
      <p:sp>
        <p:nvSpPr>
          <p:cNvPr id="4" name="path-377">
            <a:extLst xmlns:a="http://schemas.openxmlformats.org/drawingml/2006/main">
              <a:ext uri="{FF2B5EF4-FFF2-40B4-BE49-F238E27FC236}">
                <a16:creationId xmlns:a16="http://schemas.microsoft.com/office/drawing/2014/main" id="{A40A8A6E-87F8-43F9-8E4A-28EFCFE2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78">
            <a:extLst xmlns:a="http://schemas.openxmlformats.org/drawingml/2006/main">
              <a:ext uri="{FF2B5EF4-FFF2-40B4-BE49-F238E27FC236}">
                <a16:creationId xmlns:a16="http://schemas.microsoft.com/office/drawing/2014/main" id="{92F534EF-AE23-4DA6-9989-5D0A787C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17—20 min</a:t>
            </a:r>
          </a:p>
        </p:txBody>
      </p:sp>
      <p:sp>
        <p:nvSpPr>
          <p:cNvPr id="6" name="text-379">
            <a:extLst xmlns:a="http://schemas.openxmlformats.org/drawingml/2006/main">
              <a:ext uri="{FF2B5EF4-FFF2-40B4-BE49-F238E27FC236}">
                <a16:creationId xmlns:a16="http://schemas.microsoft.com/office/drawing/2014/main" id="{C7ACCC77-6111-48C7-8ACB-8C8487AD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1分钟枚举。翻转草稿，自己查重</a:t>
            </a:r>
          </a:p>
        </p:txBody>
      </p:sp>
      <p:sp>
        <p:nvSpPr>
          <p:cNvPr id="7" name="text-380">
            <a:extLst xmlns:a="http://schemas.openxmlformats.org/drawingml/2006/main">
              <a:ext uri="{FF2B5EF4-FFF2-40B4-BE49-F238E27FC236}">
                <a16:creationId xmlns:a16="http://schemas.microsoft.com/office/drawing/2014/main" id="{02CE4CC6-6985-4660-B4E0-B3ECE7E9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381">
            <a:extLst xmlns:a="http://schemas.openxmlformats.org/drawingml/2006/main">
              <a:ext uri="{FF2B5EF4-FFF2-40B4-BE49-F238E27FC236}">
                <a16:creationId xmlns:a16="http://schemas.microsoft.com/office/drawing/2014/main" id="{018C1E04-F996-4EAD-BDAA-808E377D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31</a:t>
            </a:r>
          </a:p>
        </p:txBody>
      </p:sp>
      <p:sp>
        <p:nvSpPr>
          <p:cNvPr id="9" name="text-382">
            <a:extLst xmlns:a="http://schemas.openxmlformats.org/drawingml/2006/main">
              <a:ext uri="{FF2B5EF4-FFF2-40B4-BE49-F238E27FC236}">
                <a16:creationId xmlns:a16="http://schemas.microsoft.com/office/drawing/2014/main" id="{20D6CDCA-DAF6-4194-A8B3-A23476BEA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写出C₅H₁₂的所有构造异构体。</a:t>
            </a:r>
          </a:p>
        </p:txBody>
      </p:sp>
      <p:sp>
        <p:nvSpPr>
          <p:cNvPr id="10" name="rect-383">
            <a:extLst xmlns:a="http://schemas.openxmlformats.org/drawingml/2006/main">
              <a:ext uri="{FF2B5EF4-FFF2-40B4-BE49-F238E27FC236}">
                <a16:creationId xmlns:a16="http://schemas.microsoft.com/office/drawing/2014/main" id="{77D10AD6-E9C4-4C93-A31E-DCBA10AD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765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1" name="text-384">
            <a:extLst xmlns:a="http://schemas.openxmlformats.org/drawingml/2006/main">
              <a:ext uri="{FF2B5EF4-FFF2-40B4-BE49-F238E27FC236}">
                <a16:creationId xmlns:a16="http://schemas.microsoft.com/office/drawing/2014/main" id="{CFE83D6D-FD47-499C-8477-EA95E1174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527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最长链5C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B35C9F-53CF-4C30-9F6F-8717D0EF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33909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3" name="rect-385">
            <a:extLst xmlns:a="http://schemas.openxmlformats.org/drawingml/2006/main">
              <a:ext uri="{FF2B5EF4-FFF2-40B4-BE49-F238E27FC236}">
                <a16:creationId xmlns:a16="http://schemas.microsoft.com/office/drawing/2014/main" id="{2794DF13-8429-45DB-B879-8A27C1F6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0765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4" name="text-386">
            <a:extLst xmlns:a="http://schemas.openxmlformats.org/drawingml/2006/main">
              <a:ext uri="{FF2B5EF4-FFF2-40B4-BE49-F238E27FC236}">
                <a16:creationId xmlns:a16="http://schemas.microsoft.com/office/drawing/2014/main" id="{7CBDD3BB-2871-4CE1-BA49-2B0B120E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31527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最长链4C + 支链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50322-4DB6-4659-87C6-234C0CD1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33909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6" name="rect-387">
            <a:extLst xmlns:a="http://schemas.openxmlformats.org/drawingml/2006/main">
              <a:ext uri="{FF2B5EF4-FFF2-40B4-BE49-F238E27FC236}">
                <a16:creationId xmlns:a16="http://schemas.microsoft.com/office/drawing/2014/main" id="{9FB727B9-83D6-4D24-8264-D113EFA3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30765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7" name="text-388">
            <a:extLst xmlns:a="http://schemas.openxmlformats.org/drawingml/2006/main">
              <a:ext uri="{FF2B5EF4-FFF2-40B4-BE49-F238E27FC236}">
                <a16:creationId xmlns:a16="http://schemas.microsoft.com/office/drawing/2014/main" id="{89FD881D-3AF4-467D-B61A-C9E56417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31527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最长链3C + 支链</a:t>
            </a:r>
          </a:p>
        </p:txBody>
      </p:sp>
      <p:sp>
        <p:nvSpPr>
          <p:cNvPr id="18" name="REVEAL_1_389">
            <a:extLst xmlns:a="http://schemas.openxmlformats.org/drawingml/2006/main">
              <a:ext uri="{FF2B5EF4-FFF2-40B4-BE49-F238E27FC236}">
                <a16:creationId xmlns:a16="http://schemas.microsoft.com/office/drawing/2014/main" id="{ED430D01-3B64-4871-892A-E92CE4F2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38625"/>
            <a:ext cx="11049000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①CH₃CH₂CH₂CH₂CH₃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②CH₃CH(CH₃)CH₂CH₃    ③C(CH₃)₄</a:t>
            </a:r>
          </a:p>
        </p:txBody>
      </p:sp>
      <p:sp>
        <p:nvSpPr>
          <p:cNvPr id="19" name="REVEAL_2_390">
            <a:extLst xmlns:a="http://schemas.openxmlformats.org/drawingml/2006/main">
              <a:ext uri="{FF2B5EF4-FFF2-40B4-BE49-F238E27FC236}">
                <a16:creationId xmlns:a16="http://schemas.microsoft.com/office/drawing/2014/main" id="{B2DB40BA-BA37-487B-A3DA-9935D9A60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00675"/>
            <a:ext cx="11049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共3种。翻转或从另一端书写同一结构，不会增加新异构体。</a:t>
            </a:r>
          </a:p>
        </p:txBody>
      </p:sp>
      <p:sp>
        <p:nvSpPr>
          <p:cNvPr id="21" name="NAV_115">
            <a:extLst xmlns:a="http://schemas.openxmlformats.org/drawingml/2006/main">
              <a:ext uri="{FF2B5EF4-FFF2-40B4-BE49-F238E27FC236}">
                <a16:creationId xmlns:a16="http://schemas.microsoft.com/office/drawing/2014/main" id="{05F6D759-C24C-4F68-A5B3-27939043F5E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5032572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rect-391">
            <a:extLst xmlns:a="http://schemas.openxmlformats.org/drawingml/2006/main">
              <a:ext uri="{FF2B5EF4-FFF2-40B4-BE49-F238E27FC236}">
                <a16:creationId xmlns:a16="http://schemas.microsoft.com/office/drawing/2014/main" id="{0F9E8893-DCB7-4387-B616-26128195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392">
            <a:extLst xmlns:a="http://schemas.openxmlformats.org/drawingml/2006/main">
              <a:ext uri="{FF2B5EF4-FFF2-40B4-BE49-F238E27FC236}">
                <a16:creationId xmlns:a16="http://schemas.microsoft.com/office/drawing/2014/main" id="{EA06E9FF-111A-416A-8F59-E5484495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39C5B6-B344-4A68-8313-A2EBC6F7D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立体异构：顺反与对映</a:t>
            </a:r>
          </a:p>
        </p:txBody>
      </p:sp>
      <p:sp>
        <p:nvSpPr>
          <p:cNvPr id="4" name="path-393">
            <a:extLst xmlns:a="http://schemas.openxmlformats.org/drawingml/2006/main">
              <a:ext uri="{FF2B5EF4-FFF2-40B4-BE49-F238E27FC236}">
                <a16:creationId xmlns:a16="http://schemas.microsoft.com/office/drawing/2014/main" id="{0BB7F95C-9939-4DE6-9D6B-532F3ACF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394">
            <a:extLst xmlns:a="http://schemas.openxmlformats.org/drawingml/2006/main">
              <a:ext uri="{FF2B5EF4-FFF2-40B4-BE49-F238E27FC236}">
                <a16:creationId xmlns:a16="http://schemas.microsoft.com/office/drawing/2014/main" id="{AB8AF9AF-86BB-4403-AC12-D398E134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20—22 min</a:t>
            </a:r>
          </a:p>
        </p:txBody>
      </p:sp>
      <p:sp>
        <p:nvSpPr>
          <p:cNvPr id="6" name="text-395">
            <a:extLst xmlns:a="http://schemas.openxmlformats.org/drawingml/2006/main">
              <a:ext uri="{FF2B5EF4-FFF2-40B4-BE49-F238E27FC236}">
                <a16:creationId xmlns:a16="http://schemas.microsoft.com/office/drawing/2014/main" id="{BB0D24D1-279F-4A59-8269-0E9E4660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先描述两图，再判断丙烯是否满足条件</a:t>
            </a:r>
          </a:p>
        </p:txBody>
      </p:sp>
      <p:sp>
        <p:nvSpPr>
          <p:cNvPr id="7" name="text-396">
            <a:extLst xmlns:a="http://schemas.openxmlformats.org/drawingml/2006/main">
              <a:ext uri="{FF2B5EF4-FFF2-40B4-BE49-F238E27FC236}">
                <a16:creationId xmlns:a16="http://schemas.microsoft.com/office/drawing/2014/main" id="{E1E47175-80EA-42E2-94DF-27741E40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397">
            <a:extLst xmlns:a="http://schemas.openxmlformats.org/drawingml/2006/main">
              <a:ext uri="{FF2B5EF4-FFF2-40B4-BE49-F238E27FC236}">
                <a16:creationId xmlns:a16="http://schemas.microsoft.com/office/drawing/2014/main" id="{45E5EFD1-BB2E-4802-9CBF-E5AA16AB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32</a:t>
            </a:r>
          </a:p>
        </p:txBody>
      </p:sp>
      <p:sp>
        <p:nvSpPr>
          <p:cNvPr id="9" name="text-398">
            <a:extLst xmlns:a="http://schemas.openxmlformats.org/drawingml/2006/main">
              <a:ext uri="{FF2B5EF4-FFF2-40B4-BE49-F238E27FC236}">
                <a16:creationId xmlns:a16="http://schemas.microsoft.com/office/drawing/2014/main" id="{63338F96-E939-4EAA-9668-572EC376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098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2-丁烯</a:t>
            </a:r>
          </a:p>
        </p:txBody>
      </p:sp>
      <p:sp>
        <p:nvSpPr>
          <p:cNvPr id="10" name="text-399">
            <a:extLst xmlns:a="http://schemas.openxmlformats.org/drawingml/2006/main">
              <a:ext uri="{FF2B5EF4-FFF2-40B4-BE49-F238E27FC236}">
                <a16:creationId xmlns:a16="http://schemas.microsoft.com/office/drawing/2014/main" id="{BE68B605-8EF6-4DF9-BB13-B7D289D8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876550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11" name="text-400">
            <a:extLst xmlns:a="http://schemas.openxmlformats.org/drawingml/2006/main">
              <a:ext uri="{FF2B5EF4-FFF2-40B4-BE49-F238E27FC236}">
                <a16:creationId xmlns:a16="http://schemas.microsoft.com/office/drawing/2014/main" id="{36DCC396-5419-497E-8703-2F006F8D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876550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12" name="path-401">
            <a:extLst xmlns:a="http://schemas.openxmlformats.org/drawingml/2006/main">
              <a:ext uri="{FF2B5EF4-FFF2-40B4-BE49-F238E27FC236}">
                <a16:creationId xmlns:a16="http://schemas.microsoft.com/office/drawing/2014/main" id="{19F0A547-0605-4DED-B299-5775CF16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3000375"/>
            <a:ext cx="352425" cy="9525"/>
          </a:xfrm>
          <a:custGeom xmlns:a="http://schemas.openxmlformats.org/drawingml/2006/main">
            <a:pathLst>
              <a:path w="352425" h="9525">
                <a:moveTo>
                  <a:pt x="0" y="0"/>
                </a:moveTo>
                <a:lnTo>
                  <a:pt x="352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3" name="path-402">
            <a:extLst xmlns:a="http://schemas.openxmlformats.org/drawingml/2006/main">
              <a:ext uri="{FF2B5EF4-FFF2-40B4-BE49-F238E27FC236}">
                <a16:creationId xmlns:a16="http://schemas.microsoft.com/office/drawing/2014/main" id="{FF4EADC4-EE38-4EA0-A7E5-F4CC6777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3143250"/>
            <a:ext cx="352425" cy="9525"/>
          </a:xfrm>
          <a:custGeom xmlns:a="http://schemas.openxmlformats.org/drawingml/2006/main">
            <a:pathLst>
              <a:path w="352425" h="9525">
                <a:moveTo>
                  <a:pt x="0" y="0"/>
                </a:moveTo>
                <a:lnTo>
                  <a:pt x="352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4" name="path-403">
            <a:extLst xmlns:a="http://schemas.openxmlformats.org/drawingml/2006/main">
              <a:ext uri="{FF2B5EF4-FFF2-40B4-BE49-F238E27FC236}">
                <a16:creationId xmlns:a16="http://schemas.microsoft.com/office/drawing/2014/main" id="{725B393D-6A86-4C2E-9462-3A6F2287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476500"/>
            <a:ext cx="428625" cy="381000"/>
          </a:xfrm>
          <a:custGeom xmlns:a="http://schemas.openxmlformats.org/drawingml/2006/main">
            <a:pathLst>
              <a:path w="428625" h="381000">
                <a:moveTo>
                  <a:pt x="428625" y="381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5" name="path-404">
            <a:extLst xmlns:a="http://schemas.openxmlformats.org/drawingml/2006/main">
              <a:ext uri="{FF2B5EF4-FFF2-40B4-BE49-F238E27FC236}">
                <a16:creationId xmlns:a16="http://schemas.microsoft.com/office/drawing/2014/main" id="{DDF1B38C-358C-4403-A603-4BA9E352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314700"/>
            <a:ext cx="428625" cy="390525"/>
          </a:xfrm>
          <a:custGeom xmlns:a="http://schemas.openxmlformats.org/drawingml/2006/main">
            <a:pathLst>
              <a:path w="428625" h="390525">
                <a:moveTo>
                  <a:pt x="428625" y="0"/>
                </a:moveTo>
                <a:lnTo>
                  <a:pt x="0" y="3905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6" name="path-405">
            <a:extLst xmlns:a="http://schemas.openxmlformats.org/drawingml/2006/main">
              <a:ext uri="{FF2B5EF4-FFF2-40B4-BE49-F238E27FC236}">
                <a16:creationId xmlns:a16="http://schemas.microsoft.com/office/drawing/2014/main" id="{3F0B023E-2556-4A20-9164-1AE908E0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476500"/>
            <a:ext cx="428625" cy="381000"/>
          </a:xfrm>
          <a:custGeom xmlns:a="http://schemas.openxmlformats.org/drawingml/2006/main">
            <a:pathLst>
              <a:path w="428625" h="381000">
                <a:moveTo>
                  <a:pt x="0" y="381000"/>
                </a:moveTo>
                <a:lnTo>
                  <a:pt x="428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7" name="path-406">
            <a:extLst xmlns:a="http://schemas.openxmlformats.org/drawingml/2006/main">
              <a:ext uri="{FF2B5EF4-FFF2-40B4-BE49-F238E27FC236}">
                <a16:creationId xmlns:a16="http://schemas.microsoft.com/office/drawing/2014/main" id="{D3B2379A-8ABB-4117-AC68-E1A6ABC2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314700"/>
            <a:ext cx="428625" cy="390525"/>
          </a:xfrm>
          <a:custGeom xmlns:a="http://schemas.openxmlformats.org/drawingml/2006/main">
            <a:pathLst>
              <a:path w="428625" h="390525">
                <a:moveTo>
                  <a:pt x="0" y="0"/>
                </a:moveTo>
                <a:lnTo>
                  <a:pt x="428625" y="3905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8" name="text-407">
            <a:extLst xmlns:a="http://schemas.openxmlformats.org/drawingml/2006/main">
              <a:ext uri="{FF2B5EF4-FFF2-40B4-BE49-F238E27FC236}">
                <a16:creationId xmlns:a16="http://schemas.microsoft.com/office/drawing/2014/main" id="{9E2A5882-22AD-47F1-A55D-A704D5F6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2882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19" name="text-408">
            <a:extLst xmlns:a="http://schemas.openxmlformats.org/drawingml/2006/main">
              <a:ext uri="{FF2B5EF4-FFF2-40B4-BE49-F238E27FC236}">
                <a16:creationId xmlns:a16="http://schemas.microsoft.com/office/drawing/2014/main" id="{69E33E21-8175-4181-BCEC-5488A60B6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33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20" name="text-409">
            <a:extLst xmlns:a="http://schemas.openxmlformats.org/drawingml/2006/main">
              <a:ext uri="{FF2B5EF4-FFF2-40B4-BE49-F238E27FC236}">
                <a16:creationId xmlns:a16="http://schemas.microsoft.com/office/drawing/2014/main" id="{68A85C03-C286-49B9-86BA-4B2D64A2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02882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21" name="text-410">
            <a:extLst xmlns:a="http://schemas.openxmlformats.org/drawingml/2006/main">
              <a:ext uri="{FF2B5EF4-FFF2-40B4-BE49-F238E27FC236}">
                <a16:creationId xmlns:a16="http://schemas.microsoft.com/office/drawing/2014/main" id="{DE29D1D2-DC0E-4D9E-872A-C798BF65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73380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22" name="text-411">
            <a:extLst xmlns:a="http://schemas.openxmlformats.org/drawingml/2006/main">
              <a:ext uri="{FF2B5EF4-FFF2-40B4-BE49-F238E27FC236}">
                <a16:creationId xmlns:a16="http://schemas.microsoft.com/office/drawing/2014/main" id="{AA48F1A8-1B03-4574-981B-5EC42FF8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76550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23" name="text-412">
            <a:extLst xmlns:a="http://schemas.openxmlformats.org/drawingml/2006/main">
              <a:ext uri="{FF2B5EF4-FFF2-40B4-BE49-F238E27FC236}">
                <a16:creationId xmlns:a16="http://schemas.microsoft.com/office/drawing/2014/main" id="{5CDC7472-77F7-4D69-98D1-C8DDE518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876550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</a:t>
            </a:r>
          </a:p>
        </p:txBody>
      </p:sp>
      <p:sp>
        <p:nvSpPr>
          <p:cNvPr id="24" name="path-413">
            <a:extLst xmlns:a="http://schemas.openxmlformats.org/drawingml/2006/main">
              <a:ext uri="{FF2B5EF4-FFF2-40B4-BE49-F238E27FC236}">
                <a16:creationId xmlns:a16="http://schemas.microsoft.com/office/drawing/2014/main" id="{E744AFEE-D0C9-48E5-A7B8-1A2D4C9B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3000375"/>
            <a:ext cx="352425" cy="9525"/>
          </a:xfrm>
          <a:custGeom xmlns:a="http://schemas.openxmlformats.org/drawingml/2006/main">
            <a:pathLst>
              <a:path w="352425" h="9525">
                <a:moveTo>
                  <a:pt x="0" y="0"/>
                </a:moveTo>
                <a:lnTo>
                  <a:pt x="352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5" name="path-414">
            <a:extLst xmlns:a="http://schemas.openxmlformats.org/drawingml/2006/main">
              <a:ext uri="{FF2B5EF4-FFF2-40B4-BE49-F238E27FC236}">
                <a16:creationId xmlns:a16="http://schemas.microsoft.com/office/drawing/2014/main" id="{2270D3D1-D391-4A71-8CBE-772881EA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0025" y="3143250"/>
            <a:ext cx="352425" cy="9525"/>
          </a:xfrm>
          <a:custGeom xmlns:a="http://schemas.openxmlformats.org/drawingml/2006/main">
            <a:pathLst>
              <a:path w="352425" h="9525">
                <a:moveTo>
                  <a:pt x="0" y="0"/>
                </a:moveTo>
                <a:lnTo>
                  <a:pt x="3524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6" name="path-415">
            <a:extLst xmlns:a="http://schemas.openxmlformats.org/drawingml/2006/main">
              <a:ext uri="{FF2B5EF4-FFF2-40B4-BE49-F238E27FC236}">
                <a16:creationId xmlns:a16="http://schemas.microsoft.com/office/drawing/2014/main" id="{1D2EB11B-E6D9-4F2F-95BE-09C67D82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476500"/>
            <a:ext cx="428625" cy="381000"/>
          </a:xfrm>
          <a:custGeom xmlns:a="http://schemas.openxmlformats.org/drawingml/2006/main">
            <a:pathLst>
              <a:path w="428625" h="381000">
                <a:moveTo>
                  <a:pt x="428625" y="381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7" name="path-416">
            <a:extLst xmlns:a="http://schemas.openxmlformats.org/drawingml/2006/main">
              <a:ext uri="{FF2B5EF4-FFF2-40B4-BE49-F238E27FC236}">
                <a16:creationId xmlns:a16="http://schemas.microsoft.com/office/drawing/2014/main" id="{50FDD62F-6F10-4E2A-9396-806F8B06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14700"/>
            <a:ext cx="428625" cy="390525"/>
          </a:xfrm>
          <a:custGeom xmlns:a="http://schemas.openxmlformats.org/drawingml/2006/main">
            <a:pathLst>
              <a:path w="428625" h="390525">
                <a:moveTo>
                  <a:pt x="428625" y="0"/>
                </a:moveTo>
                <a:lnTo>
                  <a:pt x="0" y="3905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8" name="path-417">
            <a:extLst xmlns:a="http://schemas.openxmlformats.org/drawingml/2006/main">
              <a:ext uri="{FF2B5EF4-FFF2-40B4-BE49-F238E27FC236}">
                <a16:creationId xmlns:a16="http://schemas.microsoft.com/office/drawing/2014/main" id="{18E6D0A6-8732-4417-A916-C515731F6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76500"/>
            <a:ext cx="428625" cy="381000"/>
          </a:xfrm>
          <a:custGeom xmlns:a="http://schemas.openxmlformats.org/drawingml/2006/main">
            <a:pathLst>
              <a:path w="428625" h="381000">
                <a:moveTo>
                  <a:pt x="0" y="381000"/>
                </a:moveTo>
                <a:lnTo>
                  <a:pt x="4286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9" name="path-418">
            <a:extLst xmlns:a="http://schemas.openxmlformats.org/drawingml/2006/main">
              <a:ext uri="{FF2B5EF4-FFF2-40B4-BE49-F238E27FC236}">
                <a16:creationId xmlns:a16="http://schemas.microsoft.com/office/drawing/2014/main" id="{6A804B18-700C-465A-B010-5E9AF488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14700"/>
            <a:ext cx="428625" cy="390525"/>
          </a:xfrm>
          <a:custGeom xmlns:a="http://schemas.openxmlformats.org/drawingml/2006/main">
            <a:pathLst>
              <a:path w="428625" h="390525">
                <a:moveTo>
                  <a:pt x="0" y="0"/>
                </a:moveTo>
                <a:lnTo>
                  <a:pt x="428625" y="390525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0" name="text-419">
            <a:extLst xmlns:a="http://schemas.openxmlformats.org/drawingml/2006/main">
              <a:ext uri="{FF2B5EF4-FFF2-40B4-BE49-F238E27FC236}">
                <a16:creationId xmlns:a16="http://schemas.microsoft.com/office/drawing/2014/main" id="{A0DA817D-839F-423D-B747-9CEF8F1E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02882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31" name="text-420">
            <a:extLst xmlns:a="http://schemas.openxmlformats.org/drawingml/2006/main">
              <a:ext uri="{FF2B5EF4-FFF2-40B4-BE49-F238E27FC236}">
                <a16:creationId xmlns:a16="http://schemas.microsoft.com/office/drawing/2014/main" id="{831CD3DE-0079-4E47-B6DD-6DEE5532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33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32" name="text-421">
            <a:extLst xmlns:a="http://schemas.openxmlformats.org/drawingml/2006/main">
              <a:ext uri="{FF2B5EF4-FFF2-40B4-BE49-F238E27FC236}">
                <a16:creationId xmlns:a16="http://schemas.microsoft.com/office/drawing/2014/main" id="{56D95F5F-42CF-4CA4-A4EE-1EF5A65D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02882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H</a:t>
            </a:r>
          </a:p>
        </p:txBody>
      </p:sp>
      <p:sp>
        <p:nvSpPr>
          <p:cNvPr id="33" name="text-422">
            <a:extLst xmlns:a="http://schemas.openxmlformats.org/drawingml/2006/main">
              <a:ext uri="{FF2B5EF4-FFF2-40B4-BE49-F238E27FC236}">
                <a16:creationId xmlns:a16="http://schemas.microsoft.com/office/drawing/2014/main" id="{4E2B8B23-951F-4F11-AF91-85B548C8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73380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34" name="text-423">
            <a:extLst xmlns:a="http://schemas.openxmlformats.org/drawingml/2006/main">
              <a:ext uri="{FF2B5EF4-FFF2-40B4-BE49-F238E27FC236}">
                <a16:creationId xmlns:a16="http://schemas.microsoft.com/office/drawing/2014/main" id="{CA4E783F-DC2B-4752-9EC3-B747F94E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1104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CH₂=CHCH₃能否存在顺反异构？</a:t>
            </a:r>
          </a:p>
        </p:txBody>
      </p:sp>
      <p:sp>
        <p:nvSpPr>
          <p:cNvPr id="35" name="REVEAL_1_424">
            <a:extLst xmlns:a="http://schemas.openxmlformats.org/drawingml/2006/main">
              <a:ext uri="{FF2B5EF4-FFF2-40B4-BE49-F238E27FC236}">
                <a16:creationId xmlns:a16="http://schemas.microsoft.com/office/drawing/2014/main" id="{581BF093-9E9D-4F4D-A9E3-E975AA528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110490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不能。双键两端的每个C都要各连两个不同的原子或基团。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补充   对映异构：互为镜像且不能重合，常与连四个不同基团的碳有关。</a:t>
            </a:r>
          </a:p>
        </p:txBody>
      </p:sp>
      <p:sp>
        <p:nvSpPr>
          <p:cNvPr id="37" name="NAV_116">
            <a:extLst xmlns:a="http://schemas.openxmlformats.org/drawingml/2006/main">
              <a:ext uri="{FF2B5EF4-FFF2-40B4-BE49-F238E27FC236}">
                <a16:creationId xmlns:a16="http://schemas.microsoft.com/office/drawing/2014/main" id="{6DE250FC-728E-47A7-9216-00B0886D9F66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24675663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-425">
            <a:extLst xmlns:a="http://schemas.openxmlformats.org/drawingml/2006/main">
              <a:ext uri="{FF2B5EF4-FFF2-40B4-BE49-F238E27FC236}">
                <a16:creationId xmlns:a16="http://schemas.microsoft.com/office/drawing/2014/main" id="{CC29EB35-F6C2-40B3-B14B-74E4312B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426">
            <a:extLst xmlns:a="http://schemas.openxmlformats.org/drawingml/2006/main">
              <a:ext uri="{FF2B5EF4-FFF2-40B4-BE49-F238E27FC236}">
                <a16:creationId xmlns:a16="http://schemas.microsoft.com/office/drawing/2014/main" id="{0FB9EDB7-7CDC-418A-A8B7-AB98123F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FBD086-E8E4-48BF-B4D0-DCA1FA14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烷烃系统命名：主链、编号、支链</a:t>
            </a:r>
          </a:p>
        </p:txBody>
      </p:sp>
      <p:sp>
        <p:nvSpPr>
          <p:cNvPr id="4" name="path-427">
            <a:extLst xmlns:a="http://schemas.openxmlformats.org/drawingml/2006/main">
              <a:ext uri="{FF2B5EF4-FFF2-40B4-BE49-F238E27FC236}">
                <a16:creationId xmlns:a16="http://schemas.microsoft.com/office/drawing/2014/main" id="{AE4C9472-8399-4E88-8D70-87EC72CA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28">
            <a:extLst xmlns:a="http://schemas.openxmlformats.org/drawingml/2006/main">
              <a:ext uri="{FF2B5EF4-FFF2-40B4-BE49-F238E27FC236}">
                <a16:creationId xmlns:a16="http://schemas.microsoft.com/office/drawing/2014/main" id="{8D277FC4-4DAB-477E-BC73-8CB2A07E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22—24 min</a:t>
            </a:r>
          </a:p>
        </p:txBody>
      </p:sp>
      <p:sp>
        <p:nvSpPr>
          <p:cNvPr id="6" name="text-429">
            <a:extLst xmlns:a="http://schemas.openxmlformats.org/drawingml/2006/main">
              <a:ext uri="{FF2B5EF4-FFF2-40B4-BE49-F238E27FC236}">
                <a16:creationId xmlns:a16="http://schemas.microsoft.com/office/drawing/2014/main" id="{9B3AACF0-AB35-4AA9-ABB9-AE7A3873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430">
            <a:extLst xmlns:a="http://schemas.openxmlformats.org/drawingml/2006/main">
              <a:ext uri="{FF2B5EF4-FFF2-40B4-BE49-F238E27FC236}">
                <a16:creationId xmlns:a16="http://schemas.microsoft.com/office/drawing/2014/main" id="{C6A76B1B-6CDF-4BAE-A63E-38FBFE11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</a:t>
            </a:r>
          </a:p>
        </p:txBody>
      </p:sp>
      <p:sp>
        <p:nvSpPr>
          <p:cNvPr id="8" name="rect-431">
            <a:extLst xmlns:a="http://schemas.openxmlformats.org/drawingml/2006/main">
              <a:ext uri="{FF2B5EF4-FFF2-40B4-BE49-F238E27FC236}">
                <a16:creationId xmlns:a16="http://schemas.microsoft.com/office/drawing/2014/main" id="{72BC498D-FC37-4962-B628-96BE5403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9" name="text-432">
            <a:extLst xmlns:a="http://schemas.openxmlformats.org/drawingml/2006/main">
              <a:ext uri="{FF2B5EF4-FFF2-40B4-BE49-F238E27FC236}">
                <a16:creationId xmlns:a16="http://schemas.microsoft.com/office/drawing/2014/main" id="{6DAF8B37-3D74-4AE5-B4B3-6DFDBED9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145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选最长碳链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20654-9331-4327-956B-C3D2C022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23526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1" name="rect-433">
            <a:extLst xmlns:a="http://schemas.openxmlformats.org/drawingml/2006/main">
              <a:ext uri="{FF2B5EF4-FFF2-40B4-BE49-F238E27FC236}">
                <a16:creationId xmlns:a16="http://schemas.microsoft.com/office/drawing/2014/main" id="{BA93AD44-70EE-470B-AAB7-41E22D62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0383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2" name="text-434">
            <a:extLst xmlns:a="http://schemas.openxmlformats.org/drawingml/2006/main">
              <a:ext uri="{FF2B5EF4-FFF2-40B4-BE49-F238E27FC236}">
                <a16:creationId xmlns:a16="http://schemas.microsoft.com/office/drawing/2014/main" id="{7DADBB84-B187-4A6F-9681-5B0AC185C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21145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较小位次编号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F7289-C659-4A21-B06D-F888DEFE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23526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14" name="rect-435">
            <a:extLst xmlns:a="http://schemas.openxmlformats.org/drawingml/2006/main">
              <a:ext uri="{FF2B5EF4-FFF2-40B4-BE49-F238E27FC236}">
                <a16:creationId xmlns:a16="http://schemas.microsoft.com/office/drawing/2014/main" id="{73F0C3EC-D7FB-4A00-87C2-F7755B27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20383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</p:sp>
      <p:sp>
        <p:nvSpPr>
          <p:cNvPr id="15" name="text-436">
            <a:extLst xmlns:a="http://schemas.openxmlformats.org/drawingml/2006/main">
              <a:ext uri="{FF2B5EF4-FFF2-40B4-BE49-F238E27FC236}">
                <a16:creationId xmlns:a16="http://schemas.microsoft.com/office/drawing/2014/main" id="{1B4293F2-F90F-4E29-8748-D8EFC608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21145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合并同类取代基</a:t>
            </a:r>
          </a:p>
        </p:txBody>
      </p:sp>
      <p:sp>
        <p:nvSpPr>
          <p:cNvPr id="16" name="text-437">
            <a:extLst xmlns:a="http://schemas.openxmlformats.org/drawingml/2006/main">
              <a:ext uri="{FF2B5EF4-FFF2-40B4-BE49-F238E27FC236}">
                <a16:creationId xmlns:a16="http://schemas.microsoft.com/office/drawing/2014/main" id="{F2019CE4-540D-414A-8BE3-4C98B284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147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主链等长：优先选择支链较多的链</a:t>
            </a:r>
          </a:p>
        </p:txBody>
      </p:sp>
      <p:sp>
        <p:nvSpPr>
          <p:cNvPr id="17" name="text-438">
            <a:extLst xmlns:a="http://schemas.openxmlformats.org/drawingml/2006/main">
              <a:ext uri="{FF2B5EF4-FFF2-40B4-BE49-F238E27FC236}">
                <a16:creationId xmlns:a16="http://schemas.microsoft.com/office/drawing/2014/main" id="{B87FF390-07AF-4E8C-A69E-54171F1C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719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比较编号：按位次逐项比较，采用首个差异处较小的一组</a:t>
            </a:r>
          </a:p>
        </p:txBody>
      </p:sp>
      <p:sp>
        <p:nvSpPr>
          <p:cNvPr id="18" name="text-439">
            <a:extLst xmlns:a="http://schemas.openxmlformats.org/drawingml/2006/main">
              <a:ext uri="{FF2B5EF4-FFF2-40B4-BE49-F238E27FC236}">
                <a16:creationId xmlns:a16="http://schemas.microsoft.com/office/drawing/2014/main" id="{22C3D230-2E63-477B-ADD6-248E0B82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72075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名称格式   位次-取代基名称 + 母体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示例格式   2,3-二甲基……（数字用逗号分隔）</a:t>
            </a:r>
          </a:p>
        </p:txBody>
      </p:sp>
      <p:sp>
        <p:nvSpPr>
          <p:cNvPr id="20" name="NAV_117">
            <a:extLst xmlns:a="http://schemas.openxmlformats.org/drawingml/2006/main">
              <a:ext uri="{FF2B5EF4-FFF2-40B4-BE49-F238E27FC236}">
                <a16:creationId xmlns:a16="http://schemas.microsoft.com/office/drawing/2014/main" id="{C977E023-9F0A-4C46-8A0C-1AB70F986CC0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33962638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440">
            <a:extLst xmlns:a="http://schemas.openxmlformats.org/drawingml/2006/main">
              <a:ext uri="{FF2B5EF4-FFF2-40B4-BE49-F238E27FC236}">
                <a16:creationId xmlns:a16="http://schemas.microsoft.com/office/drawing/2014/main" id="{44E40024-A948-4E9C-B76C-53B94683B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441">
            <a:extLst xmlns:a="http://schemas.openxmlformats.org/drawingml/2006/main">
              <a:ext uri="{FF2B5EF4-FFF2-40B4-BE49-F238E27FC236}">
                <a16:creationId xmlns:a16="http://schemas.microsoft.com/office/drawing/2014/main" id="{BB7E4F5D-7763-4B66-83C4-89BB7CEF9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关卡7/8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73DD17-9B39-467C-A3F9-1AE93F6E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命名练习：两端编号先比较</a:t>
            </a:r>
          </a:p>
        </p:txBody>
      </p:sp>
      <p:sp>
        <p:nvSpPr>
          <p:cNvPr id="4" name="path-442">
            <a:extLst xmlns:a="http://schemas.openxmlformats.org/drawingml/2006/main">
              <a:ext uri="{FF2B5EF4-FFF2-40B4-BE49-F238E27FC236}">
                <a16:creationId xmlns:a16="http://schemas.microsoft.com/office/drawing/2014/main" id="{EC69007E-A05F-4785-86AA-A7A6B9EB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43">
            <a:extLst xmlns:a="http://schemas.openxmlformats.org/drawingml/2006/main">
              <a:ext uri="{FF2B5EF4-FFF2-40B4-BE49-F238E27FC236}">
                <a16:creationId xmlns:a16="http://schemas.microsoft.com/office/drawing/2014/main" id="{EA7187C3-4E28-4DB0-ABB3-CD0AFBA2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24—27 min</a:t>
            </a:r>
          </a:p>
        </p:txBody>
      </p:sp>
      <p:sp>
        <p:nvSpPr>
          <p:cNvPr id="6" name="text-444">
            <a:extLst xmlns:a="http://schemas.openxmlformats.org/drawingml/2006/main">
              <a:ext uri="{FF2B5EF4-FFF2-40B4-BE49-F238E27FC236}">
                <a16:creationId xmlns:a16="http://schemas.microsoft.com/office/drawing/2014/main" id="{CBC781D0-2451-463D-B447-58095688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先命名，再逐项检查主链与编号</a:t>
            </a:r>
          </a:p>
        </p:txBody>
      </p:sp>
      <p:sp>
        <p:nvSpPr>
          <p:cNvPr id="7" name="text-445">
            <a:extLst xmlns:a="http://schemas.openxmlformats.org/drawingml/2006/main">
              <a:ext uri="{FF2B5EF4-FFF2-40B4-BE49-F238E27FC236}">
                <a16:creationId xmlns:a16="http://schemas.microsoft.com/office/drawing/2014/main" id="{6900B6EC-8B96-4D25-A064-1180AF10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446">
            <a:extLst xmlns:a="http://schemas.openxmlformats.org/drawingml/2006/main">
              <a:ext uri="{FF2B5EF4-FFF2-40B4-BE49-F238E27FC236}">
                <a16:creationId xmlns:a16="http://schemas.microsoft.com/office/drawing/2014/main" id="{18E8643D-F52C-480F-8BE0-3DC903F0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34</a:t>
            </a:r>
          </a:p>
        </p:txBody>
      </p:sp>
      <p:sp>
        <p:nvSpPr>
          <p:cNvPr id="9" name="text-447">
            <a:extLst xmlns:a="http://schemas.openxmlformats.org/drawingml/2006/main">
              <a:ext uri="{FF2B5EF4-FFF2-40B4-BE49-F238E27FC236}">
                <a16:creationId xmlns:a16="http://schemas.microsoft.com/office/drawing/2014/main" id="{015E4C5C-58B1-4B61-B977-A320269C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09800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CH₃—CH(CH₃)—CH₂—CH(CH₃)—CH₂—CH₃</a:t>
            </a:r>
          </a:p>
        </p:txBody>
      </p:sp>
      <p:sp>
        <p:nvSpPr>
          <p:cNvPr id="10" name="text-448">
            <a:extLst xmlns:a="http://schemas.openxmlformats.org/drawingml/2006/main">
              <a:ext uri="{FF2B5EF4-FFF2-40B4-BE49-F238E27FC236}">
                <a16:creationId xmlns:a16="http://schemas.microsoft.com/office/drawing/2014/main" id="{AEB0421E-7A45-4BD4-8523-C795CBE6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7185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确定主链、编号，并写出系统名称。</a:t>
            </a:r>
          </a:p>
        </p:txBody>
      </p:sp>
      <p:sp>
        <p:nvSpPr>
          <p:cNvPr id="11" name="REVEAL_1_449">
            <a:extLst xmlns:a="http://schemas.openxmlformats.org/drawingml/2006/main">
              <a:ext uri="{FF2B5EF4-FFF2-40B4-BE49-F238E27FC236}">
                <a16:creationId xmlns:a16="http://schemas.microsoft.com/office/drawing/2014/main" id="{BE49433A-CADE-46AB-B4D5-9C85D0E1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9600"/>
            <a:ext cx="110490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最长链为6个C。两端编号的甲基位次分别是2,4与3,5。</a:t>
            </a:r>
          </a:p>
        </p:txBody>
      </p:sp>
      <p:sp>
        <p:nvSpPr>
          <p:cNvPr id="12" name="REVEAL_2_450">
            <a:extLst xmlns:a="http://schemas.openxmlformats.org/drawingml/2006/main">
              <a:ext uri="{FF2B5EF4-FFF2-40B4-BE49-F238E27FC236}">
                <a16:creationId xmlns:a16="http://schemas.microsoft.com/office/drawing/2014/main" id="{7D7A6BEF-0586-462B-95BA-9A5F3700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43525"/>
            <a:ext cx="11049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2,4-二甲基己烷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逐项比较2,4与3,5，首个差异2 &lt; 3，因此采用2,4。</a:t>
            </a:r>
          </a:p>
        </p:txBody>
      </p:sp>
      <p:sp>
        <p:nvSpPr>
          <p:cNvPr id="14" name="NAV_118">
            <a:extLst xmlns:a="http://schemas.openxmlformats.org/drawingml/2006/main">
              <a:ext uri="{FF2B5EF4-FFF2-40B4-BE49-F238E27FC236}">
                <a16:creationId xmlns:a16="http://schemas.microsoft.com/office/drawing/2014/main" id="{4CE8A34D-3D26-4AF5-8017-00596521D37F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45977948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451">
            <a:extLst xmlns:a="http://schemas.openxmlformats.org/drawingml/2006/main">
              <a:ext uri="{FF2B5EF4-FFF2-40B4-BE49-F238E27FC236}">
                <a16:creationId xmlns:a16="http://schemas.microsoft.com/office/drawing/2014/main" id="{7FDF8DC4-5443-4F3A-A345-141224A1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452">
            <a:extLst xmlns:a="http://schemas.openxmlformats.org/drawingml/2006/main">
              <a:ext uri="{FF2B5EF4-FFF2-40B4-BE49-F238E27FC236}">
                <a16:creationId xmlns:a16="http://schemas.microsoft.com/office/drawing/2014/main" id="{997D67F0-49BE-4398-BA05-5A5F71938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   关卡8/8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1248DD-2C9F-4A1F-BA72-0ADAFE5F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烯烃、炔烃：不饱和键位次优先</a:t>
            </a:r>
          </a:p>
        </p:txBody>
      </p:sp>
      <p:sp>
        <p:nvSpPr>
          <p:cNvPr id="4" name="path-453">
            <a:extLst xmlns:a="http://schemas.openxmlformats.org/drawingml/2006/main">
              <a:ext uri="{FF2B5EF4-FFF2-40B4-BE49-F238E27FC236}">
                <a16:creationId xmlns:a16="http://schemas.microsoft.com/office/drawing/2014/main" id="{3664025A-0356-46AC-A315-059FDE0D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54">
            <a:extLst xmlns:a="http://schemas.openxmlformats.org/drawingml/2006/main">
              <a:ext uri="{FF2B5EF4-FFF2-40B4-BE49-F238E27FC236}">
                <a16:creationId xmlns:a16="http://schemas.microsoft.com/office/drawing/2014/main" id="{F89CAF9E-93AD-49E0-8FCB-7618875E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27—30 min</a:t>
            </a:r>
          </a:p>
        </p:txBody>
      </p:sp>
      <p:sp>
        <p:nvSpPr>
          <p:cNvPr id="6" name="text-455">
            <a:extLst xmlns:a="http://schemas.openxmlformats.org/drawingml/2006/main">
              <a:ext uri="{FF2B5EF4-FFF2-40B4-BE49-F238E27FC236}">
                <a16:creationId xmlns:a16="http://schemas.microsoft.com/office/drawing/2014/main" id="{EF400E88-99DB-4F1D-AEC0-8A6CBCE3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从两端各编一次号，自己裁定方向</a:t>
            </a:r>
          </a:p>
        </p:txBody>
      </p:sp>
      <p:sp>
        <p:nvSpPr>
          <p:cNvPr id="7" name="text-456">
            <a:extLst xmlns:a="http://schemas.openxmlformats.org/drawingml/2006/main">
              <a:ext uri="{FF2B5EF4-FFF2-40B4-BE49-F238E27FC236}">
                <a16:creationId xmlns:a16="http://schemas.microsoft.com/office/drawing/2014/main" id="{7CA321EB-0B7B-4848-8528-D445AD5C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457">
            <a:extLst xmlns:a="http://schemas.openxmlformats.org/drawingml/2006/main">
              <a:ext uri="{FF2B5EF4-FFF2-40B4-BE49-F238E27FC236}">
                <a16:creationId xmlns:a16="http://schemas.microsoft.com/office/drawing/2014/main" id="{81EEC80F-5FC1-45B7-A8D9-2B8547E3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35</a:t>
            </a:r>
          </a:p>
        </p:txBody>
      </p:sp>
      <p:sp>
        <p:nvSpPr>
          <p:cNvPr id="9" name="text-458">
            <a:extLst xmlns:a="http://schemas.openxmlformats.org/drawingml/2006/main">
              <a:ext uri="{FF2B5EF4-FFF2-40B4-BE49-F238E27FC236}">
                <a16:creationId xmlns:a16="http://schemas.microsoft.com/office/drawing/2014/main" id="{D124FECE-7836-4F0A-A370-E3836122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288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主链必须含C=C或C≡C；编号优先保证它的位次较小</a:t>
            </a:r>
          </a:p>
        </p:txBody>
      </p:sp>
      <p:sp>
        <p:nvSpPr>
          <p:cNvPr id="10" name="text-459">
            <a:extLst xmlns:a="http://schemas.openxmlformats.org/drawingml/2006/main">
              <a:ext uri="{FF2B5EF4-FFF2-40B4-BE49-F238E27FC236}">
                <a16:creationId xmlns:a16="http://schemas.microsoft.com/office/drawing/2014/main" id="{C1EA2462-54BE-4DA4-AE76-719E9F2E1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956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命名 CH₂=CH—CH(CH₃)—CH₂—CH₃</a:t>
            </a:r>
          </a:p>
        </p:txBody>
      </p:sp>
      <p:sp>
        <p:nvSpPr>
          <p:cNvPr id="11" name="REVEAL_1_460">
            <a:extLst xmlns:a="http://schemas.openxmlformats.org/drawingml/2006/main">
              <a:ext uri="{FF2B5EF4-FFF2-40B4-BE49-F238E27FC236}">
                <a16:creationId xmlns:a16="http://schemas.microsoft.com/office/drawing/2014/main" id="{4B07A2C2-A8B2-44FD-86F0-B3C36D58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90975"/>
            <a:ext cx="1104900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含双键主链为5C。从左编号双键位次1，从右编号为4。</a:t>
            </a:r>
          </a:p>
        </p:txBody>
      </p:sp>
      <p:sp>
        <p:nvSpPr>
          <p:cNvPr id="12" name="REVEAL_2_461">
            <a:extLst xmlns:a="http://schemas.openxmlformats.org/drawingml/2006/main">
              <a:ext uri="{FF2B5EF4-FFF2-40B4-BE49-F238E27FC236}">
                <a16:creationId xmlns:a16="http://schemas.microsoft.com/office/drawing/2014/main" id="{BC3CDCCC-4DCD-48B1-90DD-9B086FD4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11049000" cy="1266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3-甲基-1-戊烯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双键编号用参与双键的两个C中较小的编号。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炔烃遵循对应规则，母体名称写为“……炔”。</a:t>
            </a:r>
          </a:p>
        </p:txBody>
      </p:sp>
      <p:sp>
        <p:nvSpPr>
          <p:cNvPr id="14" name="NAV_119">
            <a:extLst xmlns:a="http://schemas.openxmlformats.org/drawingml/2006/main">
              <a:ext uri="{FF2B5EF4-FFF2-40B4-BE49-F238E27FC236}">
                <a16:creationId xmlns:a16="http://schemas.microsoft.com/office/drawing/2014/main" id="{4C31404D-5780-4C12-90F1-C199324DC58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64308230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rect-462">
            <a:extLst xmlns:a="http://schemas.openxmlformats.org/drawingml/2006/main">
              <a:ext uri="{FF2B5EF4-FFF2-40B4-BE49-F238E27FC236}">
                <a16:creationId xmlns:a16="http://schemas.microsoft.com/office/drawing/2014/main" id="{B4366AA1-DFBF-470F-82B6-602A2384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463">
            <a:extLst xmlns:a="http://schemas.openxmlformats.org/drawingml/2006/main">
              <a:ext uri="{FF2B5EF4-FFF2-40B4-BE49-F238E27FC236}">
                <a16:creationId xmlns:a16="http://schemas.microsoft.com/office/drawing/2014/main" id="{3765F1CE-86AA-4848-912B-48D1337C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B28461-5AD1-4E09-B1E9-A3CC1650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苯的同系物：苯环与取代位置</a:t>
            </a:r>
          </a:p>
        </p:txBody>
      </p:sp>
      <p:sp>
        <p:nvSpPr>
          <p:cNvPr id="4" name="path-464">
            <a:extLst xmlns:a="http://schemas.openxmlformats.org/drawingml/2006/main">
              <a:ext uri="{FF2B5EF4-FFF2-40B4-BE49-F238E27FC236}">
                <a16:creationId xmlns:a16="http://schemas.microsoft.com/office/drawing/2014/main" id="{08DE99B3-8B66-4536-B218-D24D731F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465">
            <a:extLst xmlns:a="http://schemas.openxmlformats.org/drawingml/2006/main">
              <a:ext uri="{FF2B5EF4-FFF2-40B4-BE49-F238E27FC236}">
                <a16:creationId xmlns:a16="http://schemas.microsoft.com/office/drawing/2014/main" id="{D9FEFDAD-8B38-4968-A0B9-70CF77B4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30—31 min</a:t>
            </a:r>
          </a:p>
        </p:txBody>
      </p:sp>
      <p:sp>
        <p:nvSpPr>
          <p:cNvPr id="6" name="text-466">
            <a:extLst xmlns:a="http://schemas.openxmlformats.org/drawingml/2006/main">
              <a:ext uri="{FF2B5EF4-FFF2-40B4-BE49-F238E27FC236}">
                <a16:creationId xmlns:a16="http://schemas.microsoft.com/office/drawing/2014/main" id="{D82C6369-4BD3-4B0A-A6F8-AE15FC5D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30秒命名。依次报位次、系统名与习惯名</a:t>
            </a:r>
          </a:p>
        </p:txBody>
      </p:sp>
      <p:sp>
        <p:nvSpPr>
          <p:cNvPr id="7" name="text-467">
            <a:extLst xmlns:a="http://schemas.openxmlformats.org/drawingml/2006/main">
              <a:ext uri="{FF2B5EF4-FFF2-40B4-BE49-F238E27FC236}">
                <a16:creationId xmlns:a16="http://schemas.microsoft.com/office/drawing/2014/main" id="{4BB94A9E-F83E-45D4-A0A9-5A0897AC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468">
            <a:extLst xmlns:a="http://schemas.openxmlformats.org/drawingml/2006/main">
              <a:ext uri="{FF2B5EF4-FFF2-40B4-BE49-F238E27FC236}">
                <a16:creationId xmlns:a16="http://schemas.microsoft.com/office/drawing/2014/main" id="{0EB71B93-0589-4A04-B681-54CCE63BB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36</a:t>
            </a:r>
          </a:p>
        </p:txBody>
      </p:sp>
      <p:sp>
        <p:nvSpPr>
          <p:cNvPr id="9" name="path-469">
            <a:extLst xmlns:a="http://schemas.openxmlformats.org/drawingml/2006/main">
              <a:ext uri="{FF2B5EF4-FFF2-40B4-BE49-F238E27FC236}">
                <a16:creationId xmlns:a16="http://schemas.microsoft.com/office/drawing/2014/main" id="{FB45E0A9-2CD1-48BE-9491-6D3B0932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4125" y="2438400"/>
            <a:ext cx="1121849" cy="1295400"/>
          </a:xfrm>
          <a:custGeom xmlns:a="http://schemas.openxmlformats.org/drawingml/2006/main">
            <a:pathLst>
              <a:path w="1121849" h="1295400">
                <a:moveTo>
                  <a:pt x="560925" y="0"/>
                </a:moveTo>
                <a:lnTo>
                  <a:pt x="1121849" y="323850"/>
                </a:lnTo>
                <a:lnTo>
                  <a:pt x="1121849" y="971550"/>
                </a:lnTo>
                <a:lnTo>
                  <a:pt x="560925" y="1295400"/>
                </a:lnTo>
                <a:lnTo>
                  <a:pt x="0" y="971550"/>
                </a:lnTo>
                <a:lnTo>
                  <a:pt x="0" y="323850"/>
                </a:lnTo>
                <a:lnTo>
                  <a:pt x="5609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1FCF7-6BE3-4253-B3D6-62EA3FEA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4723" y="2755773"/>
            <a:ext cx="660654" cy="660654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1" name="path-470">
            <a:extLst xmlns:a="http://schemas.openxmlformats.org/drawingml/2006/main">
              <a:ext uri="{FF2B5EF4-FFF2-40B4-BE49-F238E27FC236}">
                <a16:creationId xmlns:a16="http://schemas.microsoft.com/office/drawing/2014/main" id="{93054BFB-9A96-4F1A-BA81-CA743CE3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171700"/>
            <a:ext cx="9525" cy="266700"/>
          </a:xfrm>
          <a:custGeom xmlns:a="http://schemas.openxmlformats.org/drawingml/2006/main">
            <a:pathLst>
              <a:path w="9525" h="266700">
                <a:moveTo>
                  <a:pt x="0" y="2667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2" name="text-471">
            <a:extLst xmlns:a="http://schemas.openxmlformats.org/drawingml/2006/main">
              <a:ext uri="{FF2B5EF4-FFF2-40B4-BE49-F238E27FC236}">
                <a16:creationId xmlns:a16="http://schemas.microsoft.com/office/drawing/2014/main" id="{C9CC00E6-7EA4-4B43-A09A-F7C0613C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6425" y="1685925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13" name="path-472">
            <a:extLst xmlns:a="http://schemas.openxmlformats.org/drawingml/2006/main">
              <a:ext uri="{FF2B5EF4-FFF2-40B4-BE49-F238E27FC236}">
                <a16:creationId xmlns:a16="http://schemas.microsoft.com/office/drawing/2014/main" id="{C1D3E9A2-4C09-4293-AB0A-E9B63234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5975" y="2628900"/>
            <a:ext cx="230969" cy="133350"/>
          </a:xfrm>
          <a:custGeom xmlns:a="http://schemas.openxmlformats.org/drawingml/2006/main">
            <a:pathLst>
              <a:path w="230969" h="133350">
                <a:moveTo>
                  <a:pt x="0" y="133350"/>
                </a:moveTo>
                <a:lnTo>
                  <a:pt x="230969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4" name="text-473">
            <a:extLst xmlns:a="http://schemas.openxmlformats.org/drawingml/2006/main">
              <a:ext uri="{FF2B5EF4-FFF2-40B4-BE49-F238E27FC236}">
                <a16:creationId xmlns:a16="http://schemas.microsoft.com/office/drawing/2014/main" id="{193C9DAA-ACC8-4D0F-B58E-B48F1806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3528" y="2286000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15" name="text-474">
            <a:extLst xmlns:a="http://schemas.openxmlformats.org/drawingml/2006/main">
              <a:ext uri="{FF2B5EF4-FFF2-40B4-BE49-F238E27FC236}">
                <a16:creationId xmlns:a16="http://schemas.microsoft.com/office/drawing/2014/main" id="{4FCFD206-E4F5-40F9-AD2B-F62A8798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463546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16" name="text-475">
            <a:extLst xmlns:a="http://schemas.openxmlformats.org/drawingml/2006/main">
              <a:ext uri="{FF2B5EF4-FFF2-40B4-BE49-F238E27FC236}">
                <a16:creationId xmlns:a16="http://schemas.microsoft.com/office/drawing/2014/main" id="{4BAC0138-BD23-4869-9876-CF0DA51C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1712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17" name="text-476">
            <a:extLst xmlns:a="http://schemas.openxmlformats.org/drawingml/2006/main">
              <a:ext uri="{FF2B5EF4-FFF2-40B4-BE49-F238E27FC236}">
                <a16:creationId xmlns:a16="http://schemas.microsoft.com/office/drawing/2014/main" id="{21EF1D31-784F-4316-AE53-23DCCE405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1712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18" name="text-477">
            <a:extLst xmlns:a="http://schemas.openxmlformats.org/drawingml/2006/main">
              <a:ext uri="{FF2B5EF4-FFF2-40B4-BE49-F238E27FC236}">
                <a16:creationId xmlns:a16="http://schemas.microsoft.com/office/drawing/2014/main" id="{D6776881-4E4C-4030-8628-B98F389A7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461004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19" name="text-478">
            <a:extLst xmlns:a="http://schemas.openxmlformats.org/drawingml/2006/main">
              <a:ext uri="{FF2B5EF4-FFF2-40B4-BE49-F238E27FC236}">
                <a16:creationId xmlns:a16="http://schemas.microsoft.com/office/drawing/2014/main" id="{7554FC4F-E080-4F5E-ADD9-1B2C6465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7888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5</a:t>
            </a:r>
          </a:p>
        </p:txBody>
      </p:sp>
      <p:sp>
        <p:nvSpPr>
          <p:cNvPr id="20" name="text-479">
            <a:extLst xmlns:a="http://schemas.openxmlformats.org/drawingml/2006/main">
              <a:ext uri="{FF2B5EF4-FFF2-40B4-BE49-F238E27FC236}">
                <a16:creationId xmlns:a16="http://schemas.microsoft.com/office/drawing/2014/main" id="{AC060A2C-039E-4C8A-8FF3-C24623FF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7888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6</a:t>
            </a:r>
          </a:p>
        </p:txBody>
      </p:sp>
      <p:sp>
        <p:nvSpPr>
          <p:cNvPr id="21" name="path-480">
            <a:extLst xmlns:a="http://schemas.openxmlformats.org/drawingml/2006/main">
              <a:ext uri="{FF2B5EF4-FFF2-40B4-BE49-F238E27FC236}">
                <a16:creationId xmlns:a16="http://schemas.microsoft.com/office/drawing/2014/main" id="{10D0C53E-A8A1-42DF-A75A-66A5AE46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4125" y="2438400"/>
            <a:ext cx="1121849" cy="1295400"/>
          </a:xfrm>
          <a:custGeom xmlns:a="http://schemas.openxmlformats.org/drawingml/2006/main">
            <a:pathLst>
              <a:path w="1121849" h="1295400">
                <a:moveTo>
                  <a:pt x="560925" y="0"/>
                </a:moveTo>
                <a:lnTo>
                  <a:pt x="1121849" y="323850"/>
                </a:lnTo>
                <a:lnTo>
                  <a:pt x="1121849" y="971550"/>
                </a:lnTo>
                <a:lnTo>
                  <a:pt x="560925" y="1295400"/>
                </a:lnTo>
                <a:lnTo>
                  <a:pt x="0" y="971550"/>
                </a:lnTo>
                <a:lnTo>
                  <a:pt x="0" y="323850"/>
                </a:lnTo>
                <a:lnTo>
                  <a:pt x="5609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F7A109-EB78-4B80-AEC2-7D3B0849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4723" y="2755773"/>
            <a:ext cx="660654" cy="660654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23" name="path-481">
            <a:extLst xmlns:a="http://schemas.openxmlformats.org/drawingml/2006/main">
              <a:ext uri="{FF2B5EF4-FFF2-40B4-BE49-F238E27FC236}">
                <a16:creationId xmlns:a16="http://schemas.microsoft.com/office/drawing/2014/main" id="{5DDD531E-F644-40C2-AF39-89C35D4F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71700"/>
            <a:ext cx="9525" cy="266700"/>
          </a:xfrm>
          <a:custGeom xmlns:a="http://schemas.openxmlformats.org/drawingml/2006/main">
            <a:pathLst>
              <a:path w="9525" h="266700">
                <a:moveTo>
                  <a:pt x="0" y="2667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4" name="text-482">
            <a:extLst xmlns:a="http://schemas.openxmlformats.org/drawingml/2006/main">
              <a:ext uri="{FF2B5EF4-FFF2-40B4-BE49-F238E27FC236}">
                <a16:creationId xmlns:a16="http://schemas.microsoft.com/office/drawing/2014/main" id="{C03452D9-9CF6-4BDA-808D-695855B9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1685925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25" name="path-483">
            <a:extLst xmlns:a="http://schemas.openxmlformats.org/drawingml/2006/main">
              <a:ext uri="{FF2B5EF4-FFF2-40B4-BE49-F238E27FC236}">
                <a16:creationId xmlns:a16="http://schemas.microsoft.com/office/drawing/2014/main" id="{E7D567C3-0C4F-4CEA-85BE-77A2DB155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975" y="3409950"/>
            <a:ext cx="230969" cy="133350"/>
          </a:xfrm>
          <a:custGeom xmlns:a="http://schemas.openxmlformats.org/drawingml/2006/main">
            <a:pathLst>
              <a:path w="230969" h="133350">
                <a:moveTo>
                  <a:pt x="0" y="0"/>
                </a:moveTo>
                <a:lnTo>
                  <a:pt x="230969" y="1333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26" name="text-484">
            <a:extLst xmlns:a="http://schemas.openxmlformats.org/drawingml/2006/main">
              <a:ext uri="{FF2B5EF4-FFF2-40B4-BE49-F238E27FC236}">
                <a16:creationId xmlns:a16="http://schemas.microsoft.com/office/drawing/2014/main" id="{D9217808-58CA-4E50-A295-4C995A81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3528" y="3486150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27" name="text-485">
            <a:extLst xmlns:a="http://schemas.openxmlformats.org/drawingml/2006/main">
              <a:ext uri="{FF2B5EF4-FFF2-40B4-BE49-F238E27FC236}">
                <a16:creationId xmlns:a16="http://schemas.microsoft.com/office/drawing/2014/main" id="{5ED2F376-3B48-4CFC-9C7D-71B361E9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463546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28" name="text-486">
            <a:extLst xmlns:a="http://schemas.openxmlformats.org/drawingml/2006/main">
              <a:ext uri="{FF2B5EF4-FFF2-40B4-BE49-F238E27FC236}">
                <a16:creationId xmlns:a16="http://schemas.microsoft.com/office/drawing/2014/main" id="{4595B47C-4A4E-423D-8859-18D29202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1712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29" name="text-487">
            <a:extLst xmlns:a="http://schemas.openxmlformats.org/drawingml/2006/main">
              <a:ext uri="{FF2B5EF4-FFF2-40B4-BE49-F238E27FC236}">
                <a16:creationId xmlns:a16="http://schemas.microsoft.com/office/drawing/2014/main" id="{D0B49DC6-57D2-42C5-9993-18394DDB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1712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30" name="text-488">
            <a:extLst xmlns:a="http://schemas.openxmlformats.org/drawingml/2006/main">
              <a:ext uri="{FF2B5EF4-FFF2-40B4-BE49-F238E27FC236}">
                <a16:creationId xmlns:a16="http://schemas.microsoft.com/office/drawing/2014/main" id="{CBEB5284-427C-4D1F-89C1-E3283A40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61004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31" name="text-489">
            <a:extLst xmlns:a="http://schemas.openxmlformats.org/drawingml/2006/main">
              <a:ext uri="{FF2B5EF4-FFF2-40B4-BE49-F238E27FC236}">
                <a16:creationId xmlns:a16="http://schemas.microsoft.com/office/drawing/2014/main" id="{1AE6349B-3283-4422-86E7-F9514ACC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7888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5</a:t>
            </a:r>
          </a:p>
        </p:txBody>
      </p:sp>
      <p:sp>
        <p:nvSpPr>
          <p:cNvPr id="32" name="text-490">
            <a:extLst xmlns:a="http://schemas.openxmlformats.org/drawingml/2006/main">
              <a:ext uri="{FF2B5EF4-FFF2-40B4-BE49-F238E27FC236}">
                <a16:creationId xmlns:a16="http://schemas.microsoft.com/office/drawing/2014/main" id="{2DFA0419-8B35-420D-B897-7A56A22B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7888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6</a:t>
            </a:r>
          </a:p>
        </p:txBody>
      </p:sp>
      <p:sp>
        <p:nvSpPr>
          <p:cNvPr id="33" name="path-491">
            <a:extLst xmlns:a="http://schemas.openxmlformats.org/drawingml/2006/main">
              <a:ext uri="{FF2B5EF4-FFF2-40B4-BE49-F238E27FC236}">
                <a16:creationId xmlns:a16="http://schemas.microsoft.com/office/drawing/2014/main" id="{753C6240-1888-4AE8-A5DC-AB0BF5763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4125" y="2438400"/>
            <a:ext cx="1121849" cy="1295400"/>
          </a:xfrm>
          <a:custGeom xmlns:a="http://schemas.openxmlformats.org/drawingml/2006/main">
            <a:pathLst>
              <a:path w="1121849" h="1295400">
                <a:moveTo>
                  <a:pt x="560925" y="0"/>
                </a:moveTo>
                <a:lnTo>
                  <a:pt x="1121849" y="323850"/>
                </a:lnTo>
                <a:lnTo>
                  <a:pt x="1121849" y="971550"/>
                </a:lnTo>
                <a:lnTo>
                  <a:pt x="560925" y="1295400"/>
                </a:lnTo>
                <a:lnTo>
                  <a:pt x="0" y="971550"/>
                </a:lnTo>
                <a:lnTo>
                  <a:pt x="0" y="323850"/>
                </a:lnTo>
                <a:lnTo>
                  <a:pt x="5609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E6746D-69E7-4C73-9F2E-30C9EC02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4723" y="2755773"/>
            <a:ext cx="660654" cy="660654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35" name="path-492">
            <a:extLst xmlns:a="http://schemas.openxmlformats.org/drawingml/2006/main">
              <a:ext uri="{FF2B5EF4-FFF2-40B4-BE49-F238E27FC236}">
                <a16:creationId xmlns:a16="http://schemas.microsoft.com/office/drawing/2014/main" id="{37636FBB-B6F4-4953-AB07-C500E7D0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171700"/>
            <a:ext cx="9525" cy="266700"/>
          </a:xfrm>
          <a:custGeom xmlns:a="http://schemas.openxmlformats.org/drawingml/2006/main">
            <a:pathLst>
              <a:path w="9525" h="266700">
                <a:moveTo>
                  <a:pt x="0" y="2667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36" name="text-493">
            <a:extLst xmlns:a="http://schemas.openxmlformats.org/drawingml/2006/main">
              <a:ext uri="{FF2B5EF4-FFF2-40B4-BE49-F238E27FC236}">
                <a16:creationId xmlns:a16="http://schemas.microsoft.com/office/drawing/2014/main" id="{88C3EDFE-7259-4CD4-A744-E3937C26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1685925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37" name="path-494">
            <a:extLst xmlns:a="http://schemas.openxmlformats.org/drawingml/2006/main">
              <a:ext uri="{FF2B5EF4-FFF2-40B4-BE49-F238E27FC236}">
                <a16:creationId xmlns:a16="http://schemas.microsoft.com/office/drawing/2014/main" id="{0BFEA8C2-75C1-4221-B9CD-BC5E24B2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733800"/>
            <a:ext cx="9525" cy="266700"/>
          </a:xfrm>
          <a:custGeom xmlns:a="http://schemas.openxmlformats.org/drawingml/2006/main">
            <a:pathLst>
              <a:path w="9525" h="266700">
                <a:moveTo>
                  <a:pt x="0" y="0"/>
                </a:moveTo>
                <a:lnTo>
                  <a:pt x="0" y="2667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38" name="text-495">
            <a:extLst xmlns:a="http://schemas.openxmlformats.org/drawingml/2006/main">
              <a:ext uri="{FF2B5EF4-FFF2-40B4-BE49-F238E27FC236}">
                <a16:creationId xmlns:a16="http://schemas.microsoft.com/office/drawing/2014/main" id="{23DB8FF9-2250-4650-BCF3-D9DEAC465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4086225"/>
            <a:ext cx="85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</a:t>
            </a:r>
          </a:p>
        </p:txBody>
      </p:sp>
      <p:sp>
        <p:nvSpPr>
          <p:cNvPr id="39" name="text-496">
            <a:extLst xmlns:a="http://schemas.openxmlformats.org/drawingml/2006/main">
              <a:ext uri="{FF2B5EF4-FFF2-40B4-BE49-F238E27FC236}">
                <a16:creationId xmlns:a16="http://schemas.microsoft.com/office/drawing/2014/main" id="{CAAED8ED-97AD-4848-AF38-47C6E6DC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463546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40" name="text-497">
            <a:extLst xmlns:a="http://schemas.openxmlformats.org/drawingml/2006/main">
              <a:ext uri="{FF2B5EF4-FFF2-40B4-BE49-F238E27FC236}">
                <a16:creationId xmlns:a16="http://schemas.microsoft.com/office/drawing/2014/main" id="{210D4438-890E-4597-8DC8-50F11A06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1712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41" name="text-498">
            <a:extLst xmlns:a="http://schemas.openxmlformats.org/drawingml/2006/main">
              <a:ext uri="{FF2B5EF4-FFF2-40B4-BE49-F238E27FC236}">
                <a16:creationId xmlns:a16="http://schemas.microsoft.com/office/drawing/2014/main" id="{B86963EE-F277-47A2-AEE3-C3E80717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1712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42" name="text-499">
            <a:extLst xmlns:a="http://schemas.openxmlformats.org/drawingml/2006/main">
              <a:ext uri="{FF2B5EF4-FFF2-40B4-BE49-F238E27FC236}">
                <a16:creationId xmlns:a16="http://schemas.microsoft.com/office/drawing/2014/main" id="{D15AEAB2-A0DB-4667-8E03-DA3879B5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461004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43" name="text-500">
            <a:extLst xmlns:a="http://schemas.openxmlformats.org/drawingml/2006/main">
              <a:ext uri="{FF2B5EF4-FFF2-40B4-BE49-F238E27FC236}">
                <a16:creationId xmlns:a16="http://schemas.microsoft.com/office/drawing/2014/main" id="{9F59A1DA-1952-460F-B38B-F5EBCA23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7888" y="3211640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5</a:t>
            </a:r>
          </a:p>
        </p:txBody>
      </p:sp>
      <p:sp>
        <p:nvSpPr>
          <p:cNvPr id="44" name="text-501">
            <a:extLst xmlns:a="http://schemas.openxmlformats.org/drawingml/2006/main">
              <a:ext uri="{FF2B5EF4-FFF2-40B4-BE49-F238E27FC236}">
                <a16:creationId xmlns:a16="http://schemas.microsoft.com/office/drawing/2014/main" id="{1A8D7CDE-A97F-4E0F-9AD0-5E61B69D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7888" y="2712911"/>
            <a:ext cx="19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6</a:t>
            </a:r>
          </a:p>
        </p:txBody>
      </p:sp>
      <p:sp>
        <p:nvSpPr>
          <p:cNvPr id="45" name="text-502">
            <a:extLst xmlns:a="http://schemas.openxmlformats.org/drawingml/2006/main">
              <a:ext uri="{FF2B5EF4-FFF2-40B4-BE49-F238E27FC236}">
                <a16:creationId xmlns:a16="http://schemas.microsoft.com/office/drawing/2014/main" id="{CF52418E-D1A2-432E-9190-4B3717CE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33900"/>
            <a:ext cx="1104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从左至右写出二甲苯的系统名称及邻、间、对名称。</a:t>
            </a:r>
          </a:p>
        </p:txBody>
      </p:sp>
      <p:sp>
        <p:nvSpPr>
          <p:cNvPr id="46" name="REVEAL_1_503">
            <a:extLst xmlns:a="http://schemas.openxmlformats.org/drawingml/2006/main">
              <a:ext uri="{FF2B5EF4-FFF2-40B4-BE49-F238E27FC236}">
                <a16:creationId xmlns:a16="http://schemas.microsoft.com/office/drawing/2014/main" id="{A26F43C0-0C5A-454D-8E61-3110AC18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14950"/>
            <a:ext cx="110490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1,2-二甲苯（邻）    1,3-二甲苯（间）    1,4-二甲苯（对）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以苯环作母体，编号使取代基获得较小的位次。</a:t>
            </a:r>
          </a:p>
        </p:txBody>
      </p:sp>
      <p:sp>
        <p:nvSpPr>
          <p:cNvPr id="48" name="NAV_120">
            <a:extLst xmlns:a="http://schemas.openxmlformats.org/drawingml/2006/main">
              <a:ext uri="{FF2B5EF4-FFF2-40B4-BE49-F238E27FC236}">
                <a16:creationId xmlns:a16="http://schemas.microsoft.com/office/drawing/2014/main" id="{6ABDFC11-344E-4B98-9848-EF6239ED3F0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6850047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504">
            <a:extLst xmlns:a="http://schemas.openxmlformats.org/drawingml/2006/main">
              <a:ext uri="{FF2B5EF4-FFF2-40B4-BE49-F238E27FC236}">
                <a16:creationId xmlns:a16="http://schemas.microsoft.com/office/drawing/2014/main" id="{4973D7E6-A855-40E3-843E-FBB3643F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505">
            <a:extLst xmlns:a="http://schemas.openxmlformats.org/drawingml/2006/main">
              <a:ext uri="{FF2B5EF4-FFF2-40B4-BE49-F238E27FC236}">
                <a16:creationId xmlns:a16="http://schemas.microsoft.com/office/drawing/2014/main" id="{528EC18D-820C-41B2-B599-ED074555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84CCD7-4677-487C-BBCD-3AC6F561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命名纠错：先还原结构，再重新编号</a:t>
            </a:r>
          </a:p>
        </p:txBody>
      </p:sp>
      <p:sp>
        <p:nvSpPr>
          <p:cNvPr id="4" name="path-506">
            <a:extLst xmlns:a="http://schemas.openxmlformats.org/drawingml/2006/main">
              <a:ext uri="{FF2B5EF4-FFF2-40B4-BE49-F238E27FC236}">
                <a16:creationId xmlns:a16="http://schemas.microsoft.com/office/drawing/2014/main" id="{76526458-96AC-4F96-9D7D-2DB928A3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07">
            <a:extLst xmlns:a="http://schemas.openxmlformats.org/drawingml/2006/main">
              <a:ext uri="{FF2B5EF4-FFF2-40B4-BE49-F238E27FC236}">
                <a16:creationId xmlns:a16="http://schemas.microsoft.com/office/drawing/2014/main" id="{11ACCDC3-7952-4F66-8506-62431D95E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31—33 min</a:t>
            </a:r>
          </a:p>
        </p:txBody>
      </p:sp>
      <p:sp>
        <p:nvSpPr>
          <p:cNvPr id="6" name="text-508">
            <a:extLst xmlns:a="http://schemas.openxmlformats.org/drawingml/2006/main">
              <a:ext uri="{FF2B5EF4-FFF2-40B4-BE49-F238E27FC236}">
                <a16:creationId xmlns:a16="http://schemas.microsoft.com/office/drawing/2014/main" id="{D81BB35C-E373-4BB0-AE82-859DFB024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纠错任务：画结构，再给出规范名称</a:t>
            </a:r>
          </a:p>
        </p:txBody>
      </p:sp>
      <p:sp>
        <p:nvSpPr>
          <p:cNvPr id="7" name="text-509">
            <a:extLst xmlns:a="http://schemas.openxmlformats.org/drawingml/2006/main">
              <a:ext uri="{FF2B5EF4-FFF2-40B4-BE49-F238E27FC236}">
                <a16:creationId xmlns:a16="http://schemas.microsoft.com/office/drawing/2014/main" id="{852A2D9D-379E-44CE-B6E2-CD3CA585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510">
            <a:extLst xmlns:a="http://schemas.openxmlformats.org/drawingml/2006/main">
              <a:ext uri="{FF2B5EF4-FFF2-40B4-BE49-F238E27FC236}">
                <a16:creationId xmlns:a16="http://schemas.microsoft.com/office/drawing/2014/main" id="{6D2247DA-7E3E-4414-AB7F-A9050C593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37</a:t>
            </a:r>
          </a:p>
        </p:txBody>
      </p:sp>
      <p:sp>
        <p:nvSpPr>
          <p:cNvPr id="9" name="text-511">
            <a:extLst xmlns:a="http://schemas.openxmlformats.org/drawingml/2006/main">
              <a:ext uri="{FF2B5EF4-FFF2-40B4-BE49-F238E27FC236}">
                <a16:creationId xmlns:a16="http://schemas.microsoft.com/office/drawing/2014/main" id="{F821EEC7-35CC-45A7-8D97-B8CAF106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90725"/>
            <a:ext cx="1104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“5-甲基己烷”与“4-己烯”是否规范？</a:t>
            </a:r>
          </a:p>
          <a:p xmlns:a="http://schemas.openxmlformats.org/drawingml/2006/main">
            <a:pPr>
              <a:buNone/>
              <a:defRPr sz="25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分别画出对应结构，再写出正确名称。</a:t>
            </a:r>
          </a:p>
        </p:txBody>
      </p:sp>
      <p:sp>
        <p:nvSpPr>
          <p:cNvPr id="10" name="REVEAL_1_512">
            <a:extLst xmlns:a="http://schemas.openxmlformats.org/drawingml/2006/main">
              <a:ext uri="{FF2B5EF4-FFF2-40B4-BE49-F238E27FC236}">
                <a16:creationId xmlns:a16="http://schemas.microsoft.com/office/drawing/2014/main" id="{8B4B7048-8723-460B-9ABA-5D206DA7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19550"/>
            <a:ext cx="11049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2-甲基己烷；2-己烯</a:t>
            </a:r>
          </a:p>
        </p:txBody>
      </p:sp>
      <p:sp>
        <p:nvSpPr>
          <p:cNvPr id="11" name="REVEAL_2_513">
            <a:extLst xmlns:a="http://schemas.openxmlformats.org/drawingml/2006/main">
              <a:ext uri="{FF2B5EF4-FFF2-40B4-BE49-F238E27FC236}">
                <a16:creationId xmlns:a16="http://schemas.microsoft.com/office/drawing/2014/main" id="{0391143F-5D45-4F33-A504-A448F293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11049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两例都应从另一端编号。</a:t>
            </a:r>
          </a:p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检查顺序：正确主链、不饱和键位次、取代基位次、名称格式。</a:t>
            </a:r>
          </a:p>
        </p:txBody>
      </p:sp>
      <p:sp>
        <p:nvSpPr>
          <p:cNvPr id="13" name="NAV_121">
            <a:extLst xmlns:a="http://schemas.openxmlformats.org/drawingml/2006/main">
              <a:ext uri="{FF2B5EF4-FFF2-40B4-BE49-F238E27FC236}">
                <a16:creationId xmlns:a16="http://schemas.microsoft.com/office/drawing/2014/main" id="{E912CB0C-AC64-44D3-88F4-FF46316CCD7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路线A</a:t>
            </a:r>
          </a:p>
        </p:txBody>
      </p:sp>
      <p:sp>
        <p:nvSpPr>
          <p:cNvPr id="14" name="NAV_122">
            <a:extLst xmlns:a="http://schemas.openxmlformats.org/drawingml/2006/main">
              <a:ext uri="{FF2B5EF4-FFF2-40B4-BE49-F238E27FC236}">
                <a16:creationId xmlns:a16="http://schemas.microsoft.com/office/drawing/2014/main" id="{186B06D8-8B9A-4DB6-BF84-B3FFB5D23AAD}"/>
              </a:ext>
            </a:extLst>
            <ns2:hlinkClick xmlns:ns2="http://schemas.openxmlformats.org/drawingml/2006/main" xmlns:ns3="http://schemas.openxmlformats.org/officeDocument/2006/relationships" ns3:id="rIdGame2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3="http://schemas.openxmlformats.org/officeDocument/2006/relationships" ns3:id="rIdGame2" action="ppaction://hlinksldjump"/>
              </a:rPr>
              <a:t>路线B</a:t>
            </a:r>
          </a:p>
        </p:txBody>
      </p:sp>
    </p:spTree>
    <p:extLst>
      <p:ext uri="{BB962C8B-B14F-4D97-AF65-F5344CB8AC3E}">
        <p14:creationId xmlns:p14="http://schemas.microsoft.com/office/powerpoint/2010/main" val="146536230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8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40">
            <a:extLst xmlns:a="http://schemas.openxmlformats.org/drawingml/2006/main">
              <a:ext uri="{FF2B5EF4-FFF2-40B4-BE49-F238E27FC236}">
                <a16:creationId xmlns:a16="http://schemas.microsoft.com/office/drawing/2014/main" id="{DB3092CF-3D0B-494E-801E-A6B048F5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EDAFCA65-64CA-4272-9AFF-D0EC8E47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3EC840DD-7051-4589-9732-B1497170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路线A   异构体鉴定</a:t>
            </a:r>
          </a:p>
        </p:txBody>
      </p:sp>
      <p:sp>
        <p:nvSpPr>
          <p:cNvPr id="4" name="G_BG_41">
            <a:extLst xmlns:a="http://schemas.openxmlformats.org/drawingml/2006/main">
              <a:ext uri="{FF2B5EF4-FFF2-40B4-BE49-F238E27FC236}">
                <a16:creationId xmlns:a16="http://schemas.microsoft.com/office/drawing/2014/main" id="{FCB526BD-9C65-4251-A7A5-877F3FF4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1966A087-03C7-4A3D-9A5A-F70A8CADC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4D6023E3-0347-4BCC-B7FD-59CEB842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7EC486EA-9750-4A41-8B9B-5AAEAAAE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38</a:t>
            </a:r>
          </a:p>
        </p:txBody>
      </p:sp>
      <p:sp>
        <p:nvSpPr>
          <p:cNvPr id="8" name="G_TEXT_42">
            <a:extLst xmlns:a="http://schemas.openxmlformats.org/drawingml/2006/main">
              <a:ext uri="{FF2B5EF4-FFF2-40B4-BE49-F238E27FC236}">
                <a16:creationId xmlns:a16="http://schemas.microsoft.com/office/drawing/2014/main" id="{5B495C01-FA5E-4DD6-AF22-FE55C75D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43">
            <a:extLst xmlns:a="http://schemas.openxmlformats.org/drawingml/2006/main">
              <a:ext uri="{FF2B5EF4-FFF2-40B4-BE49-F238E27FC236}">
                <a16:creationId xmlns:a16="http://schemas.microsoft.com/office/drawing/2014/main" id="{E16167B7-8C5A-4DEC-9841-0891AF7B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档案A：CH₃CH₂CHO    档案B：CH₃COCH₃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①写出两种物质的分子式。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②判断二者关系，并指出各自的类别。</a:t>
            </a:r>
          </a:p>
        </p:txBody>
      </p:sp>
      <p:sp>
        <p:nvSpPr>
          <p:cNvPr id="10" name="REVEAL_1_G44">
            <a:extLst xmlns:a="http://schemas.openxmlformats.org/drawingml/2006/main">
              <a:ext uri="{FF2B5EF4-FFF2-40B4-BE49-F238E27FC236}">
                <a16:creationId xmlns:a16="http://schemas.microsoft.com/office/drawing/2014/main" id="{22BE7B8D-EFF8-4012-A6E5-B4031DC9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先数原子，再区分端部—CHO与中间的C=O。</a:t>
            </a:r>
          </a:p>
        </p:txBody>
      </p:sp>
      <p:sp>
        <p:nvSpPr>
          <p:cNvPr id="11" name="REVEAL_2_G45">
            <a:extLst xmlns:a="http://schemas.openxmlformats.org/drawingml/2006/main">
              <a:ext uri="{FF2B5EF4-FFF2-40B4-BE49-F238E27FC236}">
                <a16:creationId xmlns:a16="http://schemas.microsoft.com/office/drawing/2014/main" id="{81EF9D0E-028C-47AA-865B-C77EF915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分子式均为C₃H₆O。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二者为官能团异构体，A为醛，B为酮。</a:t>
            </a:r>
          </a:p>
        </p:txBody>
      </p:sp>
      <p:sp>
        <p:nvSpPr>
          <p:cNvPr id="12" name="REVEAL_3_G46">
            <a:extLst xmlns:a="http://schemas.openxmlformats.org/drawingml/2006/main">
              <a:ext uri="{FF2B5EF4-FFF2-40B4-BE49-F238E27FC236}">
                <a16:creationId xmlns:a16="http://schemas.microsoft.com/office/drawing/2014/main" id="{34FB6006-2C27-4710-A463-729E84D55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分子式相同，但官能团不同。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分子式1分，关系与类别1分。</a:t>
            </a:r>
          </a:p>
        </p:txBody>
      </p:sp>
      <p:sp>
        <p:nvSpPr>
          <p:cNvPr id="13" name="NAV_47">
            <a:extLst xmlns:a="http://schemas.openxmlformats.org/drawingml/2006/main">
              <a:ext uri="{FF2B5EF4-FFF2-40B4-BE49-F238E27FC236}">
                <a16:creationId xmlns:a16="http://schemas.microsoft.com/office/drawing/2014/main" id="{BE132853-482F-425D-BD32-032787B48FF0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1592632578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9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48">
            <a:extLst xmlns:a="http://schemas.openxmlformats.org/drawingml/2006/main">
              <a:ext uri="{FF2B5EF4-FFF2-40B4-BE49-F238E27FC236}">
                <a16:creationId xmlns:a16="http://schemas.microsoft.com/office/drawing/2014/main" id="{407BBE0C-C27E-4ED2-B82F-1650F6B8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9B819956-FE08-446B-94BF-75C1F94F9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8370E428-FF76-4188-A5E0-A90145EC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路线B   名称恢复</a:t>
            </a:r>
          </a:p>
        </p:txBody>
      </p:sp>
      <p:sp>
        <p:nvSpPr>
          <p:cNvPr id="4" name="G_BG_49">
            <a:extLst xmlns:a="http://schemas.openxmlformats.org/drawingml/2006/main">
              <a:ext uri="{FF2B5EF4-FFF2-40B4-BE49-F238E27FC236}">
                <a16:creationId xmlns:a16="http://schemas.microsoft.com/office/drawing/2014/main" id="{91EEC2FF-AC24-4ACD-B01E-BCC53629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C8F2F406-3E91-4B7A-8E1D-A38088B5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9B598777-7756-49DB-AE12-F2703C3E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D2355821-822A-4F45-A613-DAAA2865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39</a:t>
            </a:r>
          </a:p>
        </p:txBody>
      </p:sp>
      <p:sp>
        <p:nvSpPr>
          <p:cNvPr id="8" name="G_TEXT_50">
            <a:extLst xmlns:a="http://schemas.openxmlformats.org/drawingml/2006/main">
              <a:ext uri="{FF2B5EF4-FFF2-40B4-BE49-F238E27FC236}">
                <a16:creationId xmlns:a16="http://schemas.microsoft.com/office/drawing/2014/main" id="{4A3518CC-B1AC-464F-A864-709066AB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51">
            <a:extLst xmlns:a="http://schemas.openxmlformats.org/drawingml/2006/main">
              <a:ext uri="{FF2B5EF4-FFF2-40B4-BE49-F238E27FC236}">
                <a16:creationId xmlns:a16="http://schemas.microsoft.com/office/drawing/2014/main" id="{D0F1E82D-5E2D-4AA4-B60A-819831A6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给两份档案恢复系统名称。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①CH₃—CH(CH₃)—CH₂—CH₂—CH₃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②CH₃—CH=CH—CH(CH₃)—CH₃</a:t>
            </a:r>
          </a:p>
        </p:txBody>
      </p:sp>
      <p:sp>
        <p:nvSpPr>
          <p:cNvPr id="10" name="REVEAL_1_G52">
            <a:extLst xmlns:a="http://schemas.openxmlformats.org/drawingml/2006/main">
              <a:ext uri="{FF2B5EF4-FFF2-40B4-BE49-F238E27FC236}">
                <a16:creationId xmlns:a16="http://schemas.microsoft.com/office/drawing/2014/main" id="{15536B05-FCA3-453D-850F-10EE24D3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两个母体都是5C。第二项优先使双键位次较小。</a:t>
            </a:r>
          </a:p>
        </p:txBody>
      </p:sp>
      <p:sp>
        <p:nvSpPr>
          <p:cNvPr id="11" name="REVEAL_2_G53">
            <a:extLst xmlns:a="http://schemas.openxmlformats.org/drawingml/2006/main">
              <a:ext uri="{FF2B5EF4-FFF2-40B4-BE49-F238E27FC236}">
                <a16:creationId xmlns:a16="http://schemas.microsoft.com/office/drawing/2014/main" id="{F8A2B096-4D4C-4051-9DFE-83C2D06FD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①2-甲基戊烷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②4-甲基-2-戊烯</a:t>
            </a:r>
          </a:p>
        </p:txBody>
      </p:sp>
      <p:sp>
        <p:nvSpPr>
          <p:cNvPr id="12" name="REVEAL_3_G54">
            <a:extLst xmlns:a="http://schemas.openxmlformats.org/drawingml/2006/main">
              <a:ext uri="{FF2B5EF4-FFF2-40B4-BE49-F238E27FC236}">
                <a16:creationId xmlns:a16="http://schemas.microsoft.com/office/drawing/2014/main" id="{18553378-D193-4E57-9B5B-1DF2B007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第二项从左编号双键位次2，从右编号为3。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两个名称各1分，不能为照顾甲基而让双键位次变大。</a:t>
            </a:r>
          </a:p>
        </p:txBody>
      </p:sp>
      <p:sp>
        <p:nvSpPr>
          <p:cNvPr id="13" name="NAV_55">
            <a:extLst xmlns:a="http://schemas.openxmlformats.org/drawingml/2006/main">
              <a:ext uri="{FF2B5EF4-FFF2-40B4-BE49-F238E27FC236}">
                <a16:creationId xmlns:a16="http://schemas.microsoft.com/office/drawing/2014/main" id="{22B3EE9A-5B75-4303-9E36-967D228E7E8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13659995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514">
            <a:extLst xmlns:a="http://schemas.openxmlformats.org/drawingml/2006/main">
              <a:ext uri="{FF2B5EF4-FFF2-40B4-BE49-F238E27FC236}">
                <a16:creationId xmlns:a16="http://schemas.microsoft.com/office/drawing/2014/main" id="{E0188889-94A7-4CC5-A05E-59CA89AE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515">
            <a:extLst xmlns:a="http://schemas.openxmlformats.org/drawingml/2006/main">
              <a:ext uri="{FF2B5EF4-FFF2-40B4-BE49-F238E27FC236}">
                <a16:creationId xmlns:a16="http://schemas.microsoft.com/office/drawing/2014/main" id="{BD2843EE-F82B-4271-8A61-5AC6EF81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D8A052C-61AD-4F33-965E-303FB528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5分钟终关（1/2）</a:t>
            </a:r>
          </a:p>
        </p:txBody>
      </p:sp>
      <p:sp>
        <p:nvSpPr>
          <p:cNvPr id="4" name="path-516">
            <a:extLst xmlns:a="http://schemas.openxmlformats.org/drawingml/2006/main">
              <a:ext uri="{FF2B5EF4-FFF2-40B4-BE49-F238E27FC236}">
                <a16:creationId xmlns:a16="http://schemas.microsoft.com/office/drawing/2014/main" id="{DDFBD3A4-5E0E-4FBC-9B4A-6262FE0F5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17">
            <a:extLst xmlns:a="http://schemas.openxmlformats.org/drawingml/2006/main">
              <a:ext uri="{FF2B5EF4-FFF2-40B4-BE49-F238E27FC236}">
                <a16:creationId xmlns:a16="http://schemas.microsoft.com/office/drawing/2014/main" id="{D171D69C-7FCA-4A7B-9AD0-C27159E4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35—37 min</a:t>
            </a:r>
          </a:p>
        </p:txBody>
      </p:sp>
      <p:sp>
        <p:nvSpPr>
          <p:cNvPr id="6" name="text-518">
            <a:extLst xmlns:a="http://schemas.openxmlformats.org/drawingml/2006/main">
              <a:ext uri="{FF2B5EF4-FFF2-40B4-BE49-F238E27FC236}">
                <a16:creationId xmlns:a16="http://schemas.microsoft.com/office/drawing/2014/main" id="{5D3060BF-E5CB-4080-8CC7-95631CCB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519">
            <a:extLst xmlns:a="http://schemas.openxmlformats.org/drawingml/2006/main">
              <a:ext uri="{FF2B5EF4-FFF2-40B4-BE49-F238E27FC236}">
                <a16:creationId xmlns:a16="http://schemas.microsoft.com/office/drawing/2014/main" id="{8FD7208E-453B-4A9F-95BE-8F5279FC0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40</a:t>
            </a:r>
          </a:p>
        </p:txBody>
      </p:sp>
      <p:sp>
        <p:nvSpPr>
          <p:cNvPr id="8" name="text-520">
            <a:extLst xmlns:a="http://schemas.openxmlformats.org/drawingml/2006/main">
              <a:ext uri="{FF2B5EF4-FFF2-40B4-BE49-F238E27FC236}">
                <a16:creationId xmlns:a16="http://schemas.microsoft.com/office/drawing/2014/main" id="{5B433162-CEC7-4804-B51F-565EF81C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Q1（2分）  CH₃CH₂CH₂CH₂OH 与 CH₃CH(OH)CH₂CH₃ 属于？</a:t>
            </a:r>
          </a:p>
        </p:txBody>
      </p:sp>
      <p:sp>
        <p:nvSpPr>
          <p:cNvPr id="9" name="text-521">
            <a:extLst xmlns:a="http://schemas.openxmlformats.org/drawingml/2006/main">
              <a:ext uri="{FF2B5EF4-FFF2-40B4-BE49-F238E27FC236}">
                <a16:creationId xmlns:a16="http://schemas.microsoft.com/office/drawing/2014/main" id="{2F4A05E1-898E-49DD-B6AB-B26E090C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908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A. 碳链异构     B. 位置异构     C. 官能团异构     D. 同系物</a:t>
            </a:r>
          </a:p>
        </p:txBody>
      </p:sp>
      <p:sp>
        <p:nvSpPr>
          <p:cNvPr id="10" name="REVEAL_1_522">
            <a:extLst xmlns:a="http://schemas.openxmlformats.org/drawingml/2006/main">
              <a:ext uri="{FF2B5EF4-FFF2-40B4-BE49-F238E27FC236}">
                <a16:creationId xmlns:a16="http://schemas.microsoft.com/office/drawing/2014/main" id="{750222F2-A945-4D52-95A8-9C3DBE4F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43275"/>
            <a:ext cx="110490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Q1答案   B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分子式相同，均为醇，碳骨架相同而羟基位置不同。</a:t>
            </a:r>
          </a:p>
        </p:txBody>
      </p:sp>
      <p:sp>
        <p:nvSpPr>
          <p:cNvPr id="11" name="text-523">
            <a:extLst xmlns:a="http://schemas.openxmlformats.org/drawingml/2006/main">
              <a:ext uri="{FF2B5EF4-FFF2-40B4-BE49-F238E27FC236}">
                <a16:creationId xmlns:a16="http://schemas.microsoft.com/office/drawing/2014/main" id="{41AF5A24-9B7B-4D9C-92A7-864576CD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7672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Q2（2分）  CH₃CH₂OCH₂CH₃ 与 CH₃CH₂CH₂CH₂OH</a:t>
            </a:r>
          </a:p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是什么关系？说明判据。</a:t>
            </a:r>
          </a:p>
        </p:txBody>
      </p:sp>
      <p:sp>
        <p:nvSpPr>
          <p:cNvPr id="12" name="REVEAL_2_524">
            <a:extLst xmlns:a="http://schemas.openxmlformats.org/drawingml/2006/main">
              <a:ext uri="{FF2B5EF4-FFF2-40B4-BE49-F238E27FC236}">
                <a16:creationId xmlns:a16="http://schemas.microsoft.com/office/drawing/2014/main" id="{8B7D9AA6-EB10-4844-B07C-E04D6F02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57825"/>
            <a:ext cx="11049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Q2答案   官能团异构（类型、理由各1分）。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分子式均为C₄H₁₀O，前者为醚，后者为醇。</a:t>
            </a:r>
          </a:p>
        </p:txBody>
      </p:sp>
    </p:spTree>
    <p:extLst>
      <p:ext uri="{BB962C8B-B14F-4D97-AF65-F5344CB8AC3E}">
        <p14:creationId xmlns:p14="http://schemas.microsoft.com/office/powerpoint/2010/main" val="19217220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525">
            <a:extLst xmlns:a="http://schemas.openxmlformats.org/drawingml/2006/main">
              <a:ext uri="{FF2B5EF4-FFF2-40B4-BE49-F238E27FC236}">
                <a16:creationId xmlns:a16="http://schemas.microsoft.com/office/drawing/2014/main" id="{952B5142-8FC4-4B0C-99F9-C2A9D61C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text-526">
            <a:extLst xmlns:a="http://schemas.openxmlformats.org/drawingml/2006/main">
              <a:ext uri="{FF2B5EF4-FFF2-40B4-BE49-F238E27FC236}">
                <a16:creationId xmlns:a16="http://schemas.microsoft.com/office/drawing/2014/main" id="{0208D172-7BDB-4BD7-BAC5-5632F27A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5430C7-7A02-40E1-BDEC-1547ED87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5分钟终关（2/2）</a:t>
            </a:r>
          </a:p>
        </p:txBody>
      </p:sp>
      <p:sp>
        <p:nvSpPr>
          <p:cNvPr id="4" name="path-527">
            <a:extLst xmlns:a="http://schemas.openxmlformats.org/drawingml/2006/main">
              <a:ext uri="{FF2B5EF4-FFF2-40B4-BE49-F238E27FC236}">
                <a16:creationId xmlns:a16="http://schemas.microsoft.com/office/drawing/2014/main" id="{F0B04913-739E-4D37-9132-D682E005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28">
            <a:extLst xmlns:a="http://schemas.openxmlformats.org/drawingml/2006/main">
              <a:ext uri="{FF2B5EF4-FFF2-40B4-BE49-F238E27FC236}">
                <a16:creationId xmlns:a16="http://schemas.microsoft.com/office/drawing/2014/main" id="{4EB7C780-D4A7-4DBD-9059-EDCEAF85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37—40 min</a:t>
            </a:r>
          </a:p>
        </p:txBody>
      </p:sp>
      <p:sp>
        <p:nvSpPr>
          <p:cNvPr id="6" name="text-529">
            <a:extLst xmlns:a="http://schemas.openxmlformats.org/drawingml/2006/main">
              <a:ext uri="{FF2B5EF4-FFF2-40B4-BE49-F238E27FC236}">
                <a16:creationId xmlns:a16="http://schemas.microsoft.com/office/drawing/2014/main" id="{D08C1641-2459-4D06-9BC3-84F0AF1E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530">
            <a:extLst xmlns:a="http://schemas.openxmlformats.org/drawingml/2006/main">
              <a:ext uri="{FF2B5EF4-FFF2-40B4-BE49-F238E27FC236}">
                <a16:creationId xmlns:a16="http://schemas.microsoft.com/office/drawing/2014/main" id="{89E6EB66-6680-44D5-A9E7-71A7F284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41</a:t>
            </a:r>
          </a:p>
        </p:txBody>
      </p:sp>
      <p:sp>
        <p:nvSpPr>
          <p:cNvPr id="8" name="text-531">
            <a:extLst xmlns:a="http://schemas.openxmlformats.org/drawingml/2006/main">
              <a:ext uri="{FF2B5EF4-FFF2-40B4-BE49-F238E27FC236}">
                <a16:creationId xmlns:a16="http://schemas.microsoft.com/office/drawing/2014/main" id="{AF9A93D6-A475-4472-A22D-70A03228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28800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Q3（3分）  命名下列结构。</a:t>
            </a:r>
          </a:p>
        </p:txBody>
      </p:sp>
      <p:sp>
        <p:nvSpPr>
          <p:cNvPr id="9" name="text-532">
            <a:extLst xmlns:a="http://schemas.openxmlformats.org/drawingml/2006/main">
              <a:ext uri="{FF2B5EF4-FFF2-40B4-BE49-F238E27FC236}">
                <a16:creationId xmlns:a16="http://schemas.microsoft.com/office/drawing/2014/main" id="{86D04D40-09AC-4470-9DF2-B28A899F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384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CH₃—C(CH₃)₂—CH₂—CH₂—CH₃</a:t>
            </a:r>
          </a:p>
        </p:txBody>
      </p:sp>
      <p:sp>
        <p:nvSpPr>
          <p:cNvPr id="10" name="REVEAL_1_533">
            <a:extLst xmlns:a="http://schemas.openxmlformats.org/drawingml/2006/main">
              <a:ext uri="{FF2B5EF4-FFF2-40B4-BE49-F238E27FC236}">
                <a16:creationId xmlns:a16="http://schemas.microsoft.com/office/drawing/2014/main" id="{4B844739-0D8D-4E85-BBB4-46B93BA3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19450"/>
            <a:ext cx="110490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Q3答案   2,2-二甲基戊烷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评分   主链“戊烷”1分，位次2,2计1分，“二甲基”1分。</a:t>
            </a:r>
          </a:p>
        </p:txBody>
      </p:sp>
      <p:sp>
        <p:nvSpPr>
          <p:cNvPr id="11" name="text-534">
            <a:extLst xmlns:a="http://schemas.openxmlformats.org/drawingml/2006/main">
              <a:ext uri="{FF2B5EF4-FFF2-40B4-BE49-F238E27FC236}">
                <a16:creationId xmlns:a16="http://schemas.microsoft.com/office/drawing/2014/main" id="{9F990F90-C250-47CE-B67D-A4FB2321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196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Q4（3分）  命名 CH₃—CH₂—C≡C—CH(CH₃)—CH₃</a:t>
            </a:r>
          </a:p>
        </p:txBody>
      </p:sp>
      <p:sp>
        <p:nvSpPr>
          <p:cNvPr id="12" name="REVEAL_2_535">
            <a:extLst xmlns:a="http://schemas.openxmlformats.org/drawingml/2006/main">
              <a:ext uri="{FF2B5EF4-FFF2-40B4-BE49-F238E27FC236}">
                <a16:creationId xmlns:a16="http://schemas.microsoft.com/office/drawing/2014/main" id="{4E770806-8301-44E1-AEAA-1E3CD241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76850"/>
            <a:ext cx="11049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C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Q4答案   2-甲基-3-己炔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三键从两端编号均为3，再选甲基位次较小的一端。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评分   “己炔”1分，三键位次3计1分，2-甲基计1分。</a:t>
            </a:r>
          </a:p>
        </p:txBody>
      </p:sp>
    </p:spTree>
    <p:extLst>
      <p:ext uri="{BB962C8B-B14F-4D97-AF65-F5344CB8AC3E}">
        <p14:creationId xmlns:p14="http://schemas.microsoft.com/office/powerpoint/2010/main" val="65670245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_BG_56">
            <a:extLst xmlns:a="http://schemas.openxmlformats.org/drawingml/2006/main">
              <a:ext uri="{FF2B5EF4-FFF2-40B4-BE49-F238E27FC236}">
                <a16:creationId xmlns:a16="http://schemas.microsoft.com/office/drawing/2014/main" id="{1DFCFD20-5F3D-4685-B145-8745DC37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7DDD6030-6740-456B-BD48-B5861D0F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海岬站：雨后的信号   第2章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A5A9519F-DE51-4C32-BFFC-0FFC43E9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本章任务结算</a:t>
            </a:r>
          </a:p>
        </p:txBody>
      </p:sp>
      <p:sp>
        <p:nvSpPr>
          <p:cNvPr id="4" name="G_BG_57">
            <a:extLst xmlns:a="http://schemas.openxmlformats.org/drawingml/2006/main">
              <a:ext uri="{FF2B5EF4-FFF2-40B4-BE49-F238E27FC236}">
                <a16:creationId xmlns:a16="http://schemas.microsoft.com/office/drawing/2014/main" id="{33C480F4-1E02-4A48-8027-34ED8EC8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CE3DA28D-2A15-42E8-87BB-5936561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结算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244A34A0-68E8-4850-BDD3-120C0D3B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CF51B204-4105-479B-A9E5-6791C1C6B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42</a:t>
            </a:r>
          </a:p>
        </p:txBody>
      </p:sp>
      <p:sp>
        <p:nvSpPr>
          <p:cNvPr id="8" name="G_TEXT_58">
            <a:extLst xmlns:a="http://schemas.openxmlformats.org/drawingml/2006/main">
              <a:ext uri="{FF2B5EF4-FFF2-40B4-BE49-F238E27FC236}">
                <a16:creationId xmlns:a16="http://schemas.microsoft.com/office/drawing/2014/main" id="{2943A917-E0CC-4D67-9923-014F4E29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主线 __ / 8     选路 __ / 2     终关 __ / 10</a:t>
            </a:r>
          </a:p>
        </p:txBody>
      </p:sp>
      <p:sp>
        <p:nvSpPr>
          <p:cNvPr id="9" name="G_TEXT_59">
            <a:extLst xmlns:a="http://schemas.openxmlformats.org/drawingml/2006/main">
              <a:ext uri="{FF2B5EF4-FFF2-40B4-BE49-F238E27FC236}">
                <a16:creationId xmlns:a16="http://schemas.microsoft.com/office/drawing/2014/main" id="{DF5AE774-E192-4116-9CAF-289EFFC1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6853A5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6853A5"/>
                </a:solidFill>
                <a:latin typeface="PingFang SC"/>
                <a:ea typeface="PingFang SC"/>
                <a:cs typeface="PingFang SC"/>
              </a:rPr>
              <a:t>本章总分 __ / 20       提示已用 __ / 2</a:t>
            </a:r>
          </a:p>
        </p:txBody>
      </p:sp>
      <p:sp>
        <p:nvSpPr>
          <p:cNvPr id="10" name="G_TEXT_60">
            <a:extLst xmlns:a="http://schemas.openxmlformats.org/drawingml/2006/main">
              <a:ext uri="{FF2B5EF4-FFF2-40B4-BE49-F238E27FC236}">
                <a16:creationId xmlns:a16="http://schemas.microsoft.com/office/drawing/2014/main" id="{1CCA0CF2-AFEE-443E-AF5D-DCA61556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16—20分：本章知识掌握较好。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10—15.5分：课后重做一张失分任务卡。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0—9.5分：老师选两个薄弱知识点，下次先重玩。</a:t>
            </a:r>
          </a:p>
        </p:txBody>
      </p:sp>
      <p:sp>
        <p:nvSpPr>
          <p:cNvPr id="11" name="G_TEXT_61">
            <a:extLst xmlns:a="http://schemas.openxmlformats.org/drawingml/2006/main">
              <a:ext uri="{FF2B5EF4-FFF2-40B4-BE49-F238E27FC236}">
                <a16:creationId xmlns:a16="http://schemas.microsoft.com/office/drawing/2014/main" id="{D606438D-C36E-4E3C-A8BE-A172297E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0545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HJ-204已核对。带配件与受潮检修页去找Max。</a:t>
            </a:r>
          </a:p>
        </p:txBody>
      </p:sp>
      <p:sp>
        <p:nvSpPr>
          <p:cNvPr id="12" name="NAV_62">
            <a:extLst xmlns:a="http://schemas.openxmlformats.org/drawingml/2006/main">
              <a:ext uri="{FF2B5EF4-FFF2-40B4-BE49-F238E27FC236}">
                <a16:creationId xmlns:a16="http://schemas.microsoft.com/office/drawing/2014/main" id="{23E77583-EA4E-4113-B56C-3A5E311C7905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48375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53A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下次开启下一章</a:t>
            </a:r>
          </a:p>
        </p:txBody>
      </p:sp>
    </p:spTree>
    <p:extLst>
      <p:ext uri="{BB962C8B-B14F-4D97-AF65-F5344CB8AC3E}">
        <p14:creationId xmlns:p14="http://schemas.microsoft.com/office/powerpoint/2010/main" val="126233861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-536">
            <a:extLst xmlns:a="http://schemas.openxmlformats.org/drawingml/2006/main">
              <a:ext uri="{FF2B5EF4-FFF2-40B4-BE49-F238E27FC236}">
                <a16:creationId xmlns:a16="http://schemas.microsoft.com/office/drawing/2014/main" id="{A457F970-6793-4D1C-9755-44D997EC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537">
            <a:extLst xmlns:a="http://schemas.openxmlformats.org/drawingml/2006/main">
              <a:ext uri="{FF2B5EF4-FFF2-40B4-BE49-F238E27FC236}">
                <a16:creationId xmlns:a16="http://schemas.microsoft.com/office/drawing/2014/main" id="{8B77A9B0-E26D-430C-B87E-9FCA526C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22F824-1CCA-4A04-8A0D-7300BAB5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第3章   把消息送出去</a:t>
            </a:r>
          </a:p>
        </p:txBody>
      </p:sp>
      <p:sp>
        <p:nvSpPr>
          <p:cNvPr id="4" name="path-538">
            <a:extLst xmlns:a="http://schemas.openxmlformats.org/drawingml/2006/main">
              <a:ext uri="{FF2B5EF4-FFF2-40B4-BE49-F238E27FC236}">
                <a16:creationId xmlns:a16="http://schemas.microsoft.com/office/drawing/2014/main" id="{060D842F-0515-4F10-BC24-5FDA8FF8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39">
            <a:extLst xmlns:a="http://schemas.openxmlformats.org/drawingml/2006/main">
              <a:ext uri="{FF2B5EF4-FFF2-40B4-BE49-F238E27FC236}">
                <a16:creationId xmlns:a16="http://schemas.microsoft.com/office/drawing/2014/main" id="{FC946AA8-9B06-4585-899B-D8B35156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0—1 min</a:t>
            </a:r>
          </a:p>
        </p:txBody>
      </p:sp>
      <p:sp>
        <p:nvSpPr>
          <p:cNvPr id="6" name="text-540">
            <a:extLst xmlns:a="http://schemas.openxmlformats.org/drawingml/2006/main">
              <a:ext uri="{FF2B5EF4-FFF2-40B4-BE49-F238E27FC236}">
                <a16:creationId xmlns:a16="http://schemas.microsoft.com/office/drawing/2014/main" id="{8F638626-FF03-4F83-8C23-9D348F24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541">
            <a:extLst xmlns:a="http://schemas.openxmlformats.org/drawingml/2006/main">
              <a:ext uri="{FF2B5EF4-FFF2-40B4-BE49-F238E27FC236}">
                <a16:creationId xmlns:a16="http://schemas.microsoft.com/office/drawing/2014/main" id="{A733617C-2820-4705-9D51-E0058A2F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43</a:t>
            </a:r>
          </a:p>
        </p:txBody>
      </p:sp>
      <p:sp>
        <p:nvSpPr>
          <p:cNvPr id="8" name="text-542">
            <a:extLst xmlns:a="http://schemas.openxmlformats.org/drawingml/2006/main">
              <a:ext uri="{FF2B5EF4-FFF2-40B4-BE49-F238E27FC236}">
                <a16:creationId xmlns:a16="http://schemas.microsoft.com/office/drawing/2014/main" id="{B7081EB5-EF16-4C80-8CF3-2C7C78502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19275"/>
            <a:ext cx="876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剧情任务：核对故障证据，维修后发报</a:t>
            </a:r>
          </a:p>
          <a:p xmlns:a="http://schemas.openxmlformats.org/drawingml/2006/main">
            <a:pPr>
              <a:buNone/>
              <a:def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知识范围：必修2第5章 · 金属及其化合物</a:t>
            </a:r>
          </a:p>
        </p:txBody>
      </p:sp>
      <p:sp>
        <p:nvSpPr>
          <p:cNvPr id="9" name="text-543">
            <a:extLst xmlns:a="http://schemas.openxmlformats.org/drawingml/2006/main">
              <a:ext uri="{FF2B5EF4-FFF2-40B4-BE49-F238E27FC236}">
                <a16:creationId xmlns:a16="http://schemas.microsoft.com/office/drawing/2014/main" id="{9BF66C15-38D8-4FCA-99AA-1C86E7DB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981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交付检修工单，发送安全确认</a:t>
            </a:r>
          </a:p>
        </p:txBody>
      </p:sp>
      <p:sp>
        <p:nvSpPr>
          <p:cNvPr id="10" name="rect-544">
            <a:extLst xmlns:a="http://schemas.openxmlformats.org/drawingml/2006/main">
              <a:ext uri="{FF2B5EF4-FFF2-40B4-BE49-F238E27FC236}">
                <a16:creationId xmlns:a16="http://schemas.microsoft.com/office/drawing/2014/main" id="{A9BC9171-15EA-4394-AF03-2C15B96C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1" name="text-545">
            <a:extLst xmlns:a="http://schemas.openxmlformats.org/drawingml/2006/main">
              <a:ext uri="{FF2B5EF4-FFF2-40B4-BE49-F238E27FC236}">
                <a16:creationId xmlns:a16="http://schemas.microsoft.com/office/drawing/2014/main" id="{418E1ADA-601C-41A0-B2B3-B4E6300D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核对证据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2DE44B-39E9-430B-A490-E12F8D9D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3" name="rect-546">
            <a:extLst xmlns:a="http://schemas.openxmlformats.org/drawingml/2006/main">
              <a:ext uri="{FF2B5EF4-FFF2-40B4-BE49-F238E27FC236}">
                <a16:creationId xmlns:a16="http://schemas.microsoft.com/office/drawing/2014/main" id="{81A330FB-3864-47A2-AB0B-11DCCAA5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4" name="text-547">
            <a:extLst xmlns:a="http://schemas.openxmlformats.org/drawingml/2006/main">
              <a:ext uri="{FF2B5EF4-FFF2-40B4-BE49-F238E27FC236}">
                <a16:creationId xmlns:a16="http://schemas.microsoft.com/office/drawing/2014/main" id="{BFF69FF5-23A2-4E02-BDC3-3B236F62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提交工单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5244B-895C-4992-BAAA-F82C8C3C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4600575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6" name="rect-548">
            <a:extLst xmlns:a="http://schemas.openxmlformats.org/drawingml/2006/main">
              <a:ext uri="{FF2B5EF4-FFF2-40B4-BE49-F238E27FC236}">
                <a16:creationId xmlns:a16="http://schemas.microsoft.com/office/drawing/2014/main" id="{515FE234-12A9-489C-87A9-EE18A676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4286250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7" name="text-549">
            <a:extLst xmlns:a="http://schemas.openxmlformats.org/drawingml/2006/main">
              <a:ext uri="{FF2B5EF4-FFF2-40B4-BE49-F238E27FC236}">
                <a16:creationId xmlns:a16="http://schemas.microsoft.com/office/drawing/2014/main" id="{64091C0A-3863-4405-9C56-89BC2BF2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4362450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操作发报</a:t>
            </a:r>
          </a:p>
        </p:txBody>
      </p:sp>
    </p:spTree>
    <p:extLst>
      <p:ext uri="{BB962C8B-B14F-4D97-AF65-F5344CB8AC3E}">
        <p14:creationId xmlns:p14="http://schemas.microsoft.com/office/powerpoint/2010/main" val="1282367679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63">
            <a:extLst xmlns:a="http://schemas.openxmlformats.org/drawingml/2006/main">
              <a:ext uri="{FF2B5EF4-FFF2-40B4-BE49-F238E27FC236}">
                <a16:creationId xmlns:a16="http://schemas.microsoft.com/office/drawing/2014/main" id="{48E5B048-0BC7-45BC-AA9E-8405F942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04CDFF40-9ABF-47EB-AAEC-E5CB9B8F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535189EA-B08E-4BB6-A9D1-11C79864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单人玩法与任务路线</a:t>
            </a:r>
          </a:p>
        </p:txBody>
      </p:sp>
      <p:sp>
        <p:nvSpPr>
          <p:cNvPr id="4" name="G_BG_64">
            <a:extLst xmlns:a="http://schemas.openxmlformats.org/drawingml/2006/main">
              <a:ext uri="{FF2B5EF4-FFF2-40B4-BE49-F238E27FC236}">
                <a16:creationId xmlns:a16="http://schemas.microsoft.com/office/drawing/2014/main" id="{C7FE7890-7A5F-4877-AA05-56D7E8021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214AACAE-EBDA-4F89-97C7-3088CD9E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1—2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D8B0D251-D5CA-4ED9-B15D-EA103341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45629A43-7BD2-45E6-B98E-66826F0D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44</a:t>
            </a:r>
          </a:p>
        </p:txBody>
      </p:sp>
      <p:sp>
        <p:nvSpPr>
          <p:cNvPr id="8" name="G_TEXT_65">
            <a:extLst xmlns:a="http://schemas.openxmlformats.org/drawingml/2006/main">
              <a:ext uri="{FF2B5EF4-FFF2-40B4-BE49-F238E27FC236}">
                <a16:creationId xmlns:a16="http://schemas.microsoft.com/office/drawing/2014/main" id="{BCE0CE65-525E-40D9-97D9-FF153529D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核对故障证据。Max维修后，由Leo发送安全确认。</a:t>
            </a:r>
          </a:p>
        </p:txBody>
      </p:sp>
      <p:sp>
        <p:nvSpPr>
          <p:cNvPr id="9" name="G_TEXT_66">
            <a:extLst xmlns:a="http://schemas.openxmlformats.org/drawingml/2006/main">
              <a:ext uri="{FF2B5EF4-FFF2-40B4-BE49-F238E27FC236}">
                <a16:creationId xmlns:a16="http://schemas.microsoft.com/office/drawing/2014/main" id="{34EF0040-C3D0-4F96-8259-10B37E64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主线8分 + 选路2分 + 终关10分 = 本章20分</a:t>
            </a:r>
          </a:p>
        </p:txBody>
      </p:sp>
      <p:sp>
        <p:nvSpPr>
          <p:cNvPr id="10" name="G_TEXT_67">
            <a:extLst xmlns:a="http://schemas.openxmlformats.org/drawingml/2006/main">
              <a:ext uri="{FF2B5EF4-FFF2-40B4-BE49-F238E27FC236}">
                <a16:creationId xmlns:a16="http://schemas.microsoft.com/office/drawing/2014/main" id="{6EF111F7-F8AD-4BA3-8784-70512F32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11049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独立答对：1分。用提示或修正后解释清楚：0.5分。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每个小任务最多1分，答错后仍可继续前进。</a:t>
            </a:r>
          </a:p>
        </p:txBody>
      </p:sp>
      <p:sp>
        <p:nvSpPr>
          <p:cNvPr id="11" name="G_TEXT_68">
            <a:extLst xmlns:a="http://schemas.openxmlformats.org/drawingml/2006/main">
              <a:ext uri="{FF2B5EF4-FFF2-40B4-BE49-F238E27FC236}">
                <a16:creationId xmlns:a16="http://schemas.microsoft.com/office/drawing/2014/main" id="{29B829B8-A39D-4F39-8DBF-D0D74570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91075"/>
            <a:ext cx="1104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你有2次提示机会。老师记录得分，帮你检查依据。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终关保留5分钟，独立作答，答案点击后显示。</a:t>
            </a:r>
          </a:p>
        </p:txBody>
      </p:sp>
      <p:sp>
        <p:nvSpPr>
          <p:cNvPr id="12" name="NAV_69">
            <a:extLst xmlns:a="http://schemas.openxmlformats.org/drawingml/2006/main">
              <a:ext uri="{FF2B5EF4-FFF2-40B4-BE49-F238E27FC236}">
                <a16:creationId xmlns:a16="http://schemas.microsoft.com/office/drawing/2014/main" id="{143876DB-74E6-4F5D-955B-6921FC6F0957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304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领取任务</a:t>
            </a:r>
          </a:p>
        </p:txBody>
      </p:sp>
      <p:sp>
        <p:nvSpPr>
          <p:cNvPr id="13" name="NAV_70">
            <a:extLst xmlns:a="http://schemas.openxmlformats.org/drawingml/2006/main">
              <a:ext uri="{FF2B5EF4-FFF2-40B4-BE49-F238E27FC236}">
                <a16:creationId xmlns:a16="http://schemas.microsoft.com/office/drawing/2014/main" id="{3DB8C4D8-C695-437A-AABD-BCC9E906372E}"/>
              </a:ext>
            </a:extLst>
            <ns2:hlinkClick xmlns:ns2="http://schemas.openxmlformats.org/drawingml/2006/main" action="ppaction://hlinkshowjump?action=lastslideviewed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5810250"/>
            <a:ext cx="333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action="ppaction://hlinkshowjump?action=lastslideviewed"/>
              </a:rPr>
              <a:t>返回刚才的任务</a:t>
            </a:r>
          </a:p>
        </p:txBody>
      </p:sp>
    </p:spTree>
    <p:extLst>
      <p:ext uri="{BB962C8B-B14F-4D97-AF65-F5344CB8AC3E}">
        <p14:creationId xmlns:p14="http://schemas.microsoft.com/office/powerpoint/2010/main" val="875877613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rect-550">
            <a:extLst xmlns:a="http://schemas.openxmlformats.org/drawingml/2006/main">
              <a:ext uri="{FF2B5EF4-FFF2-40B4-BE49-F238E27FC236}">
                <a16:creationId xmlns:a16="http://schemas.microsoft.com/office/drawing/2014/main" id="{FCF3D194-A8E2-4EC6-B379-5198E0D7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551">
            <a:extLst xmlns:a="http://schemas.openxmlformats.org/drawingml/2006/main">
              <a:ext uri="{FF2B5EF4-FFF2-40B4-BE49-F238E27FC236}">
                <a16:creationId xmlns:a16="http://schemas.microsoft.com/office/drawing/2014/main" id="{302AA41E-4B7E-4370-87D4-999E6EF0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B164D5-C550-44C8-935C-E4723CB2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金属还原性与冶炼方法</a:t>
            </a:r>
          </a:p>
        </p:txBody>
      </p:sp>
      <p:sp>
        <p:nvSpPr>
          <p:cNvPr id="4" name="path-552">
            <a:extLst xmlns:a="http://schemas.openxmlformats.org/drawingml/2006/main">
              <a:ext uri="{FF2B5EF4-FFF2-40B4-BE49-F238E27FC236}">
                <a16:creationId xmlns:a16="http://schemas.microsoft.com/office/drawing/2014/main" id="{C8A9A072-C431-4AA8-BBEF-C38E42B2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53">
            <a:extLst xmlns:a="http://schemas.openxmlformats.org/drawingml/2006/main">
              <a:ext uri="{FF2B5EF4-FFF2-40B4-BE49-F238E27FC236}">
                <a16:creationId xmlns:a16="http://schemas.microsoft.com/office/drawing/2014/main" id="{FBEE0C1C-8918-44F8-BCDE-893AD78F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2—4 min</a:t>
            </a:r>
          </a:p>
        </p:txBody>
      </p:sp>
      <p:sp>
        <p:nvSpPr>
          <p:cNvPr id="6" name="text-554">
            <a:extLst xmlns:a="http://schemas.openxmlformats.org/drawingml/2006/main">
              <a:ext uri="{FF2B5EF4-FFF2-40B4-BE49-F238E27FC236}">
                <a16:creationId xmlns:a16="http://schemas.microsoft.com/office/drawing/2014/main" id="{68B65972-FED9-46F5-B969-220AEB712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555">
            <a:extLst xmlns:a="http://schemas.openxmlformats.org/drawingml/2006/main">
              <a:ext uri="{FF2B5EF4-FFF2-40B4-BE49-F238E27FC236}">
                <a16:creationId xmlns:a16="http://schemas.microsoft.com/office/drawing/2014/main" id="{08E77634-7814-4A5F-B0AD-49BE5C00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45</a:t>
            </a:r>
          </a:p>
        </p:txBody>
      </p:sp>
      <p:sp>
        <p:nvSpPr>
          <p:cNvPr id="8" name="text-556">
            <a:extLst xmlns:a="http://schemas.openxmlformats.org/drawingml/2006/main">
              <a:ext uri="{FF2B5EF4-FFF2-40B4-BE49-F238E27FC236}">
                <a16:creationId xmlns:a16="http://schemas.microsoft.com/office/drawing/2014/main" id="{9E64BE17-BB95-403D-A762-44CC8A063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28800"/>
            <a:ext cx="1104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金属易失电子：M − ne⁻ → Mⁿ⁺</a:t>
            </a:r>
          </a:p>
          <a:p xmlns:a="http://schemas.openxmlformats.org/drawingml/2006/main">
            <a:pPr>
              <a:buNone/>
              <a:defRPr sz="255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冶炼本质：Mⁿ⁺ + ne⁻ → M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571500" y="3143250"/>
          <a:ext xmlns:a="http://schemas.openxmlformats.org/drawingml/2006/main" cx="110490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19375"/>
                <a:gridCol w="3571875"/>
                <a:gridCol w="4857750"/>
              </a:tblGrid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常见方法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典型适用对象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示例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电解熔融物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Na、Mg、Al等活泼金属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熔融NaCl、氧化铝体系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热还原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Fe等金属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Fe₂O₃ + 3CO → 2Fe + 3CO₂（高温）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</a:tr>
              <a:tr h="6905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热分解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部分不活泼金属的易分解化合物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Ag₂O等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NAV_123">
            <a:extLst xmlns:a="http://schemas.openxmlformats.org/drawingml/2006/main">
              <a:ext uri="{FF2B5EF4-FFF2-40B4-BE49-F238E27FC236}">
                <a16:creationId xmlns:a16="http://schemas.microsoft.com/office/drawing/2014/main" id="{49500F4D-4C3A-49C4-AB5B-84F725165446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2117295401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rect-557">
            <a:extLst xmlns:a="http://schemas.openxmlformats.org/drawingml/2006/main">
              <a:ext uri="{FF2B5EF4-FFF2-40B4-BE49-F238E27FC236}">
                <a16:creationId xmlns:a16="http://schemas.microsoft.com/office/drawing/2014/main" id="{03E45F58-BB1B-4779-84F0-9755BAD30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558">
            <a:extLst xmlns:a="http://schemas.openxmlformats.org/drawingml/2006/main">
              <a:ext uri="{FF2B5EF4-FFF2-40B4-BE49-F238E27FC236}">
                <a16:creationId xmlns:a16="http://schemas.microsoft.com/office/drawing/2014/main" id="{23DBEF0A-4998-458B-AE06-B21D91B3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7CAECA-64A9-49DC-98BA-C1B6E94B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钠与氧气：条件决定主要产物</a:t>
            </a:r>
          </a:p>
        </p:txBody>
      </p:sp>
      <p:sp>
        <p:nvSpPr>
          <p:cNvPr id="4" name="path-559">
            <a:extLst xmlns:a="http://schemas.openxmlformats.org/drawingml/2006/main">
              <a:ext uri="{FF2B5EF4-FFF2-40B4-BE49-F238E27FC236}">
                <a16:creationId xmlns:a16="http://schemas.microsoft.com/office/drawing/2014/main" id="{008CEE9B-C937-49EF-9E0B-7EF9927F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60">
            <a:extLst xmlns:a="http://schemas.openxmlformats.org/drawingml/2006/main">
              <a:ext uri="{FF2B5EF4-FFF2-40B4-BE49-F238E27FC236}">
                <a16:creationId xmlns:a16="http://schemas.microsoft.com/office/drawing/2014/main" id="{2D4F155F-F34B-4CE2-ACCF-19D933D8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4—6 min</a:t>
            </a:r>
          </a:p>
        </p:txBody>
      </p:sp>
      <p:sp>
        <p:nvSpPr>
          <p:cNvPr id="6" name="text-561">
            <a:extLst xmlns:a="http://schemas.openxmlformats.org/drawingml/2006/main">
              <a:ext uri="{FF2B5EF4-FFF2-40B4-BE49-F238E27FC236}">
                <a16:creationId xmlns:a16="http://schemas.microsoft.com/office/drawing/2014/main" id="{71F53AA1-8F2B-40BD-A22B-877A73D1E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562">
            <a:extLst xmlns:a="http://schemas.openxmlformats.org/drawingml/2006/main">
              <a:ext uri="{FF2B5EF4-FFF2-40B4-BE49-F238E27FC236}">
                <a16:creationId xmlns:a16="http://schemas.microsoft.com/office/drawing/2014/main" id="{E2FA4671-61A2-4918-9ECC-FAC57490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46</a:t>
            </a:r>
          </a:p>
        </p:txBody>
      </p:sp>
      <p:sp>
        <p:nvSpPr>
          <p:cNvPr id="8" name="text-563">
            <a:extLst xmlns:a="http://schemas.openxmlformats.org/drawingml/2006/main">
              <a:ext uri="{FF2B5EF4-FFF2-40B4-BE49-F238E27FC236}">
                <a16:creationId xmlns:a16="http://schemas.microsoft.com/office/drawing/2014/main" id="{CBB84A26-5FD3-4B72-8362-E978CF5F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0500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常温</a:t>
            </a:r>
          </a:p>
        </p:txBody>
      </p:sp>
      <p:sp>
        <p:nvSpPr>
          <p:cNvPr id="9" name="text-564">
            <a:extLst xmlns:a="http://schemas.openxmlformats.org/drawingml/2006/main">
              <a:ext uri="{FF2B5EF4-FFF2-40B4-BE49-F238E27FC236}">
                <a16:creationId xmlns:a16="http://schemas.microsoft.com/office/drawing/2014/main" id="{7C50BA1B-F322-4E2D-B0B8-AD445176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9606" y="2505075"/>
            <a:ext cx="179422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4Na + O₂</a:t>
            </a:r>
          </a:p>
        </p:txBody>
      </p:sp>
      <p:sp>
        <p:nvSpPr>
          <p:cNvPr id="10" name="text-565">
            <a:extLst xmlns:a="http://schemas.openxmlformats.org/drawingml/2006/main">
              <a:ext uri="{FF2B5EF4-FFF2-40B4-BE49-F238E27FC236}">
                <a16:creationId xmlns:a16="http://schemas.microsoft.com/office/drawing/2014/main" id="{F10F4078-7C01-4F35-A8BF-D72D2295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831" y="2505075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3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1" name="text-566">
            <a:extLst xmlns:a="http://schemas.openxmlformats.org/drawingml/2006/main">
              <a:ext uri="{FF2B5EF4-FFF2-40B4-BE49-F238E27FC236}">
                <a16:creationId xmlns:a16="http://schemas.microsoft.com/office/drawing/2014/main" id="{869E4520-AC48-4C59-A298-0D713A89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981" y="2505075"/>
            <a:ext cx="1399413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2Na₂O</a:t>
            </a:r>
          </a:p>
        </p:txBody>
      </p:sp>
      <p:sp>
        <p:nvSpPr>
          <p:cNvPr id="12" name="text-567">
            <a:extLst xmlns:a="http://schemas.openxmlformats.org/drawingml/2006/main">
              <a:ext uri="{FF2B5EF4-FFF2-40B4-BE49-F238E27FC236}">
                <a16:creationId xmlns:a16="http://schemas.microsoft.com/office/drawing/2014/main" id="{B335D60B-BC47-411A-9A02-85AF50C53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28975"/>
            <a:ext cx="1104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Na₂O：白色固体</a:t>
            </a:r>
          </a:p>
        </p:txBody>
      </p:sp>
      <p:sp>
        <p:nvSpPr>
          <p:cNvPr id="13" name="text-568">
            <a:extLst xmlns:a="http://schemas.openxmlformats.org/drawingml/2006/main">
              <a:ext uri="{FF2B5EF4-FFF2-40B4-BE49-F238E27FC236}">
                <a16:creationId xmlns:a16="http://schemas.microsoft.com/office/drawing/2014/main" id="{F1616B6C-A454-430F-B73C-AE68E7DD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24300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加热燃烧</a:t>
            </a:r>
          </a:p>
        </p:txBody>
      </p:sp>
      <p:sp>
        <p:nvSpPr>
          <p:cNvPr id="14" name="text-569">
            <a:extLst xmlns:a="http://schemas.openxmlformats.org/drawingml/2006/main">
              <a:ext uri="{FF2B5EF4-FFF2-40B4-BE49-F238E27FC236}">
                <a16:creationId xmlns:a16="http://schemas.microsoft.com/office/drawing/2014/main" id="{BFC369E2-288D-4323-A710-4E2E9EDA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6550" y="4524375"/>
            <a:ext cx="1786318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 + O₂</a:t>
            </a:r>
          </a:p>
        </p:txBody>
      </p:sp>
      <p:sp>
        <p:nvSpPr>
          <p:cNvPr id="15" name="text-570">
            <a:extLst xmlns:a="http://schemas.openxmlformats.org/drawingml/2006/main">
              <a:ext uri="{FF2B5EF4-FFF2-40B4-BE49-F238E27FC236}">
                <a16:creationId xmlns:a16="http://schemas.microsoft.com/office/drawing/2014/main" id="{C53BBCA1-6B9E-4D15-BBBE-90DADB10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2868" y="452437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3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6" name="text-571">
            <a:extLst xmlns:a="http://schemas.openxmlformats.org/drawingml/2006/main">
              <a:ext uri="{FF2B5EF4-FFF2-40B4-BE49-F238E27FC236}">
                <a16:creationId xmlns:a16="http://schemas.microsoft.com/office/drawing/2014/main" id="{2D60283C-87C9-4F17-9BE5-BE9DF20D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0618" y="4524375"/>
            <a:ext cx="1324832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Na₂O₂</a:t>
            </a:r>
          </a:p>
        </p:txBody>
      </p:sp>
      <p:sp>
        <p:nvSpPr>
          <p:cNvPr id="17" name="text-572">
            <a:extLst xmlns:a="http://schemas.openxmlformats.org/drawingml/2006/main">
              <a:ext uri="{FF2B5EF4-FFF2-40B4-BE49-F238E27FC236}">
                <a16:creationId xmlns:a16="http://schemas.microsoft.com/office/drawing/2014/main" id="{F4CD9820-1A8B-4958-A73B-7DB3FACB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2868" y="426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Δ</a:t>
            </a:r>
          </a:p>
        </p:txBody>
      </p:sp>
      <p:sp>
        <p:nvSpPr>
          <p:cNvPr id="18" name="text-573">
            <a:extLst xmlns:a="http://schemas.openxmlformats.org/drawingml/2006/main">
              <a:ext uri="{FF2B5EF4-FFF2-40B4-BE49-F238E27FC236}">
                <a16:creationId xmlns:a16="http://schemas.microsoft.com/office/drawing/2014/main" id="{E0FD132E-73A8-4AA2-9388-177FAC12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8640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Na₂O₂：淡黄色固体；钠燃烧呈黄色火焰</a:t>
            </a:r>
          </a:p>
        </p:txBody>
      </p:sp>
      <p:sp>
        <p:nvSpPr>
          <p:cNvPr id="20" name="NAV_124">
            <a:extLst xmlns:a="http://schemas.openxmlformats.org/drawingml/2006/main">
              <a:ext uri="{FF2B5EF4-FFF2-40B4-BE49-F238E27FC236}">
                <a16:creationId xmlns:a16="http://schemas.microsoft.com/office/drawing/2014/main" id="{55745729-A122-49BA-B275-41B17EA5EF17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690892204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rect-574">
            <a:extLst xmlns:a="http://schemas.openxmlformats.org/drawingml/2006/main">
              <a:ext uri="{FF2B5EF4-FFF2-40B4-BE49-F238E27FC236}">
                <a16:creationId xmlns:a16="http://schemas.microsoft.com/office/drawing/2014/main" id="{5263D9A2-9F6F-4829-8817-5C5EEC9C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575">
            <a:extLst xmlns:a="http://schemas.openxmlformats.org/drawingml/2006/main">
              <a:ext uri="{FF2B5EF4-FFF2-40B4-BE49-F238E27FC236}">
                <a16:creationId xmlns:a16="http://schemas.microsoft.com/office/drawing/2014/main" id="{EE828D53-8D02-4BDD-B58D-5B53AFB6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关卡1/8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95A3AA-332F-4E24-AF0B-12491057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钠与水：现象要能解释</a:t>
            </a:r>
          </a:p>
        </p:txBody>
      </p:sp>
      <p:sp>
        <p:nvSpPr>
          <p:cNvPr id="4" name="path-576">
            <a:extLst xmlns:a="http://schemas.openxmlformats.org/drawingml/2006/main">
              <a:ext uri="{FF2B5EF4-FFF2-40B4-BE49-F238E27FC236}">
                <a16:creationId xmlns:a16="http://schemas.microsoft.com/office/drawing/2014/main" id="{C996A81A-E727-4821-ADE2-79FD0BAA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77">
            <a:extLst xmlns:a="http://schemas.openxmlformats.org/drawingml/2006/main">
              <a:ext uri="{FF2B5EF4-FFF2-40B4-BE49-F238E27FC236}">
                <a16:creationId xmlns:a16="http://schemas.microsoft.com/office/drawing/2014/main" id="{B56A389A-E091-4A5E-B129-A80B1B93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6—9 min</a:t>
            </a:r>
          </a:p>
        </p:txBody>
      </p:sp>
      <p:sp>
        <p:nvSpPr>
          <p:cNvPr id="6" name="text-578">
            <a:extLst xmlns:a="http://schemas.openxmlformats.org/drawingml/2006/main">
              <a:ext uri="{FF2B5EF4-FFF2-40B4-BE49-F238E27FC236}">
                <a16:creationId xmlns:a16="http://schemas.microsoft.com/office/drawing/2014/main" id="{CD52EE41-7ABE-4F49-943A-22FE32DA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预测现象。老师追问“为什么先与水反应”</a:t>
            </a:r>
          </a:p>
        </p:txBody>
      </p:sp>
      <p:sp>
        <p:nvSpPr>
          <p:cNvPr id="7" name="text-579">
            <a:extLst xmlns:a="http://schemas.openxmlformats.org/drawingml/2006/main">
              <a:ext uri="{FF2B5EF4-FFF2-40B4-BE49-F238E27FC236}">
                <a16:creationId xmlns:a16="http://schemas.microsoft.com/office/drawing/2014/main" id="{F7FE0D37-E644-4BBE-A8F9-4AD67BFC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580">
            <a:extLst xmlns:a="http://schemas.openxmlformats.org/drawingml/2006/main">
              <a:ext uri="{FF2B5EF4-FFF2-40B4-BE49-F238E27FC236}">
                <a16:creationId xmlns:a16="http://schemas.microsoft.com/office/drawing/2014/main" id="{DC80DC22-A5F3-4D77-AA9B-D7B7801D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47</a:t>
            </a:r>
          </a:p>
        </p:txBody>
      </p:sp>
      <p:sp>
        <p:nvSpPr>
          <p:cNvPr id="9" name="text-581">
            <a:extLst xmlns:a="http://schemas.openxmlformats.org/drawingml/2006/main">
              <a:ext uri="{FF2B5EF4-FFF2-40B4-BE49-F238E27FC236}">
                <a16:creationId xmlns:a16="http://schemas.microsoft.com/office/drawing/2014/main" id="{D9FA7F36-D1D5-43EA-9669-BE5F96DD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2144" y="2133600"/>
            <a:ext cx="2126647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 + 2H₂O</a:t>
            </a:r>
          </a:p>
        </p:txBody>
      </p:sp>
      <p:sp>
        <p:nvSpPr>
          <p:cNvPr id="10" name="text-582">
            <a:extLst xmlns:a="http://schemas.openxmlformats.org/drawingml/2006/main">
              <a:ext uri="{FF2B5EF4-FFF2-40B4-BE49-F238E27FC236}">
                <a16:creationId xmlns:a16="http://schemas.microsoft.com/office/drawing/2014/main" id="{A85B0C6C-65DA-40C4-AF1F-A2F0C3A8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8791" y="21336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1" name="text-583">
            <a:extLst xmlns:a="http://schemas.openxmlformats.org/drawingml/2006/main">
              <a:ext uri="{FF2B5EF4-FFF2-40B4-BE49-F238E27FC236}">
                <a16:creationId xmlns:a16="http://schemas.microsoft.com/office/drawing/2014/main" id="{BACB2DDF-DA93-4B73-AB84-82DB8A9E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7941" y="2133600"/>
            <a:ext cx="236191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2NaOH + H₂↑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571500" y="3057525"/>
          <a:ext xmlns:a="http://schemas.openxmlformats.org/drawingml/2006/main" cx="11049000" cy="2000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8001000"/>
              </a:tblGrid>
              <a:tr h="5000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现象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原因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</a:tr>
              <a:tr h="5000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浮、熔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密度小于水；放热且熔点低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游、响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气体推动；反应较剧烈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</a:tr>
              <a:tr h="500063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红（预加酚酞）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生成NaOH，溶液呈碱性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-584">
            <a:extLst xmlns:a="http://schemas.openxmlformats.org/drawingml/2006/main">
              <a:ext uri="{FF2B5EF4-FFF2-40B4-BE49-F238E27FC236}">
                <a16:creationId xmlns:a16="http://schemas.microsoft.com/office/drawing/2014/main" id="{11D0B635-EDA1-423D-9361-7E0AB196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0065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思考   少量Na投入CuSO₄水溶液，会直接得到红色Cu吗？</a:t>
            </a:r>
          </a:p>
        </p:txBody>
      </p:sp>
      <p:sp>
        <p:nvSpPr>
          <p:cNvPr id="14" name="REVEAL_1_585">
            <a:extLst xmlns:a="http://schemas.openxmlformats.org/drawingml/2006/main">
              <a:ext uri="{FF2B5EF4-FFF2-40B4-BE49-F238E27FC236}">
                <a16:creationId xmlns:a16="http://schemas.microsoft.com/office/drawing/2014/main" id="{51667F38-E536-4A35-82C9-233DBAD3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91200"/>
            <a:ext cx="11049000" cy="447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通常不会。Na先与水反应，生成的OH⁻使Cu²⁺形成蓝色Cu(OH)₂沉淀，并放出H₂。</a:t>
            </a:r>
          </a:p>
        </p:txBody>
      </p:sp>
      <p:sp>
        <p:nvSpPr>
          <p:cNvPr id="17" name="NAV_125">
            <a:extLst xmlns:a="http://schemas.openxmlformats.org/drawingml/2006/main">
              <a:ext uri="{FF2B5EF4-FFF2-40B4-BE49-F238E27FC236}">
                <a16:creationId xmlns:a16="http://schemas.microsoft.com/office/drawing/2014/main" id="{E9013D01-97CE-4380-9AC2-B70A3052AE9A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41514624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-586">
            <a:extLst xmlns:a="http://schemas.openxmlformats.org/drawingml/2006/main">
              <a:ext uri="{FF2B5EF4-FFF2-40B4-BE49-F238E27FC236}">
                <a16:creationId xmlns:a16="http://schemas.microsoft.com/office/drawing/2014/main" id="{AD62DD5E-1BD2-41F5-B696-E135AAFB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587">
            <a:extLst xmlns:a="http://schemas.openxmlformats.org/drawingml/2006/main">
              <a:ext uri="{FF2B5EF4-FFF2-40B4-BE49-F238E27FC236}">
                <a16:creationId xmlns:a16="http://schemas.microsoft.com/office/drawing/2014/main" id="{467C26DE-E404-4369-9F34-F6DA6402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关卡2/8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1A0240-6E39-4C4D-B956-E315DD68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Na₂O₂：吸收CO₂，同时供氧</a:t>
            </a:r>
          </a:p>
        </p:txBody>
      </p:sp>
      <p:sp>
        <p:nvSpPr>
          <p:cNvPr id="4" name="path-588">
            <a:extLst xmlns:a="http://schemas.openxmlformats.org/drawingml/2006/main">
              <a:ext uri="{FF2B5EF4-FFF2-40B4-BE49-F238E27FC236}">
                <a16:creationId xmlns:a16="http://schemas.microsoft.com/office/drawing/2014/main" id="{FC7024EF-3B09-43C1-AD9D-482141E4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589">
            <a:extLst xmlns:a="http://schemas.openxmlformats.org/drawingml/2006/main">
              <a:ext uri="{FF2B5EF4-FFF2-40B4-BE49-F238E27FC236}">
                <a16:creationId xmlns:a16="http://schemas.microsoft.com/office/drawing/2014/main" id="{A00EFC05-15CA-4633-B2F8-B2B96CB21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9—12 min</a:t>
            </a:r>
          </a:p>
        </p:txBody>
      </p:sp>
      <p:sp>
        <p:nvSpPr>
          <p:cNvPr id="6" name="text-590">
            <a:extLst xmlns:a="http://schemas.openxmlformats.org/drawingml/2006/main">
              <a:ext uri="{FF2B5EF4-FFF2-40B4-BE49-F238E27FC236}">
                <a16:creationId xmlns:a16="http://schemas.microsoft.com/office/drawing/2014/main" id="{429993A4-8789-462C-8A28-C2F4F779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30秒计算，再向主持人解释系数比</a:t>
            </a:r>
          </a:p>
        </p:txBody>
      </p:sp>
      <p:sp>
        <p:nvSpPr>
          <p:cNvPr id="7" name="text-591">
            <a:extLst xmlns:a="http://schemas.openxmlformats.org/drawingml/2006/main">
              <a:ext uri="{FF2B5EF4-FFF2-40B4-BE49-F238E27FC236}">
                <a16:creationId xmlns:a16="http://schemas.microsoft.com/office/drawing/2014/main" id="{3F416CE2-A455-479B-B35C-19D81098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592">
            <a:extLst xmlns:a="http://schemas.openxmlformats.org/drawingml/2006/main">
              <a:ext uri="{FF2B5EF4-FFF2-40B4-BE49-F238E27FC236}">
                <a16:creationId xmlns:a16="http://schemas.microsoft.com/office/drawing/2014/main" id="{39ACFBA1-8CFB-49E0-88A5-467C1FFA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48</a:t>
            </a:r>
          </a:p>
        </p:txBody>
      </p:sp>
      <p:sp>
        <p:nvSpPr>
          <p:cNvPr id="9" name="text-593">
            <a:extLst xmlns:a="http://schemas.openxmlformats.org/drawingml/2006/main">
              <a:ext uri="{FF2B5EF4-FFF2-40B4-BE49-F238E27FC236}">
                <a16:creationId xmlns:a16="http://schemas.microsoft.com/office/drawing/2014/main" id="{1606902E-FCAB-40D0-9C87-83E0B62C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0225" y="2286000"/>
            <a:ext cx="2465642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2Na₂O₂ + 2H₂O</a:t>
            </a:r>
          </a:p>
        </p:txBody>
      </p:sp>
      <p:sp>
        <p:nvSpPr>
          <p:cNvPr id="10" name="text-594">
            <a:extLst xmlns:a="http://schemas.openxmlformats.org/drawingml/2006/main">
              <a:ext uri="{FF2B5EF4-FFF2-40B4-BE49-F238E27FC236}">
                <a16:creationId xmlns:a16="http://schemas.microsoft.com/office/drawing/2014/main" id="{A4C1AA7B-F891-42EB-AFCD-85587DF6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5866" y="22860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1" name="text-595">
            <a:extLst xmlns:a="http://schemas.openxmlformats.org/drawingml/2006/main">
              <a:ext uri="{FF2B5EF4-FFF2-40B4-BE49-F238E27FC236}">
                <a16:creationId xmlns:a16="http://schemas.microsoft.com/office/drawing/2014/main" id="{87D4F4FC-61E1-441C-B71E-623DA0CF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016" y="2286000"/>
            <a:ext cx="2266759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4NaOH + O₂↑</a:t>
            </a:r>
          </a:p>
        </p:txBody>
      </p:sp>
      <p:sp>
        <p:nvSpPr>
          <p:cNvPr id="12" name="text-596">
            <a:extLst xmlns:a="http://schemas.openxmlformats.org/drawingml/2006/main">
              <a:ext uri="{FF2B5EF4-FFF2-40B4-BE49-F238E27FC236}">
                <a16:creationId xmlns:a16="http://schemas.microsoft.com/office/drawing/2014/main" id="{CA8FBB4F-833B-430C-8559-C8AEBDCE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8798" y="3352800"/>
            <a:ext cx="2433923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2Na₂O₂ + 2CO₂</a:t>
            </a:r>
          </a:p>
        </p:txBody>
      </p:sp>
      <p:sp>
        <p:nvSpPr>
          <p:cNvPr id="13" name="text-597">
            <a:extLst xmlns:a="http://schemas.openxmlformats.org/drawingml/2006/main">
              <a:ext uri="{FF2B5EF4-FFF2-40B4-BE49-F238E27FC236}">
                <a16:creationId xmlns:a16="http://schemas.microsoft.com/office/drawing/2014/main" id="{55141394-DEBB-475C-ABB2-5043A5CBD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721" y="33528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4" name="text-598">
            <a:extLst xmlns:a="http://schemas.openxmlformats.org/drawingml/2006/main">
              <a:ext uri="{FF2B5EF4-FFF2-40B4-BE49-F238E27FC236}">
                <a16:creationId xmlns:a16="http://schemas.microsoft.com/office/drawing/2014/main" id="{C11F1AAF-AAA0-4F84-B4EC-35D942BF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871" y="3352800"/>
            <a:ext cx="226133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2Na₂CO₃ + O₂</a:t>
            </a:r>
          </a:p>
        </p:txBody>
      </p:sp>
      <p:sp>
        <p:nvSpPr>
          <p:cNvPr id="15" name="text-599">
            <a:extLst xmlns:a="http://schemas.openxmlformats.org/drawingml/2006/main">
              <a:ext uri="{FF2B5EF4-FFF2-40B4-BE49-F238E27FC236}">
                <a16:creationId xmlns:a16="http://schemas.microsoft.com/office/drawing/2014/main" id="{F2F68787-6AF0-46A8-B3ED-22FA40A8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57700"/>
            <a:ext cx="11049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应用题   0.10 mol Na₂O₂与足量CO₂反应，生成多少mol O₂？</a:t>
            </a:r>
          </a:p>
        </p:txBody>
      </p:sp>
      <p:sp>
        <p:nvSpPr>
          <p:cNvPr id="16" name="REVEAL_1_600">
            <a:extLst xmlns:a="http://schemas.openxmlformats.org/drawingml/2006/main">
              <a:ext uri="{FF2B5EF4-FFF2-40B4-BE49-F238E27FC236}">
                <a16:creationId xmlns:a16="http://schemas.microsoft.com/office/drawing/2014/main" id="{F727D90C-EDD0-45FE-909B-51C3FDF5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62575"/>
            <a:ext cx="110490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0.050 mol O₂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根据系数，n(Na₂O₂)∶n(O₂)=2∶1。</a:t>
            </a:r>
          </a:p>
        </p:txBody>
      </p:sp>
      <p:sp>
        <p:nvSpPr>
          <p:cNvPr id="18" name="NAV_126">
            <a:extLst xmlns:a="http://schemas.openxmlformats.org/drawingml/2006/main">
              <a:ext uri="{FF2B5EF4-FFF2-40B4-BE49-F238E27FC236}">
                <a16:creationId xmlns:a16="http://schemas.microsoft.com/office/drawing/2014/main" id="{66E4046F-FDD1-44B7-8C6C-B8CD3D613551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204145767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601">
            <a:extLst xmlns:a="http://schemas.openxmlformats.org/drawingml/2006/main">
              <a:ext uri="{FF2B5EF4-FFF2-40B4-BE49-F238E27FC236}">
                <a16:creationId xmlns:a16="http://schemas.microsoft.com/office/drawing/2014/main" id="{D33EE565-360D-4007-8C40-74C556FD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02">
            <a:extLst xmlns:a="http://schemas.openxmlformats.org/drawingml/2006/main">
              <a:ext uri="{FF2B5EF4-FFF2-40B4-BE49-F238E27FC236}">
                <a16:creationId xmlns:a16="http://schemas.microsoft.com/office/drawing/2014/main" id="{5FDC2B30-6787-4EE3-84D8-F1A7B247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关卡3/8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D3595B-9C93-4C3A-B1D2-67FEA1AD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Na₂CO₃与NaHCO₃对比</a:t>
            </a:r>
          </a:p>
        </p:txBody>
      </p:sp>
      <p:sp>
        <p:nvSpPr>
          <p:cNvPr id="4" name="path-603">
            <a:extLst xmlns:a="http://schemas.openxmlformats.org/drawingml/2006/main">
              <a:ext uri="{FF2B5EF4-FFF2-40B4-BE49-F238E27FC236}">
                <a16:creationId xmlns:a16="http://schemas.microsoft.com/office/drawing/2014/main" id="{8B2BF868-B124-4047-AED4-CF1A661C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04">
            <a:extLst xmlns:a="http://schemas.openxmlformats.org/drawingml/2006/main">
              <a:ext uri="{FF2B5EF4-FFF2-40B4-BE49-F238E27FC236}">
                <a16:creationId xmlns:a16="http://schemas.microsoft.com/office/drawing/2014/main" id="{E0D412B9-9BD2-465C-8EB0-9F9625F0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12—15 min</a:t>
            </a:r>
          </a:p>
        </p:txBody>
      </p:sp>
      <p:sp>
        <p:nvSpPr>
          <p:cNvPr id="6" name="text-605">
            <a:extLst xmlns:a="http://schemas.openxmlformats.org/drawingml/2006/main">
              <a:ext uri="{FF2B5EF4-FFF2-40B4-BE49-F238E27FC236}">
                <a16:creationId xmlns:a16="http://schemas.microsoft.com/office/drawing/2014/main" id="{90BA6C98-E583-4DEA-ABC8-49607695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你设计操作，老师检查现象能否支持结论</a:t>
            </a:r>
          </a:p>
        </p:txBody>
      </p:sp>
      <p:sp>
        <p:nvSpPr>
          <p:cNvPr id="7" name="text-606">
            <a:extLst xmlns:a="http://schemas.openxmlformats.org/drawingml/2006/main">
              <a:ext uri="{FF2B5EF4-FFF2-40B4-BE49-F238E27FC236}">
                <a16:creationId xmlns:a16="http://schemas.microsoft.com/office/drawing/2014/main" id="{3D7E103A-3F1C-4F0D-80D5-4BD5C704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607">
            <a:extLst xmlns:a="http://schemas.openxmlformats.org/drawingml/2006/main">
              <a:ext uri="{FF2B5EF4-FFF2-40B4-BE49-F238E27FC236}">
                <a16:creationId xmlns:a16="http://schemas.microsoft.com/office/drawing/2014/main" id="{1CE16E01-CA36-44FB-8FE6-C4C6D766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49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571500" y="1809750"/>
          <a:ext xmlns:a="http://schemas.openxmlformats.org/drawingml/2006/main" cx="11049000" cy="3286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3714750"/>
                <a:gridCol w="3714750"/>
              </a:tblGrid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比较项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Na₂CO₃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NaHCO₃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</a:tr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俗名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纯碱、苏打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小苏打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室温水中溶解度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较大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较小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</a:tr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相同条件下水溶液碱性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较强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较弱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加热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较稳定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分解，生成CO₂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</a:tr>
              <a:tr h="547688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每mol与足量HCl反应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耗2 mol HCl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耗1 mol HCl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-608">
            <a:extLst xmlns:a="http://schemas.openxmlformats.org/drawingml/2006/main">
              <a:ext uri="{FF2B5EF4-FFF2-40B4-BE49-F238E27FC236}">
                <a16:creationId xmlns:a16="http://schemas.microsoft.com/office/drawing/2014/main" id="{A3C7F224-F735-46F4-8E0A-86591F6D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76850"/>
            <a:ext cx="1104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鉴别固体   设计一种利用热稳定性差异的实验。</a:t>
            </a:r>
          </a:p>
        </p:txBody>
      </p:sp>
      <p:sp>
        <p:nvSpPr>
          <p:cNvPr id="11" name="REVEAL_1_609">
            <a:extLst xmlns:a="http://schemas.openxmlformats.org/drawingml/2006/main">
              <a:ext uri="{FF2B5EF4-FFF2-40B4-BE49-F238E27FC236}">
                <a16:creationId xmlns:a16="http://schemas.microsoft.com/office/drawing/2014/main" id="{9E096C5C-4801-4B9D-A08C-44AB84ED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10250"/>
            <a:ext cx="110490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分别加热样品，将气体通入澄清石灰水。</a:t>
            </a:r>
          </a:p>
          <a:p xmlns:a="http://schemas.openxmlformats.org/drawingml/2006/main">
            <a:pPr>
              <a:buNone/>
              <a:defRPr sz="17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NaHCO₃产生CO₂并使石灰水变浑浊，Na₂CO₃通常无此现象。</a:t>
            </a:r>
          </a:p>
        </p:txBody>
      </p:sp>
      <p:sp>
        <p:nvSpPr>
          <p:cNvPr id="14" name="NAV_127">
            <a:extLst xmlns:a="http://schemas.openxmlformats.org/drawingml/2006/main">
              <a:ext uri="{FF2B5EF4-FFF2-40B4-BE49-F238E27FC236}">
                <a16:creationId xmlns:a16="http://schemas.microsoft.com/office/drawing/2014/main" id="{7320977C-F141-4E16-B9E4-B426AA829DDC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888033826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rect-610">
            <a:extLst xmlns:a="http://schemas.openxmlformats.org/drawingml/2006/main">
              <a:ext uri="{FF2B5EF4-FFF2-40B4-BE49-F238E27FC236}">
                <a16:creationId xmlns:a16="http://schemas.microsoft.com/office/drawing/2014/main" id="{9D41165C-D11F-4CD7-8C0E-D3D1E018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11">
            <a:extLst xmlns:a="http://schemas.openxmlformats.org/drawingml/2006/main">
              <a:ext uri="{FF2B5EF4-FFF2-40B4-BE49-F238E27FC236}">
                <a16:creationId xmlns:a16="http://schemas.microsoft.com/office/drawing/2014/main" id="{0CCF3A28-86C9-497D-AF34-1113C9BC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D26021-EAE4-4250-A08E-CEF46522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碳酸盐转化：用量与条件</a:t>
            </a:r>
          </a:p>
        </p:txBody>
      </p:sp>
      <p:sp>
        <p:nvSpPr>
          <p:cNvPr id="4" name="path-612">
            <a:extLst xmlns:a="http://schemas.openxmlformats.org/drawingml/2006/main">
              <a:ext uri="{FF2B5EF4-FFF2-40B4-BE49-F238E27FC236}">
                <a16:creationId xmlns:a16="http://schemas.microsoft.com/office/drawing/2014/main" id="{AD01E464-4A33-4908-9405-332E01F3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13">
            <a:extLst xmlns:a="http://schemas.openxmlformats.org/drawingml/2006/main">
              <a:ext uri="{FF2B5EF4-FFF2-40B4-BE49-F238E27FC236}">
                <a16:creationId xmlns:a16="http://schemas.microsoft.com/office/drawing/2014/main" id="{0F0C1A77-8948-4DF8-9FF9-198DB3A7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15—17 min</a:t>
            </a:r>
          </a:p>
        </p:txBody>
      </p:sp>
      <p:sp>
        <p:nvSpPr>
          <p:cNvPr id="6" name="text-614">
            <a:extLst xmlns:a="http://schemas.openxmlformats.org/drawingml/2006/main">
              <a:ext uri="{FF2B5EF4-FFF2-40B4-BE49-F238E27FC236}">
                <a16:creationId xmlns:a16="http://schemas.microsoft.com/office/drawing/2014/main" id="{6F1A8210-CF56-48A5-AB42-E7F96C75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615">
            <a:extLst xmlns:a="http://schemas.openxmlformats.org/drawingml/2006/main">
              <a:ext uri="{FF2B5EF4-FFF2-40B4-BE49-F238E27FC236}">
                <a16:creationId xmlns:a16="http://schemas.microsoft.com/office/drawing/2014/main" id="{669B4C07-6988-41E7-B449-754BC278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50</a:t>
            </a:r>
          </a:p>
        </p:txBody>
      </p:sp>
      <p:sp>
        <p:nvSpPr>
          <p:cNvPr id="8" name="text-616">
            <a:extLst xmlns:a="http://schemas.openxmlformats.org/drawingml/2006/main">
              <a:ext uri="{FF2B5EF4-FFF2-40B4-BE49-F238E27FC236}">
                <a16:creationId xmlns:a16="http://schemas.microsoft.com/office/drawing/2014/main" id="{E3D28E69-71E2-42E7-BB6A-F6B2C6EC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707" y="2143125"/>
            <a:ext cx="173545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2NaHCO₃</a:t>
            </a:r>
          </a:p>
        </p:txBody>
      </p:sp>
      <p:sp>
        <p:nvSpPr>
          <p:cNvPr id="9" name="text-617">
            <a:extLst xmlns:a="http://schemas.openxmlformats.org/drawingml/2006/main">
              <a:ext uri="{FF2B5EF4-FFF2-40B4-BE49-F238E27FC236}">
                <a16:creationId xmlns:a16="http://schemas.microsoft.com/office/drawing/2014/main" id="{0003E317-6C79-444C-B4DD-F022F21A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6162" y="21431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0" name="text-618">
            <a:extLst xmlns:a="http://schemas.openxmlformats.org/drawingml/2006/main">
              <a:ext uri="{FF2B5EF4-FFF2-40B4-BE49-F238E27FC236}">
                <a16:creationId xmlns:a16="http://schemas.microsoft.com/office/drawing/2014/main" id="{E13048EC-1156-425D-AE3E-1FC36B5F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3912" y="2143125"/>
            <a:ext cx="3427381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Na₂CO₃ + CO₂↑ + H₂O</a:t>
            </a:r>
          </a:p>
        </p:txBody>
      </p:sp>
      <p:sp>
        <p:nvSpPr>
          <p:cNvPr id="11" name="text-619">
            <a:extLst xmlns:a="http://schemas.openxmlformats.org/drawingml/2006/main">
              <a:ext uri="{FF2B5EF4-FFF2-40B4-BE49-F238E27FC236}">
                <a16:creationId xmlns:a16="http://schemas.microsoft.com/office/drawing/2014/main" id="{16DFFEFE-15BA-45F4-8FFC-0DFE744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6162" y="18859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Δ</a:t>
            </a:r>
          </a:p>
        </p:txBody>
      </p:sp>
      <p:sp>
        <p:nvSpPr>
          <p:cNvPr id="12" name="text-620">
            <a:extLst xmlns:a="http://schemas.openxmlformats.org/drawingml/2006/main">
              <a:ext uri="{FF2B5EF4-FFF2-40B4-BE49-F238E27FC236}">
                <a16:creationId xmlns:a16="http://schemas.microsoft.com/office/drawing/2014/main" id="{599A17E4-5416-4EC2-9A40-503E554D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876" y="3209925"/>
            <a:ext cx="324364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Na₂CO₃ + CO₂ + H₂O</a:t>
            </a:r>
          </a:p>
        </p:txBody>
      </p:sp>
      <p:sp>
        <p:nvSpPr>
          <p:cNvPr id="13" name="text-621">
            <a:extLst xmlns:a="http://schemas.openxmlformats.org/drawingml/2006/main">
              <a:ext uri="{FF2B5EF4-FFF2-40B4-BE49-F238E27FC236}">
                <a16:creationId xmlns:a16="http://schemas.microsoft.com/office/drawing/2014/main" id="{60CF4013-8377-41BD-9E7F-109ECB26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0519" y="3209925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4" name="text-622">
            <a:extLst xmlns:a="http://schemas.openxmlformats.org/drawingml/2006/main">
              <a:ext uri="{FF2B5EF4-FFF2-40B4-BE49-F238E27FC236}">
                <a16:creationId xmlns:a16="http://schemas.microsoft.com/office/drawing/2014/main" id="{B5819F8B-18B9-49E0-966E-D3229C23A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9669" y="3209925"/>
            <a:ext cx="173545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2NaHCO₃</a:t>
            </a:r>
          </a:p>
        </p:txBody>
      </p:sp>
      <p:sp>
        <p:nvSpPr>
          <p:cNvPr id="15" name="text-623">
            <a:extLst xmlns:a="http://schemas.openxmlformats.org/drawingml/2006/main">
              <a:ext uri="{FF2B5EF4-FFF2-40B4-BE49-F238E27FC236}">
                <a16:creationId xmlns:a16="http://schemas.microsoft.com/office/drawing/2014/main" id="{6F65CAFB-AD86-419F-98D8-5BDDD2E1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48150"/>
            <a:ext cx="110490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少量H⁺：CO₃²⁻ + H⁺ → HCO₃⁻</a:t>
            </a:r>
          </a:p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继续加H⁺：HCO₃⁻ + H⁺ → CO₂↑ + H₂O</a:t>
            </a:r>
          </a:p>
        </p:txBody>
      </p:sp>
      <p:sp>
        <p:nvSpPr>
          <p:cNvPr id="16" name="text-624">
            <a:extLst xmlns:a="http://schemas.openxmlformats.org/drawingml/2006/main">
              <a:ext uri="{FF2B5EF4-FFF2-40B4-BE49-F238E27FC236}">
                <a16:creationId xmlns:a16="http://schemas.microsoft.com/office/drawing/2014/main" id="{3B2FA086-FF37-4DD1-B906-2CE381F23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5785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与酸反应的现象，既看物质，也看加料顺序和用量</a:t>
            </a:r>
          </a:p>
        </p:txBody>
      </p:sp>
      <p:sp>
        <p:nvSpPr>
          <p:cNvPr id="18" name="NAV_128">
            <a:extLst xmlns:a="http://schemas.openxmlformats.org/drawingml/2006/main">
              <a:ext uri="{FF2B5EF4-FFF2-40B4-BE49-F238E27FC236}">
                <a16:creationId xmlns:a16="http://schemas.microsoft.com/office/drawing/2014/main" id="{A6EC4A45-1AF7-4C1D-B9A3-D00782417EDE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835539399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rect-625">
            <a:extLst xmlns:a="http://schemas.openxmlformats.org/drawingml/2006/main">
              <a:ext uri="{FF2B5EF4-FFF2-40B4-BE49-F238E27FC236}">
                <a16:creationId xmlns:a16="http://schemas.microsoft.com/office/drawing/2014/main" id="{F78DE0C3-8E37-49B8-A895-5386961C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26">
            <a:extLst xmlns:a="http://schemas.openxmlformats.org/drawingml/2006/main">
              <a:ext uri="{FF2B5EF4-FFF2-40B4-BE49-F238E27FC236}">
                <a16:creationId xmlns:a16="http://schemas.microsoft.com/office/drawing/2014/main" id="{572AEBB3-4421-4CA7-8E6A-485754DE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BBD1C4-CD9C-4A64-A47C-F57AA8AF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铝：氧化膜与两性</a:t>
            </a:r>
          </a:p>
        </p:txBody>
      </p:sp>
      <p:sp>
        <p:nvSpPr>
          <p:cNvPr id="4" name="path-627">
            <a:extLst xmlns:a="http://schemas.openxmlformats.org/drawingml/2006/main">
              <a:ext uri="{FF2B5EF4-FFF2-40B4-BE49-F238E27FC236}">
                <a16:creationId xmlns:a16="http://schemas.microsoft.com/office/drawing/2014/main" id="{CF45E9CD-575B-4D44-99FC-791A652F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28">
            <a:extLst xmlns:a="http://schemas.openxmlformats.org/drawingml/2006/main">
              <a:ext uri="{FF2B5EF4-FFF2-40B4-BE49-F238E27FC236}">
                <a16:creationId xmlns:a16="http://schemas.microsoft.com/office/drawing/2014/main" id="{DEA4E4A0-0615-40DC-8B48-BD85AA86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17—19 min</a:t>
            </a:r>
          </a:p>
        </p:txBody>
      </p:sp>
      <p:sp>
        <p:nvSpPr>
          <p:cNvPr id="6" name="text-629">
            <a:extLst xmlns:a="http://schemas.openxmlformats.org/drawingml/2006/main">
              <a:ext uri="{FF2B5EF4-FFF2-40B4-BE49-F238E27FC236}">
                <a16:creationId xmlns:a16="http://schemas.microsoft.com/office/drawing/2014/main" id="{59EE78B1-73A1-43F4-9C4D-AD1D1B19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630">
            <a:extLst xmlns:a="http://schemas.openxmlformats.org/drawingml/2006/main">
              <a:ext uri="{FF2B5EF4-FFF2-40B4-BE49-F238E27FC236}">
                <a16:creationId xmlns:a16="http://schemas.microsoft.com/office/drawing/2014/main" id="{A5EBE846-AA29-4A32-B4F0-B12CFC0C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51</a:t>
            </a:r>
          </a:p>
        </p:txBody>
      </p:sp>
      <p:sp>
        <p:nvSpPr>
          <p:cNvPr id="8" name="text-631">
            <a:extLst xmlns:a="http://schemas.openxmlformats.org/drawingml/2006/main">
              <a:ext uri="{FF2B5EF4-FFF2-40B4-BE49-F238E27FC236}">
                <a16:creationId xmlns:a16="http://schemas.microsoft.com/office/drawing/2014/main" id="{C11DBB0A-5AC0-4087-AED9-44DF8906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3832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致密Al₂O₃膜保护内部铝；酸或强碱可破坏膜</a:t>
            </a:r>
          </a:p>
        </p:txBody>
      </p:sp>
      <p:sp>
        <p:nvSpPr>
          <p:cNvPr id="9" name="text-632">
            <a:extLst xmlns:a="http://schemas.openxmlformats.org/drawingml/2006/main">
              <a:ext uri="{FF2B5EF4-FFF2-40B4-BE49-F238E27FC236}">
                <a16:creationId xmlns:a16="http://schemas.microsoft.com/office/drawing/2014/main" id="{9AEA386F-174E-4EF2-8A74-C8DA7F10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6638" y="2857500"/>
            <a:ext cx="2031301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Al₂O₃ + 6HCl</a:t>
            </a:r>
          </a:p>
        </p:txBody>
      </p:sp>
      <p:sp>
        <p:nvSpPr>
          <p:cNvPr id="10" name="text-633">
            <a:extLst xmlns:a="http://schemas.openxmlformats.org/drawingml/2006/main">
              <a:ext uri="{FF2B5EF4-FFF2-40B4-BE49-F238E27FC236}">
                <a16:creationId xmlns:a16="http://schemas.microsoft.com/office/drawing/2014/main" id="{A2E93863-76FE-4C4C-A3DD-92A758AA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7939" y="28575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8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1" name="text-634">
            <a:extLst xmlns:a="http://schemas.openxmlformats.org/drawingml/2006/main">
              <a:ext uri="{FF2B5EF4-FFF2-40B4-BE49-F238E27FC236}">
                <a16:creationId xmlns:a16="http://schemas.microsoft.com/office/drawing/2014/main" id="{2948A6E5-EE69-4C0E-B702-BC6A1F0FA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7089" y="2857500"/>
            <a:ext cx="218827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2AlCl₃ + 3H₂O</a:t>
            </a:r>
          </a:p>
        </p:txBody>
      </p:sp>
      <p:sp>
        <p:nvSpPr>
          <p:cNvPr id="12" name="text-635">
            <a:extLst xmlns:a="http://schemas.openxmlformats.org/drawingml/2006/main">
              <a:ext uri="{FF2B5EF4-FFF2-40B4-BE49-F238E27FC236}">
                <a16:creationId xmlns:a16="http://schemas.microsoft.com/office/drawing/2014/main" id="{374A4E3F-4FEB-4023-B779-EEEC5C67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1284" y="3876675"/>
            <a:ext cx="3247358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Al₂O₃ + 2NaOH + 3H₂O</a:t>
            </a:r>
          </a:p>
        </p:txBody>
      </p:sp>
      <p:sp>
        <p:nvSpPr>
          <p:cNvPr id="13" name="text-636">
            <a:extLst xmlns:a="http://schemas.openxmlformats.org/drawingml/2006/main">
              <a:ext uri="{FF2B5EF4-FFF2-40B4-BE49-F238E27FC236}">
                <a16:creationId xmlns:a16="http://schemas.microsoft.com/office/drawing/2014/main" id="{77FED83D-2450-4AB2-B150-BAE807751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8642" y="3876675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4" name="text-637">
            <a:extLst xmlns:a="http://schemas.openxmlformats.org/drawingml/2006/main">
              <a:ext uri="{FF2B5EF4-FFF2-40B4-BE49-F238E27FC236}">
                <a16:creationId xmlns:a16="http://schemas.microsoft.com/office/drawing/2014/main" id="{6CE30E77-EAAC-4BD6-9B6E-7D1FE6DE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7792" y="3876675"/>
            <a:ext cx="2062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2Na[Al(OH)₄]</a:t>
            </a:r>
          </a:p>
        </p:txBody>
      </p:sp>
      <p:sp>
        <p:nvSpPr>
          <p:cNvPr id="15" name="text-638">
            <a:extLst xmlns:a="http://schemas.openxmlformats.org/drawingml/2006/main">
              <a:ext uri="{FF2B5EF4-FFF2-40B4-BE49-F238E27FC236}">
                <a16:creationId xmlns:a16="http://schemas.microsoft.com/office/drawing/2014/main" id="{9C43FE29-3FE6-49D8-AEF9-34F820F8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5346" y="4991100"/>
            <a:ext cx="2931509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2Al + 2NaOH + 6H₂O</a:t>
            </a:r>
          </a:p>
        </p:txBody>
      </p:sp>
      <p:sp>
        <p:nvSpPr>
          <p:cNvPr id="16" name="text-639">
            <a:extLst xmlns:a="http://schemas.openxmlformats.org/drawingml/2006/main">
              <a:ext uri="{FF2B5EF4-FFF2-40B4-BE49-F238E27FC236}">
                <a16:creationId xmlns:a16="http://schemas.microsoft.com/office/drawing/2014/main" id="{97E19DCA-5729-48B9-9F68-D538CB19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855" y="49911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7" name="text-640">
            <a:extLst xmlns:a="http://schemas.openxmlformats.org/drawingml/2006/main">
              <a:ext uri="{FF2B5EF4-FFF2-40B4-BE49-F238E27FC236}">
                <a16:creationId xmlns:a16="http://schemas.microsoft.com/office/drawing/2014/main" id="{119D8B9C-8574-4B15-A4B7-FD191351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6005" y="4991100"/>
            <a:ext cx="2910649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2Na[Al(OH)₄] + 3H₂↑</a:t>
            </a:r>
          </a:p>
        </p:txBody>
      </p:sp>
      <p:sp>
        <p:nvSpPr>
          <p:cNvPr id="19" name="NAV_129">
            <a:extLst xmlns:a="http://schemas.openxmlformats.org/drawingml/2006/main">
              <a:ext uri="{FF2B5EF4-FFF2-40B4-BE49-F238E27FC236}">
                <a16:creationId xmlns:a16="http://schemas.microsoft.com/office/drawing/2014/main" id="{0D60822F-F291-4025-848D-CC17B6F066B9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173275823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ct-641">
            <a:extLst xmlns:a="http://schemas.openxmlformats.org/drawingml/2006/main">
              <a:ext uri="{FF2B5EF4-FFF2-40B4-BE49-F238E27FC236}">
                <a16:creationId xmlns:a16="http://schemas.microsoft.com/office/drawing/2014/main" id="{4EDA95AB-4801-43F6-81CE-3AD0E305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42">
            <a:extLst xmlns:a="http://schemas.openxmlformats.org/drawingml/2006/main">
              <a:ext uri="{FF2B5EF4-FFF2-40B4-BE49-F238E27FC236}">
                <a16:creationId xmlns:a16="http://schemas.microsoft.com/office/drawing/2014/main" id="{7DF7C772-4C1A-4766-9133-6CF90D1AD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E50E81-70AE-411D-BF73-32981F7F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铁：产物价态取决于反应条件</a:t>
            </a:r>
          </a:p>
        </p:txBody>
      </p:sp>
      <p:sp>
        <p:nvSpPr>
          <p:cNvPr id="4" name="path-643">
            <a:extLst xmlns:a="http://schemas.openxmlformats.org/drawingml/2006/main">
              <a:ext uri="{FF2B5EF4-FFF2-40B4-BE49-F238E27FC236}">
                <a16:creationId xmlns:a16="http://schemas.microsoft.com/office/drawing/2014/main" id="{18D4A963-14E3-443D-A31D-50D7B151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44">
            <a:extLst xmlns:a="http://schemas.openxmlformats.org/drawingml/2006/main">
              <a:ext uri="{FF2B5EF4-FFF2-40B4-BE49-F238E27FC236}">
                <a16:creationId xmlns:a16="http://schemas.microsoft.com/office/drawing/2014/main" id="{01CA2993-E280-4767-8F68-33F7FC0F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19—21 min</a:t>
            </a:r>
          </a:p>
        </p:txBody>
      </p:sp>
      <p:sp>
        <p:nvSpPr>
          <p:cNvPr id="6" name="text-645">
            <a:extLst xmlns:a="http://schemas.openxmlformats.org/drawingml/2006/main">
              <a:ext uri="{FF2B5EF4-FFF2-40B4-BE49-F238E27FC236}">
                <a16:creationId xmlns:a16="http://schemas.microsoft.com/office/drawing/2014/main" id="{98F36145-4AB6-4981-9AE7-6E0CE4C7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646">
            <a:extLst xmlns:a="http://schemas.openxmlformats.org/drawingml/2006/main">
              <a:ext uri="{FF2B5EF4-FFF2-40B4-BE49-F238E27FC236}">
                <a16:creationId xmlns:a16="http://schemas.microsoft.com/office/drawing/2014/main" id="{707E7244-E552-4AB7-8A71-99D39CCF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52</a:t>
            </a:r>
          </a:p>
        </p:txBody>
      </p:sp>
      <p:sp>
        <p:nvSpPr>
          <p:cNvPr id="8" name="text-647">
            <a:extLst xmlns:a="http://schemas.openxmlformats.org/drawingml/2006/main">
              <a:ext uri="{FF2B5EF4-FFF2-40B4-BE49-F238E27FC236}">
                <a16:creationId xmlns:a16="http://schemas.microsoft.com/office/drawing/2014/main" id="{E5C944EC-9C43-41AF-8EE3-C066053A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3374" y="2190750"/>
            <a:ext cx="1703546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 + 2H⁺</a:t>
            </a:r>
          </a:p>
        </p:txBody>
      </p:sp>
      <p:sp>
        <p:nvSpPr>
          <p:cNvPr id="9" name="text-648">
            <a:extLst xmlns:a="http://schemas.openxmlformats.org/drawingml/2006/main">
              <a:ext uri="{FF2B5EF4-FFF2-40B4-BE49-F238E27FC236}">
                <a16:creationId xmlns:a16="http://schemas.microsoft.com/office/drawing/2014/main" id="{5DB24B37-293E-4357-9F1D-50944E41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6920" y="2190750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0" name="text-649">
            <a:extLst xmlns:a="http://schemas.openxmlformats.org/drawingml/2006/main">
              <a:ext uri="{FF2B5EF4-FFF2-40B4-BE49-F238E27FC236}">
                <a16:creationId xmlns:a16="http://schemas.microsoft.com/office/drawing/2014/main" id="{41D58558-9CD0-4462-A262-FD41CCBC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4670" y="2190750"/>
            <a:ext cx="1933956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Fe²⁺ + H₂↑</a:t>
            </a:r>
          </a:p>
        </p:txBody>
      </p:sp>
      <p:sp>
        <p:nvSpPr>
          <p:cNvPr id="11" name="text-650">
            <a:extLst xmlns:a="http://schemas.openxmlformats.org/drawingml/2006/main">
              <a:ext uri="{FF2B5EF4-FFF2-40B4-BE49-F238E27FC236}">
                <a16:creationId xmlns:a16="http://schemas.microsoft.com/office/drawing/2014/main" id="{4B693F5B-42CA-4B95-8552-F1ED6CA5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6920" y="1933575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稀盐酸等</a:t>
            </a:r>
          </a:p>
        </p:txBody>
      </p:sp>
      <p:sp>
        <p:nvSpPr>
          <p:cNvPr id="12" name="text-651">
            <a:extLst xmlns:a="http://schemas.openxmlformats.org/drawingml/2006/main">
              <a:ext uri="{FF2B5EF4-FFF2-40B4-BE49-F238E27FC236}">
                <a16:creationId xmlns:a16="http://schemas.microsoft.com/office/drawing/2014/main" id="{59461AC0-A90C-4686-8BF8-A2ADCC11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1732" y="3371850"/>
            <a:ext cx="189557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2Fe + 3Cl₂</a:t>
            </a:r>
          </a:p>
        </p:txBody>
      </p:sp>
      <p:sp>
        <p:nvSpPr>
          <p:cNvPr id="13" name="text-652">
            <a:extLst xmlns:a="http://schemas.openxmlformats.org/drawingml/2006/main">
              <a:ext uri="{FF2B5EF4-FFF2-40B4-BE49-F238E27FC236}">
                <a16:creationId xmlns:a16="http://schemas.microsoft.com/office/drawing/2014/main" id="{70A460C5-D40C-49DE-A6CF-90211DA1A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7302" y="3371850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4" name="text-653">
            <a:extLst xmlns:a="http://schemas.openxmlformats.org/drawingml/2006/main">
              <a:ext uri="{FF2B5EF4-FFF2-40B4-BE49-F238E27FC236}">
                <a16:creationId xmlns:a16="http://schemas.microsoft.com/office/drawing/2014/main" id="{F23B7103-C770-40E9-AD31-B6580C20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5052" y="3371850"/>
            <a:ext cx="1345216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2FeCl₃</a:t>
            </a:r>
          </a:p>
        </p:txBody>
      </p:sp>
      <p:sp>
        <p:nvSpPr>
          <p:cNvPr id="15" name="text-654">
            <a:extLst xmlns:a="http://schemas.openxmlformats.org/drawingml/2006/main">
              <a:ext uri="{FF2B5EF4-FFF2-40B4-BE49-F238E27FC236}">
                <a16:creationId xmlns:a16="http://schemas.microsoft.com/office/drawing/2014/main" id="{87CAFF4A-F22C-4534-9E87-192379B4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7302" y="3114675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点燃</a:t>
            </a:r>
          </a:p>
        </p:txBody>
      </p:sp>
      <p:sp>
        <p:nvSpPr>
          <p:cNvPr id="16" name="text-655">
            <a:extLst xmlns:a="http://schemas.openxmlformats.org/drawingml/2006/main">
              <a:ext uri="{FF2B5EF4-FFF2-40B4-BE49-F238E27FC236}">
                <a16:creationId xmlns:a16="http://schemas.microsoft.com/office/drawing/2014/main" id="{0A53240C-204B-46C4-8D42-58A41EF4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8746" y="4600575"/>
            <a:ext cx="2447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3Fe + 4H₂O(g)</a:t>
            </a:r>
          </a:p>
        </p:txBody>
      </p:sp>
      <p:sp>
        <p:nvSpPr>
          <p:cNvPr id="17" name="text-656">
            <a:extLst xmlns:a="http://schemas.openxmlformats.org/drawingml/2006/main">
              <a:ext uri="{FF2B5EF4-FFF2-40B4-BE49-F238E27FC236}">
                <a16:creationId xmlns:a16="http://schemas.microsoft.com/office/drawing/2014/main" id="{65455904-2C8C-4765-BBCC-86ACB66F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6671" y="460057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0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8" name="text-657">
            <a:extLst xmlns:a="http://schemas.openxmlformats.org/drawingml/2006/main">
              <a:ext uri="{FF2B5EF4-FFF2-40B4-BE49-F238E27FC236}">
                <a16:creationId xmlns:a16="http://schemas.microsoft.com/office/drawing/2014/main" id="{41852393-8DBA-4E28-BA3C-1FDC12EA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4421" y="4600575"/>
            <a:ext cx="209883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Fe₃O₄ + 4H₂</a:t>
            </a:r>
          </a:p>
        </p:txBody>
      </p:sp>
      <p:sp>
        <p:nvSpPr>
          <p:cNvPr id="19" name="text-658">
            <a:extLst xmlns:a="http://schemas.openxmlformats.org/drawingml/2006/main">
              <a:ext uri="{FF2B5EF4-FFF2-40B4-BE49-F238E27FC236}">
                <a16:creationId xmlns:a16="http://schemas.microsoft.com/office/drawing/2014/main" id="{3EBAC906-A565-47C3-9A46-20105536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6671" y="43434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高温</a:t>
            </a:r>
          </a:p>
        </p:txBody>
      </p:sp>
      <p:sp>
        <p:nvSpPr>
          <p:cNvPr id="20" name="text-659">
            <a:extLst xmlns:a="http://schemas.openxmlformats.org/drawingml/2006/main">
              <a:ext uri="{FF2B5EF4-FFF2-40B4-BE49-F238E27FC236}">
                <a16:creationId xmlns:a16="http://schemas.microsoft.com/office/drawing/2014/main" id="{140A42E9-2F66-4018-BEB3-CC8A2858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48325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Fe²⁺与Fe³⁺都常见，不能只凭“铁参加反应”确定价态</a:t>
            </a:r>
          </a:p>
        </p:txBody>
      </p:sp>
      <p:sp>
        <p:nvSpPr>
          <p:cNvPr id="22" name="NAV_130">
            <a:extLst xmlns:a="http://schemas.openxmlformats.org/drawingml/2006/main">
              <a:ext uri="{FF2B5EF4-FFF2-40B4-BE49-F238E27FC236}">
                <a16:creationId xmlns:a16="http://schemas.microsoft.com/office/drawing/2014/main" id="{92456492-CD76-43A2-859B-85498EB5890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255160772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660">
            <a:extLst xmlns:a="http://schemas.openxmlformats.org/drawingml/2006/main">
              <a:ext uri="{FF2B5EF4-FFF2-40B4-BE49-F238E27FC236}">
                <a16:creationId xmlns:a16="http://schemas.microsoft.com/office/drawing/2014/main" id="{0AAD19A8-2CF4-471C-8B4B-C8DDBC34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61">
            <a:extLst xmlns:a="http://schemas.openxmlformats.org/drawingml/2006/main">
              <a:ext uri="{FF2B5EF4-FFF2-40B4-BE49-F238E27FC236}">
                <a16:creationId xmlns:a16="http://schemas.microsoft.com/office/drawing/2014/main" id="{481DCDE7-5A56-4935-99F6-44A54D6B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关卡4/8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6C2044-E5F3-461B-8379-0AFFF992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铁的化合物：颜色与沉淀变化</a:t>
            </a:r>
          </a:p>
        </p:txBody>
      </p:sp>
      <p:sp>
        <p:nvSpPr>
          <p:cNvPr id="4" name="path-662">
            <a:extLst xmlns:a="http://schemas.openxmlformats.org/drawingml/2006/main">
              <a:ext uri="{FF2B5EF4-FFF2-40B4-BE49-F238E27FC236}">
                <a16:creationId xmlns:a16="http://schemas.microsoft.com/office/drawing/2014/main" id="{55045872-8C13-4337-A728-1B16D8DD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63">
            <a:extLst xmlns:a="http://schemas.openxmlformats.org/drawingml/2006/main">
              <a:ext uri="{FF2B5EF4-FFF2-40B4-BE49-F238E27FC236}">
                <a16:creationId xmlns:a16="http://schemas.microsoft.com/office/drawing/2014/main" id="{98469D3E-D32C-4518-8861-01D17D42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21—23 min</a:t>
            </a:r>
          </a:p>
        </p:txBody>
      </p:sp>
      <p:sp>
        <p:nvSpPr>
          <p:cNvPr id="6" name="text-664">
            <a:extLst xmlns:a="http://schemas.openxmlformats.org/drawingml/2006/main">
              <a:ext uri="{FF2B5EF4-FFF2-40B4-BE49-F238E27FC236}">
                <a16:creationId xmlns:a16="http://schemas.microsoft.com/office/drawing/2014/main" id="{0079D9E3-7919-4212-80B7-B7CB5AEE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你来完成颜色序列，再配平方程式</a:t>
            </a:r>
          </a:p>
        </p:txBody>
      </p:sp>
      <p:sp>
        <p:nvSpPr>
          <p:cNvPr id="7" name="text-665">
            <a:extLst xmlns:a="http://schemas.openxmlformats.org/drawingml/2006/main">
              <a:ext uri="{FF2B5EF4-FFF2-40B4-BE49-F238E27FC236}">
                <a16:creationId xmlns:a16="http://schemas.microsoft.com/office/drawing/2014/main" id="{2F2FA352-6466-4BBF-A08B-1950F4E48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666">
            <a:extLst xmlns:a="http://schemas.openxmlformats.org/drawingml/2006/main">
              <a:ext uri="{FF2B5EF4-FFF2-40B4-BE49-F238E27FC236}">
                <a16:creationId xmlns:a16="http://schemas.microsoft.com/office/drawing/2014/main" id="{A741402B-3454-457D-85E8-4B8126B7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53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mlns:a="http://schemas.openxmlformats.org/drawingml/2006/main" x="571500" y="1809750"/>
          <a:ext xmlns:a="http://schemas.openxmlformats.org/drawingml/2006/main" cx="110490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95625"/>
                <a:gridCol w="2428875"/>
                <a:gridCol w="3095625"/>
                <a:gridCol w="2428875"/>
              </a:tblGrid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物质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颜色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物质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颜色</a:t>
                      </a:r>
                    </a:p>
                  </a:txBody>
                  <a:tcPr marL="152400" marR="114300" marT="85725" marB="85725" anchor="ctr">
                    <a:solidFill>
                      <a:srgbClr val="A86316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FeO / Fe₃O₄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黑色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Fe₂O₃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红棕色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Fe²⁺溶液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浅绿色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Fe³⁺溶液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棕黄色</a:t>
                      </a:r>
                    </a:p>
                  </a:txBody>
                  <a:tcPr marL="152400" marR="114300" marT="85725" marB="85725" anchor="ctr">
                    <a:solidFill>
                      <a:srgbClr val="FBF0DE"/>
                    </a:solidFill>
                  </a:tcPr>
                </a:tc>
              </a:tr>
              <a:tr h="678656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Fe(OH)₂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白色沉淀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Fe(OH)₃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7354A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红褐色沉淀</a:t>
                      </a:r>
                    </a:p>
                  </a:txBody>
                  <a:tcPr marL="152400" marR="114300" marT="85725" marB="857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-667">
            <a:extLst xmlns:a="http://schemas.openxmlformats.org/drawingml/2006/main">
              <a:ext uri="{FF2B5EF4-FFF2-40B4-BE49-F238E27FC236}">
                <a16:creationId xmlns:a16="http://schemas.microsoft.com/office/drawing/2014/main" id="{289DF115-E3AA-4BA2-9F34-B71D2E8F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05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思考   新制Fe(OH)₂暴露空气，颜色怎样变化？</a:t>
            </a:r>
          </a:p>
        </p:txBody>
      </p:sp>
      <p:sp>
        <p:nvSpPr>
          <p:cNvPr id="11" name="REVEAL_1_668">
            <a:extLst xmlns:a="http://schemas.openxmlformats.org/drawingml/2006/main">
              <a:ext uri="{FF2B5EF4-FFF2-40B4-BE49-F238E27FC236}">
                <a16:creationId xmlns:a16="http://schemas.microsoft.com/office/drawing/2014/main" id="{6B983E04-FFA1-4A55-A2E2-98268E37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62600"/>
            <a:ext cx="1104900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白色 → 灰绿色 → 红褐色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4Fe(OH)₂ + O₂ + 2H₂O → 4Fe(OH)₃。</a:t>
            </a:r>
          </a:p>
        </p:txBody>
      </p:sp>
      <p:sp>
        <p:nvSpPr>
          <p:cNvPr id="14" name="NAV_131">
            <a:extLst xmlns:a="http://schemas.openxmlformats.org/drawingml/2006/main">
              <a:ext uri="{FF2B5EF4-FFF2-40B4-BE49-F238E27FC236}">
                <a16:creationId xmlns:a16="http://schemas.microsoft.com/office/drawing/2014/main" id="{C5A3C852-703C-4ACD-9A5C-2669DAEFF6A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33636006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rect-669">
            <a:extLst xmlns:a="http://schemas.openxmlformats.org/drawingml/2006/main">
              <a:ext uri="{FF2B5EF4-FFF2-40B4-BE49-F238E27FC236}">
                <a16:creationId xmlns:a16="http://schemas.microsoft.com/office/drawing/2014/main" id="{97D28C44-4EAF-45DD-BED4-5C1031D7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70">
            <a:extLst xmlns:a="http://schemas.openxmlformats.org/drawingml/2006/main">
              <a:ext uri="{FF2B5EF4-FFF2-40B4-BE49-F238E27FC236}">
                <a16:creationId xmlns:a16="http://schemas.microsoft.com/office/drawing/2014/main" id="{7CD9CD5F-D377-44B9-9730-2DA73B4D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03B3478-2267-4FB4-8FBF-57C68089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Fe²⁺与Fe³⁺：电子转移的两条路</a:t>
            </a:r>
          </a:p>
        </p:txBody>
      </p:sp>
      <p:sp>
        <p:nvSpPr>
          <p:cNvPr id="4" name="path-671">
            <a:extLst xmlns:a="http://schemas.openxmlformats.org/drawingml/2006/main">
              <a:ext uri="{FF2B5EF4-FFF2-40B4-BE49-F238E27FC236}">
                <a16:creationId xmlns:a16="http://schemas.microsoft.com/office/drawing/2014/main" id="{1A6E5AC2-E341-41E3-8252-A2C07060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72">
            <a:extLst xmlns:a="http://schemas.openxmlformats.org/drawingml/2006/main">
              <a:ext uri="{FF2B5EF4-FFF2-40B4-BE49-F238E27FC236}">
                <a16:creationId xmlns:a16="http://schemas.microsoft.com/office/drawing/2014/main" id="{2A984E2B-F376-4247-8A78-07B3F3F7A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23—25 min</a:t>
            </a:r>
          </a:p>
        </p:txBody>
      </p:sp>
      <p:sp>
        <p:nvSpPr>
          <p:cNvPr id="6" name="text-673">
            <a:extLst xmlns:a="http://schemas.openxmlformats.org/drawingml/2006/main">
              <a:ext uri="{FF2B5EF4-FFF2-40B4-BE49-F238E27FC236}">
                <a16:creationId xmlns:a16="http://schemas.microsoft.com/office/drawing/2014/main" id="{729030D1-2240-43E3-8EB1-C2D4DA42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674">
            <a:extLst xmlns:a="http://schemas.openxmlformats.org/drawingml/2006/main">
              <a:ext uri="{FF2B5EF4-FFF2-40B4-BE49-F238E27FC236}">
                <a16:creationId xmlns:a16="http://schemas.microsoft.com/office/drawing/2014/main" id="{CD0DA4BC-8882-4304-8920-5C540E3C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54</a:t>
            </a:r>
          </a:p>
        </p:txBody>
      </p:sp>
      <p:sp>
        <p:nvSpPr>
          <p:cNvPr id="8" name="rect-675">
            <a:extLst xmlns:a="http://schemas.openxmlformats.org/drawingml/2006/main">
              <a:ext uri="{FF2B5EF4-FFF2-40B4-BE49-F238E27FC236}">
                <a16:creationId xmlns:a16="http://schemas.microsoft.com/office/drawing/2014/main" id="{082C115C-1639-4366-8CC8-C0E4D02E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9" name="text-676">
            <a:extLst xmlns:a="http://schemas.openxmlformats.org/drawingml/2006/main">
              <a:ext uri="{FF2B5EF4-FFF2-40B4-BE49-F238E27FC236}">
                <a16:creationId xmlns:a16="http://schemas.microsoft.com/office/drawing/2014/main" id="{4F5A5B20-FD29-4A97-9C19-5047E9EE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240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Fe²⁺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3803A9-47BD-4450-AA4A-492D2C779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23622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1" name="rect-677">
            <a:extLst xmlns:a="http://schemas.openxmlformats.org/drawingml/2006/main">
              <a:ext uri="{FF2B5EF4-FFF2-40B4-BE49-F238E27FC236}">
                <a16:creationId xmlns:a16="http://schemas.microsoft.com/office/drawing/2014/main" id="{5FA94DB0-124A-42C9-AA83-610C3543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0478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2" name="text-678">
            <a:extLst xmlns:a="http://schemas.openxmlformats.org/drawingml/2006/main">
              <a:ext uri="{FF2B5EF4-FFF2-40B4-BE49-F238E27FC236}">
                <a16:creationId xmlns:a16="http://schemas.microsoft.com/office/drawing/2014/main" id="{A4ABE20A-89A2-471A-9548-AF6687D8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21240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氧化剂，如Cl₂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A9D766-8D5C-42FB-B352-E8042F6A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23622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4" name="rect-679">
            <a:extLst xmlns:a="http://schemas.openxmlformats.org/drawingml/2006/main">
              <a:ext uri="{FF2B5EF4-FFF2-40B4-BE49-F238E27FC236}">
                <a16:creationId xmlns:a16="http://schemas.microsoft.com/office/drawing/2014/main" id="{9CDBE6FE-89E2-48A1-AEB8-B857A21A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20478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5" name="text-680">
            <a:extLst xmlns:a="http://schemas.openxmlformats.org/drawingml/2006/main">
              <a:ext uri="{FF2B5EF4-FFF2-40B4-BE49-F238E27FC236}">
                <a16:creationId xmlns:a16="http://schemas.microsoft.com/office/drawing/2014/main" id="{23B98FAB-8FED-4EB3-BB5B-A0B5661EA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21240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Fe³⁺</a:t>
            </a:r>
          </a:p>
        </p:txBody>
      </p:sp>
      <p:sp>
        <p:nvSpPr>
          <p:cNvPr id="16" name="text-681">
            <a:extLst xmlns:a="http://schemas.openxmlformats.org/drawingml/2006/main">
              <a:ext uri="{FF2B5EF4-FFF2-40B4-BE49-F238E27FC236}">
                <a16:creationId xmlns:a16="http://schemas.microsoft.com/office/drawing/2014/main" id="{FFADA5F6-3092-4721-8312-58C954A2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022" y="3228975"/>
            <a:ext cx="1972056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2Fe²⁺ + Cl₂</a:t>
            </a:r>
          </a:p>
        </p:txBody>
      </p:sp>
      <p:sp>
        <p:nvSpPr>
          <p:cNvPr id="17" name="text-682">
            <a:extLst xmlns:a="http://schemas.openxmlformats.org/drawingml/2006/main">
              <a:ext uri="{FF2B5EF4-FFF2-40B4-BE49-F238E27FC236}">
                <a16:creationId xmlns:a16="http://schemas.microsoft.com/office/drawing/2014/main" id="{FE10B61A-4A47-49FC-B757-B39779DB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078" y="3228975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8" name="text-683">
            <a:extLst xmlns:a="http://schemas.openxmlformats.org/drawingml/2006/main">
              <a:ext uri="{FF2B5EF4-FFF2-40B4-BE49-F238E27FC236}">
                <a16:creationId xmlns:a16="http://schemas.microsoft.com/office/drawing/2014/main" id="{A245B019-2D06-481C-89A1-510407D5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6228" y="3228975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2Fe³⁺ + 2Cl⁻</a:t>
            </a:r>
          </a:p>
        </p:txBody>
      </p:sp>
      <p:sp>
        <p:nvSpPr>
          <p:cNvPr id="19" name="rect-684">
            <a:extLst xmlns:a="http://schemas.openxmlformats.org/drawingml/2006/main">
              <a:ext uri="{FF2B5EF4-FFF2-40B4-BE49-F238E27FC236}">
                <a16:creationId xmlns:a16="http://schemas.microsoft.com/office/drawing/2014/main" id="{6ADDB607-C6C9-4348-9F6E-6B1FD152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20" name="text-685">
            <a:extLst xmlns:a="http://schemas.openxmlformats.org/drawingml/2006/main">
              <a:ext uri="{FF2B5EF4-FFF2-40B4-BE49-F238E27FC236}">
                <a16:creationId xmlns:a16="http://schemas.microsoft.com/office/drawing/2014/main" id="{65875AA8-7FC1-4DA6-9022-6220CC10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481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Fe³⁺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5B7C38-742A-4A05-80DD-7AB8D48D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0325" y="46863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2" name="rect-686">
            <a:extLst xmlns:a="http://schemas.openxmlformats.org/drawingml/2006/main">
              <a:ext uri="{FF2B5EF4-FFF2-40B4-BE49-F238E27FC236}">
                <a16:creationId xmlns:a16="http://schemas.microsoft.com/office/drawing/2014/main" id="{EC530EFE-58FB-4075-9049-85449E8D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3719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23" name="text-687">
            <a:extLst xmlns:a="http://schemas.openxmlformats.org/drawingml/2006/main">
              <a:ext uri="{FF2B5EF4-FFF2-40B4-BE49-F238E27FC236}">
                <a16:creationId xmlns:a16="http://schemas.microsoft.com/office/drawing/2014/main" id="{CDDE7CC9-A38D-411B-B569-1C88D720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1375" y="44481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还原剂，如Fe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7EF2BF-3E90-4980-B7E3-CBB951FB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7325" y="4686300"/>
            <a:ext cx="504825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5" name="rect-688">
            <a:extLst xmlns:a="http://schemas.openxmlformats.org/drawingml/2006/main">
              <a:ext uri="{FF2B5EF4-FFF2-40B4-BE49-F238E27FC236}">
                <a16:creationId xmlns:a16="http://schemas.microsoft.com/office/drawing/2014/main" id="{5BCC42A5-0C7D-441A-A48F-5B03D9C0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5500" y="4371975"/>
            <a:ext cx="31750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26" name="text-689">
            <a:extLst xmlns:a="http://schemas.openxmlformats.org/drawingml/2006/main">
              <a:ext uri="{FF2B5EF4-FFF2-40B4-BE49-F238E27FC236}">
                <a16:creationId xmlns:a16="http://schemas.microsoft.com/office/drawing/2014/main" id="{E2D605F3-F7B9-4D96-8B9A-CE32FC23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8375" y="4448175"/>
            <a:ext cx="2889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Fe²⁺</a:t>
            </a:r>
          </a:p>
        </p:txBody>
      </p:sp>
      <p:sp>
        <p:nvSpPr>
          <p:cNvPr id="27" name="text-690">
            <a:extLst xmlns:a="http://schemas.openxmlformats.org/drawingml/2006/main">
              <a:ext uri="{FF2B5EF4-FFF2-40B4-BE49-F238E27FC236}">
                <a16:creationId xmlns:a16="http://schemas.microsoft.com/office/drawing/2014/main" id="{C5B9C379-594E-4A79-A147-71C3C95D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8371" y="5486400"/>
            <a:ext cx="1935004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 + 2Fe³⁺</a:t>
            </a:r>
          </a:p>
        </p:txBody>
      </p:sp>
      <p:sp>
        <p:nvSpPr>
          <p:cNvPr id="28" name="text-691">
            <a:extLst xmlns:a="http://schemas.openxmlformats.org/drawingml/2006/main">
              <a:ext uri="{FF2B5EF4-FFF2-40B4-BE49-F238E27FC236}">
                <a16:creationId xmlns:a16="http://schemas.microsoft.com/office/drawing/2014/main" id="{34E2E86A-ED15-430F-8DE6-C601D77E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3374" y="5486400"/>
            <a:ext cx="819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29" name="text-692">
            <a:extLst xmlns:a="http://schemas.openxmlformats.org/drawingml/2006/main">
              <a:ext uri="{FF2B5EF4-FFF2-40B4-BE49-F238E27FC236}">
                <a16:creationId xmlns:a16="http://schemas.microsoft.com/office/drawing/2014/main" id="{25C337FD-D1AF-42CD-BA15-6B643B415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2524" y="5486400"/>
            <a:ext cx="122110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7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3Fe²⁺</a:t>
            </a:r>
          </a:p>
        </p:txBody>
      </p:sp>
      <p:sp>
        <p:nvSpPr>
          <p:cNvPr id="31" name="NAV_132">
            <a:extLst xmlns:a="http://schemas.openxmlformats.org/drawingml/2006/main">
              <a:ext uri="{FF2B5EF4-FFF2-40B4-BE49-F238E27FC236}">
                <a16:creationId xmlns:a16="http://schemas.microsoft.com/office/drawing/2014/main" id="{5CA03DB7-3163-490C-8844-AEF6B6F3FBC9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309232534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rect-693">
            <a:extLst xmlns:a="http://schemas.openxmlformats.org/drawingml/2006/main">
              <a:ext uri="{FF2B5EF4-FFF2-40B4-BE49-F238E27FC236}">
                <a16:creationId xmlns:a16="http://schemas.microsoft.com/office/drawing/2014/main" id="{12719DD3-61D2-4FC6-92C6-351FCA55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694">
            <a:extLst xmlns:a="http://schemas.openxmlformats.org/drawingml/2006/main">
              <a:ext uri="{FF2B5EF4-FFF2-40B4-BE49-F238E27FC236}">
                <a16:creationId xmlns:a16="http://schemas.microsoft.com/office/drawing/2014/main" id="{CD270D72-D59A-44EF-94A1-96EE5928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关卡5/8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05DD57-4F5A-4443-BCF0-F03E46FA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Fe³⁺检验：顺序改变结论</a:t>
            </a:r>
          </a:p>
        </p:txBody>
      </p:sp>
      <p:sp>
        <p:nvSpPr>
          <p:cNvPr id="4" name="path-695">
            <a:extLst xmlns:a="http://schemas.openxmlformats.org/drawingml/2006/main">
              <a:ext uri="{FF2B5EF4-FFF2-40B4-BE49-F238E27FC236}">
                <a16:creationId xmlns:a16="http://schemas.microsoft.com/office/drawing/2014/main" id="{0E170CD3-29C0-4FDF-BC17-7C54DAF0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696">
            <a:extLst xmlns:a="http://schemas.openxmlformats.org/drawingml/2006/main">
              <a:ext uri="{FF2B5EF4-FFF2-40B4-BE49-F238E27FC236}">
                <a16:creationId xmlns:a16="http://schemas.microsoft.com/office/drawing/2014/main" id="{EC73378A-E227-46E3-8239-D3176BD4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25—27 min</a:t>
            </a:r>
          </a:p>
        </p:txBody>
      </p:sp>
      <p:sp>
        <p:nvSpPr>
          <p:cNvPr id="6" name="text-697">
            <a:extLst xmlns:a="http://schemas.openxmlformats.org/drawingml/2006/main">
              <a:ext uri="{FF2B5EF4-FFF2-40B4-BE49-F238E27FC236}">
                <a16:creationId xmlns:a16="http://schemas.microsoft.com/office/drawing/2014/main" id="{D9E00C53-D7C3-43D0-B392-F28E2AA69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解释两次现象。先报结论，再说明检验顺序</a:t>
            </a:r>
          </a:p>
        </p:txBody>
      </p:sp>
      <p:sp>
        <p:nvSpPr>
          <p:cNvPr id="7" name="text-698">
            <a:extLst xmlns:a="http://schemas.openxmlformats.org/drawingml/2006/main">
              <a:ext uri="{FF2B5EF4-FFF2-40B4-BE49-F238E27FC236}">
                <a16:creationId xmlns:a16="http://schemas.microsoft.com/office/drawing/2014/main" id="{C5C85878-E706-4F44-BA67-44D71527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699">
            <a:extLst xmlns:a="http://schemas.openxmlformats.org/drawingml/2006/main">
              <a:ext uri="{FF2B5EF4-FFF2-40B4-BE49-F238E27FC236}">
                <a16:creationId xmlns:a16="http://schemas.microsoft.com/office/drawing/2014/main" id="{E84FCD2D-12E9-41A9-A41D-31145006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55</a:t>
            </a:r>
          </a:p>
        </p:txBody>
      </p:sp>
      <p:sp>
        <p:nvSpPr>
          <p:cNvPr id="9" name="text-700">
            <a:extLst xmlns:a="http://schemas.openxmlformats.org/drawingml/2006/main">
              <a:ext uri="{FF2B5EF4-FFF2-40B4-BE49-F238E27FC236}">
                <a16:creationId xmlns:a16="http://schemas.microsoft.com/office/drawing/2014/main" id="{13D3B2D5-7147-46C1-95DA-9E7CC3CA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KSCN遇Fe³⁺形成血红色体系，属于显色检验</a:t>
            </a:r>
          </a:p>
        </p:txBody>
      </p:sp>
      <p:sp>
        <p:nvSpPr>
          <p:cNvPr id="10" name="text-701">
            <a:extLst xmlns:a="http://schemas.openxmlformats.org/drawingml/2006/main">
              <a:ext uri="{FF2B5EF4-FFF2-40B4-BE49-F238E27FC236}">
                <a16:creationId xmlns:a16="http://schemas.microsoft.com/office/drawing/2014/main" id="{5D7737CD-DB1D-4078-8EBF-827A7796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43225"/>
            <a:ext cx="11049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实验情境   某待测液加入KSCN后不变红，</a:t>
            </a:r>
          </a:p>
          <a:p xmlns:a="http://schemas.openxmlformats.org/drawingml/2006/main">
            <a:pPr>
              <a:buNone/>
              <a:defRPr sz="24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4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再加入少量新制氯水后变红。说明什么？</a:t>
            </a:r>
          </a:p>
        </p:txBody>
      </p:sp>
      <p:sp>
        <p:nvSpPr>
          <p:cNvPr id="11" name="REVEAL_1_702">
            <a:extLst xmlns:a="http://schemas.openxmlformats.org/drawingml/2006/main">
              <a:ext uri="{FF2B5EF4-FFF2-40B4-BE49-F238E27FC236}">
                <a16:creationId xmlns:a16="http://schemas.microsoft.com/office/drawing/2014/main" id="{923EEEFC-818E-4A75-BF31-D67FCD27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86275"/>
            <a:ext cx="110490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按教材常规情境，表明原液中存在Fe²⁺。</a:t>
            </a:r>
          </a:p>
        </p:txBody>
      </p:sp>
      <p:sp>
        <p:nvSpPr>
          <p:cNvPr id="12" name="REVEAL_2_703">
            <a:extLst xmlns:a="http://schemas.openxmlformats.org/drawingml/2006/main">
              <a:ext uri="{FF2B5EF4-FFF2-40B4-BE49-F238E27FC236}">
                <a16:creationId xmlns:a16="http://schemas.microsoft.com/office/drawing/2014/main" id="{0E453041-2322-4EB2-8003-D8A4C9ED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14950"/>
            <a:ext cx="11049000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氯水先将Fe²⁺氧化成Fe³⁺，再发生显色。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检验原液是否已有Fe³⁺，应先加KSCN，不能先加氧化剂。</a:t>
            </a:r>
          </a:p>
        </p:txBody>
      </p:sp>
      <p:sp>
        <p:nvSpPr>
          <p:cNvPr id="14" name="NAV_133">
            <a:extLst xmlns:a="http://schemas.openxmlformats.org/drawingml/2006/main">
              <a:ext uri="{FF2B5EF4-FFF2-40B4-BE49-F238E27FC236}">
                <a16:creationId xmlns:a16="http://schemas.microsoft.com/office/drawing/2014/main" id="{E0D67F7E-7E51-4E89-8E3B-3EA453C6014A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84332990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ct-704">
            <a:extLst xmlns:a="http://schemas.openxmlformats.org/drawingml/2006/main">
              <a:ext uri="{FF2B5EF4-FFF2-40B4-BE49-F238E27FC236}">
                <a16:creationId xmlns:a16="http://schemas.microsoft.com/office/drawing/2014/main" id="{54D68897-7297-4497-A0BE-C8070E82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705">
            <a:extLst xmlns:a="http://schemas.openxmlformats.org/drawingml/2006/main">
              <a:ext uri="{FF2B5EF4-FFF2-40B4-BE49-F238E27FC236}">
                <a16:creationId xmlns:a16="http://schemas.microsoft.com/office/drawing/2014/main" id="{60077F58-57E0-4A3C-9BF4-B8CAD858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关卡6/8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CFACCD-2D77-47EB-B69C-8B039CBC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吸热与放热：比较反应前后总能量</a:t>
            </a:r>
          </a:p>
        </p:txBody>
      </p:sp>
      <p:sp>
        <p:nvSpPr>
          <p:cNvPr id="4" name="path-706">
            <a:extLst xmlns:a="http://schemas.openxmlformats.org/drawingml/2006/main">
              <a:ext uri="{FF2B5EF4-FFF2-40B4-BE49-F238E27FC236}">
                <a16:creationId xmlns:a16="http://schemas.microsoft.com/office/drawing/2014/main" id="{9B950752-8D78-4360-9F5A-E7A20178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07">
            <a:extLst xmlns:a="http://schemas.openxmlformats.org/drawingml/2006/main">
              <a:ext uri="{FF2B5EF4-FFF2-40B4-BE49-F238E27FC236}">
                <a16:creationId xmlns:a16="http://schemas.microsoft.com/office/drawing/2014/main" id="{FA253172-211B-40D4-ABAF-8F569365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27—29 min</a:t>
            </a:r>
          </a:p>
        </p:txBody>
      </p:sp>
      <p:sp>
        <p:nvSpPr>
          <p:cNvPr id="6" name="text-708">
            <a:extLst xmlns:a="http://schemas.openxmlformats.org/drawingml/2006/main">
              <a:ext uri="{FF2B5EF4-FFF2-40B4-BE49-F238E27FC236}">
                <a16:creationId xmlns:a16="http://schemas.microsoft.com/office/drawing/2014/main" id="{1E0D1312-7C77-4C72-9F0A-C3766B78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先判断，再举一个反例</a:t>
            </a:r>
          </a:p>
        </p:txBody>
      </p:sp>
      <p:sp>
        <p:nvSpPr>
          <p:cNvPr id="7" name="text-709">
            <a:extLst xmlns:a="http://schemas.openxmlformats.org/drawingml/2006/main">
              <a:ext uri="{FF2B5EF4-FFF2-40B4-BE49-F238E27FC236}">
                <a16:creationId xmlns:a16="http://schemas.microsoft.com/office/drawing/2014/main" id="{A320BE72-8740-4C57-B461-A374B19B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710">
            <a:extLst xmlns:a="http://schemas.openxmlformats.org/drawingml/2006/main">
              <a:ext uri="{FF2B5EF4-FFF2-40B4-BE49-F238E27FC236}">
                <a16:creationId xmlns:a16="http://schemas.microsoft.com/office/drawing/2014/main" id="{DE325BD6-7082-47BD-A910-D197F35A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56</a:t>
            </a:r>
          </a:p>
        </p:txBody>
      </p:sp>
      <p:sp>
        <p:nvSpPr>
          <p:cNvPr id="9" name="path-711">
            <a:extLst xmlns:a="http://schemas.openxmlformats.org/drawingml/2006/main">
              <a:ext uri="{FF2B5EF4-FFF2-40B4-BE49-F238E27FC236}">
                <a16:creationId xmlns:a16="http://schemas.microsoft.com/office/drawing/2014/main" id="{FA31BA66-0B9D-42E3-AEBD-DF6A15B0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9525" cy="1790700"/>
          </a:xfrm>
          <a:custGeom xmlns:a="http://schemas.openxmlformats.org/drawingml/2006/main">
            <a:pathLst>
              <a:path w="9525" h="1790700">
                <a:moveTo>
                  <a:pt x="0" y="17907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0" name="path-712">
            <a:extLst xmlns:a="http://schemas.openxmlformats.org/drawingml/2006/main">
              <a:ext uri="{FF2B5EF4-FFF2-40B4-BE49-F238E27FC236}">
                <a16:creationId xmlns:a16="http://schemas.microsoft.com/office/drawing/2014/main" id="{7FDD4D32-C08D-4B75-9F85-A2FD17CE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43350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1" name="text-713">
            <a:extLst xmlns:a="http://schemas.openxmlformats.org/drawingml/2006/main">
              <a:ext uri="{FF2B5EF4-FFF2-40B4-BE49-F238E27FC236}">
                <a16:creationId xmlns:a16="http://schemas.microsoft.com/office/drawing/2014/main" id="{5BA27B20-4868-4BFE-AAAF-6D8E9FCA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52600"/>
            <a:ext cx="152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总能量</a:t>
            </a:r>
          </a:p>
        </p:txBody>
      </p:sp>
      <p:sp>
        <p:nvSpPr>
          <p:cNvPr id="12" name="path-714">
            <a:extLst xmlns:a="http://schemas.openxmlformats.org/drawingml/2006/main">
              <a:ext uri="{FF2B5EF4-FFF2-40B4-BE49-F238E27FC236}">
                <a16:creationId xmlns:a16="http://schemas.microsoft.com/office/drawing/2014/main" id="{C874BCAE-3355-4F54-B31C-6326B8BE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14600"/>
            <a:ext cx="1314450" cy="9525"/>
          </a:xfrm>
          <a:custGeom xmlns:a="http://schemas.openxmlformats.org/drawingml/2006/main">
            <a:pathLst>
              <a:path w="1314450" h="9525">
                <a:moveTo>
                  <a:pt x="0" y="0"/>
                </a:moveTo>
                <a:lnTo>
                  <a:pt x="1314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13" name="path-715">
            <a:extLst xmlns:a="http://schemas.openxmlformats.org/drawingml/2006/main">
              <a:ext uri="{FF2B5EF4-FFF2-40B4-BE49-F238E27FC236}">
                <a16:creationId xmlns:a16="http://schemas.microsoft.com/office/drawing/2014/main" id="{F7C25BB4-2160-41D8-9ED3-33DDD373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486150"/>
            <a:ext cx="1390650" cy="9525"/>
          </a:xfrm>
          <a:custGeom xmlns:a="http://schemas.openxmlformats.org/drawingml/2006/main">
            <a:pathLst>
              <a:path w="1390650" h="9525">
                <a:moveTo>
                  <a:pt x="0" y="0"/>
                </a:moveTo>
                <a:lnTo>
                  <a:pt x="1390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14" name="text-716">
            <a:extLst xmlns:a="http://schemas.openxmlformats.org/drawingml/2006/main">
              <a:ext uri="{FF2B5EF4-FFF2-40B4-BE49-F238E27FC236}">
                <a16:creationId xmlns:a16="http://schemas.microsoft.com/office/drawing/2014/main" id="{8839EBBB-461A-4458-B1E5-A361BAC9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124075"/>
            <a:ext cx="161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反应物</a:t>
            </a:r>
          </a:p>
        </p:txBody>
      </p:sp>
      <p:sp>
        <p:nvSpPr>
          <p:cNvPr id="15" name="text-717">
            <a:extLst xmlns:a="http://schemas.openxmlformats.org/drawingml/2006/main">
              <a:ext uri="{FF2B5EF4-FFF2-40B4-BE49-F238E27FC236}">
                <a16:creationId xmlns:a16="http://schemas.microsoft.com/office/drawing/2014/main" id="{28E3AA76-D190-4AB9-9F25-1B4307B8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095625"/>
            <a:ext cx="161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生成物</a:t>
            </a:r>
          </a:p>
        </p:txBody>
      </p:sp>
      <p:sp>
        <p:nvSpPr>
          <p:cNvPr id="16" name="text-718">
            <a:extLst xmlns:a="http://schemas.openxmlformats.org/drawingml/2006/main">
              <a:ext uri="{FF2B5EF4-FFF2-40B4-BE49-F238E27FC236}">
                <a16:creationId xmlns:a16="http://schemas.microsoft.com/office/drawing/2014/main" id="{4A8D8373-9494-4D8D-9CEA-4105CE8C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337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放热：反应物能量更高</a:t>
            </a:r>
          </a:p>
        </p:txBody>
      </p:sp>
      <p:sp>
        <p:nvSpPr>
          <p:cNvPr id="17" name="path-719">
            <a:extLst xmlns:a="http://schemas.openxmlformats.org/drawingml/2006/main">
              <a:ext uri="{FF2B5EF4-FFF2-40B4-BE49-F238E27FC236}">
                <a16:creationId xmlns:a16="http://schemas.microsoft.com/office/drawing/2014/main" id="{9B1466CE-151D-43D5-A616-135EA298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152650"/>
            <a:ext cx="9525" cy="1790700"/>
          </a:xfrm>
          <a:custGeom xmlns:a="http://schemas.openxmlformats.org/drawingml/2006/main">
            <a:pathLst>
              <a:path w="9525" h="1790700">
                <a:moveTo>
                  <a:pt x="0" y="17907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8" name="path-720">
            <a:extLst xmlns:a="http://schemas.openxmlformats.org/drawingml/2006/main">
              <a:ext uri="{FF2B5EF4-FFF2-40B4-BE49-F238E27FC236}">
                <a16:creationId xmlns:a16="http://schemas.microsoft.com/office/drawing/2014/main" id="{57E61F65-6063-42CC-8C7B-18E500F8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43350"/>
            <a:ext cx="4381500" cy="9525"/>
          </a:xfrm>
          <a:custGeom xmlns:a="http://schemas.openxmlformats.org/drawingml/2006/main">
            <a:pathLst>
              <a:path w="4381500" h="9525">
                <a:moveTo>
                  <a:pt x="0" y="0"/>
                </a:moveTo>
                <a:lnTo>
                  <a:pt x="4381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9" name="text-721">
            <a:extLst xmlns:a="http://schemas.openxmlformats.org/drawingml/2006/main">
              <a:ext uri="{FF2B5EF4-FFF2-40B4-BE49-F238E27FC236}">
                <a16:creationId xmlns:a16="http://schemas.microsoft.com/office/drawing/2014/main" id="{D70679E5-D8A4-44B3-801A-95F923A5A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1752600"/>
            <a:ext cx="1524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650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总能量</a:t>
            </a:r>
          </a:p>
        </p:txBody>
      </p:sp>
      <p:sp>
        <p:nvSpPr>
          <p:cNvPr id="20" name="path-722">
            <a:extLst xmlns:a="http://schemas.openxmlformats.org/drawingml/2006/main">
              <a:ext uri="{FF2B5EF4-FFF2-40B4-BE49-F238E27FC236}">
                <a16:creationId xmlns:a16="http://schemas.microsoft.com/office/drawing/2014/main" id="{98D47DC3-174E-4B57-9FE8-FB2C5480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486150"/>
            <a:ext cx="1314450" cy="9525"/>
          </a:xfrm>
          <a:custGeom xmlns:a="http://schemas.openxmlformats.org/drawingml/2006/main">
            <a:pathLst>
              <a:path w="1314450" h="9525">
                <a:moveTo>
                  <a:pt x="0" y="0"/>
                </a:moveTo>
                <a:lnTo>
                  <a:pt x="13144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21" name="path-723">
            <a:extLst xmlns:a="http://schemas.openxmlformats.org/drawingml/2006/main">
              <a:ext uri="{FF2B5EF4-FFF2-40B4-BE49-F238E27FC236}">
                <a16:creationId xmlns:a16="http://schemas.microsoft.com/office/drawing/2014/main" id="{F01309E7-5121-4A7A-B669-394EBD06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514600"/>
            <a:ext cx="1390650" cy="9525"/>
          </a:xfrm>
          <a:custGeom xmlns:a="http://schemas.openxmlformats.org/drawingml/2006/main">
            <a:pathLst>
              <a:path w="1390650" h="9525">
                <a:moveTo>
                  <a:pt x="0" y="0"/>
                </a:moveTo>
                <a:lnTo>
                  <a:pt x="13906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22" name="text-724">
            <a:extLst xmlns:a="http://schemas.openxmlformats.org/drawingml/2006/main">
              <a:ext uri="{FF2B5EF4-FFF2-40B4-BE49-F238E27FC236}">
                <a16:creationId xmlns:a16="http://schemas.microsoft.com/office/drawing/2014/main" id="{EADD2C8D-09E7-45B7-AE8B-7AD0DC44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3095625"/>
            <a:ext cx="161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反应物</a:t>
            </a:r>
          </a:p>
        </p:txBody>
      </p:sp>
      <p:sp>
        <p:nvSpPr>
          <p:cNvPr id="23" name="text-725">
            <a:extLst xmlns:a="http://schemas.openxmlformats.org/drawingml/2006/main">
              <a:ext uri="{FF2B5EF4-FFF2-40B4-BE49-F238E27FC236}">
                <a16:creationId xmlns:a16="http://schemas.microsoft.com/office/drawing/2014/main" id="{0414E0F1-EC49-4045-A896-97E54169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124075"/>
            <a:ext cx="161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生成物</a:t>
            </a:r>
          </a:p>
        </p:txBody>
      </p:sp>
      <p:sp>
        <p:nvSpPr>
          <p:cNvPr id="24" name="text-726">
            <a:extLst xmlns:a="http://schemas.openxmlformats.org/drawingml/2006/main">
              <a:ext uri="{FF2B5EF4-FFF2-40B4-BE49-F238E27FC236}">
                <a16:creationId xmlns:a16="http://schemas.microsoft.com/office/drawing/2014/main" id="{A7C8A1B0-1ECE-4DF7-8E94-A8A79D3B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4337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吸热：生成物能量更高</a:t>
            </a:r>
          </a:p>
        </p:txBody>
      </p:sp>
      <p:sp>
        <p:nvSpPr>
          <p:cNvPr id="25" name="text-727">
            <a:extLst xmlns:a="http://schemas.openxmlformats.org/drawingml/2006/main">
              <a:ext uri="{FF2B5EF4-FFF2-40B4-BE49-F238E27FC236}">
                <a16:creationId xmlns:a16="http://schemas.microsoft.com/office/drawing/2014/main" id="{58BE4C75-6324-41B8-98C5-9F9722453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判断   “反应需要加热，所以一定是吸热反应。”</a:t>
            </a:r>
          </a:p>
        </p:txBody>
      </p:sp>
      <p:sp>
        <p:nvSpPr>
          <p:cNvPr id="26" name="REVEAL_1_728">
            <a:extLst xmlns:a="http://schemas.openxmlformats.org/drawingml/2006/main">
              <a:ext uri="{FF2B5EF4-FFF2-40B4-BE49-F238E27FC236}">
                <a16:creationId xmlns:a16="http://schemas.microsoft.com/office/drawing/2014/main" id="{43BF6EB0-8152-4440-8A06-E6F9AE2A5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10225"/>
            <a:ext cx="110490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答案与解析   错误。加热是反应条件，不能直接判定能量变化。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断键吸能、成键放能，二者的差决定总的吸热或放热。</a:t>
            </a:r>
          </a:p>
        </p:txBody>
      </p:sp>
      <p:sp>
        <p:nvSpPr>
          <p:cNvPr id="28" name="NAV_134">
            <a:extLst xmlns:a="http://schemas.openxmlformats.org/drawingml/2006/main">
              <a:ext uri="{FF2B5EF4-FFF2-40B4-BE49-F238E27FC236}">
                <a16:creationId xmlns:a16="http://schemas.microsoft.com/office/drawing/2014/main" id="{546F0157-9C98-4A83-B9F1-7BB892266EE6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778321787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rect-729">
            <a:extLst xmlns:a="http://schemas.openxmlformats.org/drawingml/2006/main">
              <a:ext uri="{FF2B5EF4-FFF2-40B4-BE49-F238E27FC236}">
                <a16:creationId xmlns:a16="http://schemas.microsoft.com/office/drawing/2014/main" id="{F21C377D-91F5-4B9F-AFC8-F3653BAB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730">
            <a:extLst xmlns:a="http://schemas.openxmlformats.org/drawingml/2006/main">
              <a:ext uri="{FF2B5EF4-FFF2-40B4-BE49-F238E27FC236}">
                <a16:creationId xmlns:a16="http://schemas.microsoft.com/office/drawing/2014/main" id="{E65E3605-F6CE-420A-86A3-7AEF0BF1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关卡7/8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C7CF50-E53D-494F-9D0D-FBCBB558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铜—锌原电池：电子从哪里流出？</a:t>
            </a:r>
          </a:p>
        </p:txBody>
      </p:sp>
      <p:sp>
        <p:nvSpPr>
          <p:cNvPr id="4" name="path-731">
            <a:extLst xmlns:a="http://schemas.openxmlformats.org/drawingml/2006/main">
              <a:ext uri="{FF2B5EF4-FFF2-40B4-BE49-F238E27FC236}">
                <a16:creationId xmlns:a16="http://schemas.microsoft.com/office/drawing/2014/main" id="{3365FD61-D320-496A-B60A-14876D81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32">
            <a:extLst xmlns:a="http://schemas.openxmlformats.org/drawingml/2006/main">
              <a:ext uri="{FF2B5EF4-FFF2-40B4-BE49-F238E27FC236}">
                <a16:creationId xmlns:a16="http://schemas.microsoft.com/office/drawing/2014/main" id="{7FDE5B68-5D55-4754-A2AA-561C9EED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29—32 min</a:t>
            </a:r>
          </a:p>
        </p:txBody>
      </p:sp>
      <p:sp>
        <p:nvSpPr>
          <p:cNvPr id="6" name="text-733">
            <a:extLst xmlns:a="http://schemas.openxmlformats.org/drawingml/2006/main">
              <a:ext uri="{FF2B5EF4-FFF2-40B4-BE49-F238E27FC236}">
                <a16:creationId xmlns:a16="http://schemas.microsoft.com/office/drawing/2014/main" id="{59353682-121F-4878-BFF6-29B57AC8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在草稿图标两极、电子方向与气泡位置</a:t>
            </a:r>
          </a:p>
        </p:txBody>
      </p:sp>
      <p:sp>
        <p:nvSpPr>
          <p:cNvPr id="7" name="text-734">
            <a:extLst xmlns:a="http://schemas.openxmlformats.org/drawingml/2006/main">
              <a:ext uri="{FF2B5EF4-FFF2-40B4-BE49-F238E27FC236}">
                <a16:creationId xmlns:a16="http://schemas.microsoft.com/office/drawing/2014/main" id="{F0FDF77C-9335-435A-91A3-267468537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8" name="text-735">
            <a:extLst xmlns:a="http://schemas.openxmlformats.org/drawingml/2006/main">
              <a:ext uri="{FF2B5EF4-FFF2-40B4-BE49-F238E27FC236}">
                <a16:creationId xmlns:a16="http://schemas.microsoft.com/office/drawing/2014/main" id="{97D88776-EEF6-4A2C-94A2-2B6C340C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57</a:t>
            </a:r>
          </a:p>
        </p:txBody>
      </p:sp>
      <p:sp>
        <p:nvSpPr>
          <p:cNvPr id="9" name="rect-736">
            <a:extLst xmlns:a="http://schemas.openxmlformats.org/drawingml/2006/main">
              <a:ext uri="{FF2B5EF4-FFF2-40B4-BE49-F238E27FC236}">
                <a16:creationId xmlns:a16="http://schemas.microsoft.com/office/drawing/2014/main" id="{8771F8B5-FCEE-4BDA-8CA1-B655F121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38500"/>
            <a:ext cx="4762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DF1"/>
          </a:solidFill>
          <a:ln xmlns:a="http://schemas.openxmlformats.org/drawingml/2006/main" w="0">
            <a:noFill/>
          </a:ln>
        </p:spPr>
      </p:sp>
      <p:sp>
        <p:nvSpPr>
          <p:cNvPr id="10" name="path-737">
            <a:extLst xmlns:a="http://schemas.openxmlformats.org/drawingml/2006/main">
              <a:ext uri="{FF2B5EF4-FFF2-40B4-BE49-F238E27FC236}">
                <a16:creationId xmlns:a16="http://schemas.microsoft.com/office/drawing/2014/main" id="{AB9F3278-A316-40E5-864C-1F0D73E2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619375"/>
            <a:ext cx="4762500" cy="2143125"/>
          </a:xfrm>
          <a:custGeom xmlns:a="http://schemas.openxmlformats.org/drawingml/2006/main">
            <a:pathLst>
              <a:path w="4762500" h="2143125">
                <a:moveTo>
                  <a:pt x="0" y="0"/>
                </a:moveTo>
                <a:lnTo>
                  <a:pt x="0" y="2143125"/>
                </a:lnTo>
                <a:lnTo>
                  <a:pt x="4762500" y="2143125"/>
                </a:lnTo>
                <a:lnTo>
                  <a:pt x="47625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1" name="rect-738">
            <a:extLst xmlns:a="http://schemas.openxmlformats.org/drawingml/2006/main">
              <a:ext uri="{FF2B5EF4-FFF2-40B4-BE49-F238E27FC236}">
                <a16:creationId xmlns:a16="http://schemas.microsoft.com/office/drawing/2014/main" id="{36B04EEA-3336-4084-AE5D-F238ABD8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428875"/>
            <a:ext cx="3333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AAB2"/>
          </a:solidFill>
          <a:ln xmlns:a="http://schemas.openxmlformats.org/drawingml/2006/main" w="0">
            <a:noFill/>
          </a:ln>
        </p:spPr>
      </p:sp>
      <p:sp>
        <p:nvSpPr>
          <p:cNvPr id="12" name="rect-739">
            <a:extLst xmlns:a="http://schemas.openxmlformats.org/drawingml/2006/main">
              <a:ext uri="{FF2B5EF4-FFF2-40B4-BE49-F238E27FC236}">
                <a16:creationId xmlns:a16="http://schemas.microsoft.com/office/drawing/2014/main" id="{9D3521C2-0FF8-4861-980D-8617C605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428875"/>
            <a:ext cx="3333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8C58"/>
          </a:solidFill>
          <a:ln xmlns:a="http://schemas.openxmlformats.org/drawingml/2006/main" w="0">
            <a:noFill/>
          </a:ln>
        </p:spPr>
      </p:sp>
      <p:sp>
        <p:nvSpPr>
          <p:cNvPr id="13" name="text-740">
            <a:extLst xmlns:a="http://schemas.openxmlformats.org/drawingml/2006/main">
              <a:ext uri="{FF2B5EF4-FFF2-40B4-BE49-F238E27FC236}">
                <a16:creationId xmlns:a16="http://schemas.microsoft.com/office/drawing/2014/main" id="{74970E74-B65B-47A9-AFDE-9361E151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1952625"/>
            <a:ext cx="809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Zn</a:t>
            </a:r>
          </a:p>
        </p:txBody>
      </p:sp>
      <p:sp>
        <p:nvSpPr>
          <p:cNvPr id="14" name="text-741">
            <a:extLst xmlns:a="http://schemas.openxmlformats.org/drawingml/2006/main">
              <a:ext uri="{FF2B5EF4-FFF2-40B4-BE49-F238E27FC236}">
                <a16:creationId xmlns:a16="http://schemas.microsoft.com/office/drawing/2014/main" id="{DB6FF4F0-8218-48A4-95B7-C0ABCD65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1952625"/>
            <a:ext cx="809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Cu</a:t>
            </a:r>
          </a:p>
        </p:txBody>
      </p:sp>
      <p:sp>
        <p:nvSpPr>
          <p:cNvPr id="15" name="path-742">
            <a:extLst xmlns:a="http://schemas.openxmlformats.org/drawingml/2006/main">
              <a:ext uri="{FF2B5EF4-FFF2-40B4-BE49-F238E27FC236}">
                <a16:creationId xmlns:a16="http://schemas.microsoft.com/office/drawing/2014/main" id="{8D1E2554-9037-4DF3-BD03-19E9C6B2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1771650"/>
            <a:ext cx="2619375" cy="657225"/>
          </a:xfrm>
          <a:custGeom xmlns:a="http://schemas.openxmlformats.org/drawingml/2006/main">
            <a:pathLst>
              <a:path w="2619375" h="657225">
                <a:moveTo>
                  <a:pt x="0" y="657225"/>
                </a:moveTo>
                <a:lnTo>
                  <a:pt x="0" y="0"/>
                </a:lnTo>
                <a:lnTo>
                  <a:pt x="2619375" y="0"/>
                </a:lnTo>
                <a:lnTo>
                  <a:pt x="2619375" y="657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7354A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E1B44C-3AF4-4EEC-8F5F-CA43986F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1581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AFC"/>
          </a:solidFill>
          <a:ln xmlns:a="http://schemas.openxmlformats.org/drawingml/2006/main" w="19050">
            <a:solidFill>
              <a:srgbClr val="17354A"/>
            </a:solidFill>
          </a:ln>
        </p:spPr>
      </p:sp>
      <p:sp>
        <p:nvSpPr>
          <p:cNvPr id="17" name="text-743">
            <a:extLst xmlns:a="http://schemas.openxmlformats.org/drawingml/2006/main">
              <a:ext uri="{FF2B5EF4-FFF2-40B4-BE49-F238E27FC236}">
                <a16:creationId xmlns:a16="http://schemas.microsoft.com/office/drawing/2014/main" id="{D21847C7-EC8A-4FE0-9ADA-87D6650B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163830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G</a:t>
            </a:r>
          </a:p>
        </p:txBody>
      </p:sp>
      <p:sp>
        <p:nvSpPr>
          <p:cNvPr id="18" name="text-744">
            <a:extLst xmlns:a="http://schemas.openxmlformats.org/drawingml/2006/main">
              <a:ext uri="{FF2B5EF4-FFF2-40B4-BE49-F238E27FC236}">
                <a16:creationId xmlns:a16="http://schemas.microsoft.com/office/drawing/2014/main" id="{C51B6A13-A54F-400D-80E9-FEABDD63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4257675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稀H₂SO₄</a:t>
            </a:r>
          </a:p>
        </p:txBody>
      </p:sp>
      <p:sp>
        <p:nvSpPr>
          <p:cNvPr id="19" name="text-745">
            <a:extLst xmlns:a="http://schemas.openxmlformats.org/drawingml/2006/main">
              <a:ext uri="{FF2B5EF4-FFF2-40B4-BE49-F238E27FC236}">
                <a16:creationId xmlns:a16="http://schemas.microsoft.com/office/drawing/2014/main" id="{97C07D3A-4D00-4301-AF77-5C48C5FD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228850"/>
            <a:ext cx="44386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任务   ①哪极失电子？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②哪极放出H₂？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③电子沿外电路怎样流动？</a:t>
            </a:r>
          </a:p>
        </p:txBody>
      </p:sp>
      <p:sp>
        <p:nvSpPr>
          <p:cNvPr id="20" name="REVEAL_1_746">
            <a:extLst xmlns:a="http://schemas.openxmlformats.org/drawingml/2006/main">
              <a:ext uri="{FF2B5EF4-FFF2-40B4-BE49-F238E27FC236}">
                <a16:creationId xmlns:a16="http://schemas.microsoft.com/office/drawing/2014/main" id="{A3C495F6-6138-4C13-A599-871FB0EA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62550"/>
            <a:ext cx="11049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Zn为负极：Zn − 2e⁻ → Zn²⁺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Cu为正极：2H⁺ + 2e⁻ → H₂↑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电子：Zn经外电路流向Cu。能量：化学能转为电能。</a:t>
            </a:r>
          </a:p>
        </p:txBody>
      </p:sp>
      <p:sp>
        <p:nvSpPr>
          <p:cNvPr id="21" name="REVEAL_1_747">
            <a:extLst xmlns:a="http://schemas.openxmlformats.org/drawingml/2006/main">
              <a:ext uri="{FF2B5EF4-FFF2-40B4-BE49-F238E27FC236}">
                <a16:creationId xmlns:a16="http://schemas.microsoft.com/office/drawing/2014/main" id="{6FA1C0A2-7BC8-4601-9077-5E76AD4C3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90675"/>
            <a:ext cx="2047875" cy="9525"/>
          </a:xfrm>
          <a:custGeom xmlns:a="http://schemas.openxmlformats.org/drawingml/2006/main">
            <a:pathLst>
              <a:path w="2047875" h="9525">
                <a:moveTo>
                  <a:pt x="0" y="0"/>
                </a:moveTo>
                <a:lnTo>
                  <a:pt x="20478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22" name="REVEAL_1_748">
            <a:extLst xmlns:a="http://schemas.openxmlformats.org/drawingml/2006/main">
              <a:ext uri="{FF2B5EF4-FFF2-40B4-BE49-F238E27FC236}">
                <a16:creationId xmlns:a16="http://schemas.microsoft.com/office/drawing/2014/main" id="{568858C9-C3F1-4F51-B26A-7D4CBF7F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495425"/>
            <a:ext cx="142875" cy="190500"/>
          </a:xfrm>
          <a:custGeom xmlns:a="http://schemas.openxmlformats.org/drawingml/2006/main">
            <a:pathLst>
              <a:path w="142875" h="190500">
                <a:moveTo>
                  <a:pt x="0" y="0"/>
                </a:moveTo>
                <a:lnTo>
                  <a:pt x="142875" y="95250"/>
                </a:lnTo>
                <a:lnTo>
                  <a:pt x="0" y="19050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A86316"/>
            </a:solidFill>
          </a:ln>
        </p:spPr>
      </p:sp>
      <p:sp>
        <p:nvSpPr>
          <p:cNvPr id="24" name="NAV_135">
            <a:extLst xmlns:a="http://schemas.openxmlformats.org/drawingml/2006/main">
              <a:ext uri="{FF2B5EF4-FFF2-40B4-BE49-F238E27FC236}">
                <a16:creationId xmlns:a16="http://schemas.microsoft.com/office/drawing/2014/main" id="{C81CFCE5-BC86-4E53-A736-D97565B777F2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419850"/>
            <a:ext cx="9048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玩法</a:t>
            </a:r>
          </a:p>
        </p:txBody>
      </p:sp>
    </p:spTree>
    <p:extLst>
      <p:ext uri="{BB962C8B-B14F-4D97-AF65-F5344CB8AC3E}">
        <p14:creationId xmlns:p14="http://schemas.microsoft.com/office/powerpoint/2010/main" val="1543542871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rect-749">
            <a:extLst xmlns:a="http://schemas.openxmlformats.org/drawingml/2006/main">
              <a:ext uri="{FF2B5EF4-FFF2-40B4-BE49-F238E27FC236}">
                <a16:creationId xmlns:a16="http://schemas.microsoft.com/office/drawing/2014/main" id="{428B01AF-B69D-429B-ABE1-8ECBF24F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750">
            <a:extLst xmlns:a="http://schemas.openxmlformats.org/drawingml/2006/main">
              <a:ext uri="{FF2B5EF4-FFF2-40B4-BE49-F238E27FC236}">
                <a16:creationId xmlns:a16="http://schemas.microsoft.com/office/drawing/2014/main" id="{2D6169DF-8646-4A08-91BB-87C37262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   关卡8/8  ·  1分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D638C7-6938-497D-A0F1-E6F00E78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60秒补全金属复习地图</a:t>
            </a:r>
          </a:p>
        </p:txBody>
      </p:sp>
      <p:sp>
        <p:nvSpPr>
          <p:cNvPr id="4" name="path-751">
            <a:extLst xmlns:a="http://schemas.openxmlformats.org/drawingml/2006/main">
              <a:ext uri="{FF2B5EF4-FFF2-40B4-BE49-F238E27FC236}">
                <a16:creationId xmlns:a16="http://schemas.microsoft.com/office/drawing/2014/main" id="{BD524F65-414F-4408-A368-DC406484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52">
            <a:extLst xmlns:a="http://schemas.openxmlformats.org/drawingml/2006/main">
              <a:ext uri="{FF2B5EF4-FFF2-40B4-BE49-F238E27FC236}">
                <a16:creationId xmlns:a16="http://schemas.microsoft.com/office/drawing/2014/main" id="{A3A47F96-659C-47EA-9B37-ABEDBB4B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32—33 min</a:t>
            </a:r>
          </a:p>
        </p:txBody>
      </p:sp>
      <p:sp>
        <p:nvSpPr>
          <p:cNvPr id="6" name="text-753">
            <a:extLst xmlns:a="http://schemas.openxmlformats.org/drawingml/2006/main">
              <a:ext uri="{FF2B5EF4-FFF2-40B4-BE49-F238E27FC236}">
                <a16:creationId xmlns:a16="http://schemas.microsoft.com/office/drawing/2014/main" id="{36CF4A8E-0409-4018-B212-158D34D9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单人任务   作答后说明依据</a:t>
            </a:r>
          </a:p>
        </p:txBody>
      </p:sp>
      <p:sp>
        <p:nvSpPr>
          <p:cNvPr id="7" name="text-754">
            <a:extLst xmlns:a="http://schemas.openxmlformats.org/drawingml/2006/main">
              <a:ext uri="{FF2B5EF4-FFF2-40B4-BE49-F238E27FC236}">
                <a16:creationId xmlns:a16="http://schemas.microsoft.com/office/drawing/2014/main" id="{B8B39843-62ED-4914-9D57-F5D501AE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58</a:t>
            </a:r>
          </a:p>
        </p:txBody>
      </p:sp>
      <p:sp>
        <p:nvSpPr>
          <p:cNvPr id="8" name="text-755">
            <a:extLst xmlns:a="http://schemas.openxmlformats.org/drawingml/2006/main">
              <a:ext uri="{FF2B5EF4-FFF2-40B4-BE49-F238E27FC236}">
                <a16:creationId xmlns:a16="http://schemas.microsoft.com/office/drawing/2014/main" id="{013E8377-71A2-4363-84A6-04B323EE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1104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30秒补空：先报答案，再补一个反应条件或实验现象</a:t>
            </a:r>
          </a:p>
        </p:txBody>
      </p:sp>
      <p:sp>
        <p:nvSpPr>
          <p:cNvPr id="9" name="rect-756">
            <a:extLst xmlns:a="http://schemas.openxmlformats.org/drawingml/2006/main">
              <a:ext uri="{FF2B5EF4-FFF2-40B4-BE49-F238E27FC236}">
                <a16:creationId xmlns:a16="http://schemas.microsoft.com/office/drawing/2014/main" id="{9566D618-B1E2-4B3E-8CE3-99096CF0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0" name="text-757">
            <a:extLst xmlns:a="http://schemas.openxmlformats.org/drawingml/2006/main">
              <a:ext uri="{FF2B5EF4-FFF2-40B4-BE49-F238E27FC236}">
                <a16:creationId xmlns:a16="http://schemas.microsoft.com/office/drawing/2014/main" id="{1259D4EE-2DEA-43DB-B942-0D1B394A1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Na：常温 / 燃烧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10BA0-C5A1-4AEE-BC57-F281ADAF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8098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2" name="rect-758">
            <a:extLst xmlns:a="http://schemas.openxmlformats.org/drawingml/2006/main">
              <a:ext uri="{FF2B5EF4-FFF2-40B4-BE49-F238E27FC236}">
                <a16:creationId xmlns:a16="http://schemas.microsoft.com/office/drawing/2014/main" id="{83EAF8EF-46E0-4C0C-9ADC-A7A924EA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717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13" name="text-759">
            <a:extLst xmlns:a="http://schemas.openxmlformats.org/drawingml/2006/main">
              <a:ext uri="{FF2B5EF4-FFF2-40B4-BE49-F238E27FC236}">
                <a16:creationId xmlns:a16="http://schemas.microsoft.com/office/drawing/2014/main" id="{68DBE9EB-338A-4E97-B0C2-6E190DD60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6384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① 主要产物？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6A1FBC-896F-4933-80E5-6AD5430A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8098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15" name="rect-760">
            <a:extLst xmlns:a="http://schemas.openxmlformats.org/drawingml/2006/main">
              <a:ext uri="{FF2B5EF4-FFF2-40B4-BE49-F238E27FC236}">
                <a16:creationId xmlns:a16="http://schemas.microsoft.com/office/drawing/2014/main" id="{63F806B0-6D71-42AB-A800-9281F4A0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717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6" name="text-761">
            <a:extLst xmlns:a="http://schemas.openxmlformats.org/drawingml/2006/main">
              <a:ext uri="{FF2B5EF4-FFF2-40B4-BE49-F238E27FC236}">
                <a16:creationId xmlns:a16="http://schemas.microsoft.com/office/drawing/2014/main" id="{79647F37-3F4E-485C-89C7-0D90CA23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6193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继续联系NaOH</a:t>
            </a:r>
          </a:p>
        </p:txBody>
      </p:sp>
      <p:sp>
        <p:nvSpPr>
          <p:cNvPr id="17" name="REVEAL_1_762">
            <a:extLst xmlns:a="http://schemas.openxmlformats.org/drawingml/2006/main">
              <a:ext uri="{FF2B5EF4-FFF2-40B4-BE49-F238E27FC236}">
                <a16:creationId xmlns:a16="http://schemas.microsoft.com/office/drawing/2014/main" id="{5ECBB5D6-69E0-4CF6-B76B-D7447EC2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717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 Na₂O / Na₂O₂</a:t>
            </a:r>
          </a:p>
        </p:txBody>
      </p:sp>
      <p:sp>
        <p:nvSpPr>
          <p:cNvPr id="18" name="rect-763">
            <a:extLst xmlns:a="http://schemas.openxmlformats.org/drawingml/2006/main">
              <a:ext uri="{FF2B5EF4-FFF2-40B4-BE49-F238E27FC236}">
                <a16:creationId xmlns:a16="http://schemas.microsoft.com/office/drawing/2014/main" id="{7E6BD81E-221A-40B0-B030-6F01738B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385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19" name="text-764">
            <a:extLst xmlns:a="http://schemas.openxmlformats.org/drawingml/2006/main">
              <a:ext uri="{FF2B5EF4-FFF2-40B4-BE49-F238E27FC236}">
                <a16:creationId xmlns:a16="http://schemas.microsoft.com/office/drawing/2014/main" id="{724835C1-ADF4-47E5-BA26-AF4CBC849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861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Fe²⁺与Fe³⁺转化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E9669C-C25D-4627-AF98-8755977A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8766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1" name="rect-765">
            <a:extLst xmlns:a="http://schemas.openxmlformats.org/drawingml/2006/main">
              <a:ext uri="{FF2B5EF4-FFF2-40B4-BE49-F238E27FC236}">
                <a16:creationId xmlns:a16="http://schemas.microsoft.com/office/drawing/2014/main" id="{164D95CE-9830-4BBE-A0B4-197B722F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22" name="text-766">
            <a:extLst xmlns:a="http://schemas.openxmlformats.org/drawingml/2006/main">
              <a:ext uri="{FF2B5EF4-FFF2-40B4-BE49-F238E27FC236}">
                <a16:creationId xmlns:a16="http://schemas.microsoft.com/office/drawing/2014/main" id="{9BA4DD02-D247-4CE6-BED5-E7EC9771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7052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② 氧化、还原试剂？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DD4095-854D-489F-A1CA-0677F2F2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766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4" name="rect-767">
            <a:extLst xmlns:a="http://schemas.openxmlformats.org/drawingml/2006/main">
              <a:ext uri="{FF2B5EF4-FFF2-40B4-BE49-F238E27FC236}">
                <a16:creationId xmlns:a16="http://schemas.microsoft.com/office/drawing/2014/main" id="{5C22AFC7-3C42-4B31-ACF4-E93C05CB0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385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25" name="text-768">
            <a:extLst xmlns:a="http://schemas.openxmlformats.org/drawingml/2006/main">
              <a:ext uri="{FF2B5EF4-FFF2-40B4-BE49-F238E27FC236}">
                <a16:creationId xmlns:a16="http://schemas.microsoft.com/office/drawing/2014/main" id="{EA79B360-939B-4E3E-B244-8CE76B04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6861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价态与电子转移</a:t>
            </a:r>
          </a:p>
        </p:txBody>
      </p:sp>
      <p:sp>
        <p:nvSpPr>
          <p:cNvPr id="26" name="REVEAL_2_769">
            <a:extLst xmlns:a="http://schemas.openxmlformats.org/drawingml/2006/main">
              <a:ext uri="{FF2B5EF4-FFF2-40B4-BE49-F238E27FC236}">
                <a16:creationId xmlns:a16="http://schemas.microsoft.com/office/drawing/2014/main" id="{3AA1A862-B89B-4F8D-A4EE-F719BC4D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 氧化用Cl₂；还原用Fe</a:t>
            </a:r>
          </a:p>
        </p:txBody>
      </p:sp>
      <p:sp>
        <p:nvSpPr>
          <p:cNvPr id="27" name="rect-770">
            <a:extLst xmlns:a="http://schemas.openxmlformats.org/drawingml/2006/main">
              <a:ext uri="{FF2B5EF4-FFF2-40B4-BE49-F238E27FC236}">
                <a16:creationId xmlns:a16="http://schemas.microsoft.com/office/drawing/2014/main" id="{7E09CE50-C923-4F35-90D6-FDA28B26D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05350"/>
            <a:ext cx="31432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28" name="text-771">
            <a:extLst xmlns:a="http://schemas.openxmlformats.org/drawingml/2006/main">
              <a:ext uri="{FF2B5EF4-FFF2-40B4-BE49-F238E27FC236}">
                <a16:creationId xmlns:a16="http://schemas.microsoft.com/office/drawing/2014/main" id="{BB9DAAC7-4D6D-4F21-9E99-418C54FB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529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检验Fe³⁺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F940C3-9A35-4379-A7DF-EDAD6289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9434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30" name="rect-772">
            <a:extLst xmlns:a="http://schemas.openxmlformats.org/drawingml/2006/main">
              <a:ext uri="{FF2B5EF4-FFF2-40B4-BE49-F238E27FC236}">
                <a16:creationId xmlns:a16="http://schemas.microsoft.com/office/drawing/2014/main" id="{6654237C-9BBC-454B-A815-233FB465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7053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31" name="text-773">
            <a:extLst xmlns:a="http://schemas.openxmlformats.org/drawingml/2006/main">
              <a:ext uri="{FF2B5EF4-FFF2-40B4-BE49-F238E27FC236}">
                <a16:creationId xmlns:a16="http://schemas.microsoft.com/office/drawing/2014/main" id="{29D5A631-4237-47DE-AAF8-0F06CCBF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772025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③ 试剂与阳性现象？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151009-D17B-450A-89D7-424EC0CA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943475"/>
            <a:ext cx="381000" cy="23812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33" name="rect-774">
            <a:extLst xmlns:a="http://schemas.openxmlformats.org/drawingml/2006/main">
              <a:ext uri="{FF2B5EF4-FFF2-40B4-BE49-F238E27FC236}">
                <a16:creationId xmlns:a16="http://schemas.microsoft.com/office/drawing/2014/main" id="{B4AEF17E-F245-456F-94B9-6BECB267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705350"/>
            <a:ext cx="32385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</p:sp>
      <p:sp>
        <p:nvSpPr>
          <p:cNvPr id="34" name="text-775">
            <a:extLst xmlns:a="http://schemas.openxmlformats.org/drawingml/2006/main">
              <a:ext uri="{FF2B5EF4-FFF2-40B4-BE49-F238E27FC236}">
                <a16:creationId xmlns:a16="http://schemas.microsoft.com/office/drawing/2014/main" id="{B5A89BA1-37AD-4DC5-AB17-A4F6B86F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75297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先检验，再氧化</a:t>
            </a:r>
          </a:p>
        </p:txBody>
      </p:sp>
      <p:sp>
        <p:nvSpPr>
          <p:cNvPr id="35" name="REVEAL_3_776">
            <a:extLst xmlns:a="http://schemas.openxmlformats.org/drawingml/2006/main">
              <a:ext uri="{FF2B5EF4-FFF2-40B4-BE49-F238E27FC236}">
                <a16:creationId xmlns:a16="http://schemas.microsoft.com/office/drawing/2014/main" id="{6F6B5E61-9058-4F19-9E99-4D55AD12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705350"/>
            <a:ext cx="3333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③ KSCN；血红色</a:t>
            </a:r>
          </a:p>
        </p:txBody>
      </p:sp>
      <p:sp>
        <p:nvSpPr>
          <p:cNvPr id="37" name="NAV_136">
            <a:extLst xmlns:a="http://schemas.openxmlformats.org/drawingml/2006/main">
              <a:ext uri="{FF2B5EF4-FFF2-40B4-BE49-F238E27FC236}">
                <a16:creationId xmlns:a16="http://schemas.microsoft.com/office/drawing/2014/main" id="{1ECBEF23-170B-4964-A6CC-A55CE4DA7B13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路线A</a:t>
            </a:r>
          </a:p>
        </p:txBody>
      </p:sp>
      <p:sp>
        <p:nvSpPr>
          <p:cNvPr id="38" name="NAV_137">
            <a:extLst xmlns:a="http://schemas.openxmlformats.org/drawingml/2006/main">
              <a:ext uri="{FF2B5EF4-FFF2-40B4-BE49-F238E27FC236}">
                <a16:creationId xmlns:a16="http://schemas.microsoft.com/office/drawing/2014/main" id="{C72C2933-5BD4-46C5-80F4-2EC5D25BD38D}"/>
              </a:ext>
            </a:extLst>
            <ns2:hlinkClick xmlns:ns2="http://schemas.openxmlformats.org/drawingml/2006/main" xmlns:ns3="http://schemas.openxmlformats.org/officeDocument/2006/relationships" ns3:id="rIdGame2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886450"/>
            <a:ext cx="2381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3="http://schemas.openxmlformats.org/officeDocument/2006/relationships" ns3:id="rIdGame2" action="ppaction://hlinksldjump"/>
              </a:rPr>
              <a:t>路线B</a:t>
            </a:r>
          </a:p>
        </p:txBody>
      </p:sp>
    </p:spTree>
    <p:extLst>
      <p:ext uri="{BB962C8B-B14F-4D97-AF65-F5344CB8AC3E}">
        <p14:creationId xmlns:p14="http://schemas.microsoft.com/office/powerpoint/2010/main" val="787622072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 animBg="1"/>
      <p:bldP spid="35" grpId="0" animBg="1"/>
    </p:bldLst>
  </p:timing>
</p:sld>
</file>

<file path=ppt/slides/slide59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71">
            <a:extLst xmlns:a="http://schemas.openxmlformats.org/drawingml/2006/main">
              <a:ext uri="{FF2B5EF4-FFF2-40B4-BE49-F238E27FC236}">
                <a16:creationId xmlns:a16="http://schemas.microsoft.com/office/drawing/2014/main" id="{F6E3AC12-E57C-452C-8286-02A2E21C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4ACAF7D2-7DC4-46E8-8A77-F10E6DC9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DA5CA285-0589-409F-B362-81C23570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路线A   检验顺序锁</a:t>
            </a:r>
          </a:p>
        </p:txBody>
      </p:sp>
      <p:sp>
        <p:nvSpPr>
          <p:cNvPr id="4" name="G_BG_72">
            <a:extLst xmlns:a="http://schemas.openxmlformats.org/drawingml/2006/main">
              <a:ext uri="{FF2B5EF4-FFF2-40B4-BE49-F238E27FC236}">
                <a16:creationId xmlns:a16="http://schemas.microsoft.com/office/drawing/2014/main" id="{13E58FD8-8247-4402-8D94-0556C00C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5075F2F5-649B-4074-8336-4DFF2F60B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CC16A7EC-BF30-4ACC-ABD5-89161EF88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CE814A5E-702F-4650-9517-8B84D9AF3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59</a:t>
            </a:r>
          </a:p>
        </p:txBody>
      </p:sp>
      <p:sp>
        <p:nvSpPr>
          <p:cNvPr id="8" name="G_TEXT_73">
            <a:extLst xmlns:a="http://schemas.openxmlformats.org/drawingml/2006/main">
              <a:ext uri="{FF2B5EF4-FFF2-40B4-BE49-F238E27FC236}">
                <a16:creationId xmlns:a16="http://schemas.microsoft.com/office/drawing/2014/main" id="{806DB94A-1325-4C27-8717-D1C8C39B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74">
            <a:extLst xmlns:a="http://schemas.openxmlformats.org/drawingml/2006/main">
              <a:ext uri="{FF2B5EF4-FFF2-40B4-BE49-F238E27FC236}">
                <a16:creationId xmlns:a16="http://schemas.microsoft.com/office/drawing/2014/main" id="{61FCE12A-5E50-49CD-BE90-69966637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要判断一瓶FeCl₂溶液是否已部分氧化。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①先加入什么试剂？阳性现象是什么？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②有人提议先加氯水，再检验。这个方案能否回答原问题？</a:t>
            </a:r>
          </a:p>
        </p:txBody>
      </p:sp>
      <p:sp>
        <p:nvSpPr>
          <p:cNvPr id="10" name="REVEAL_1_G75">
            <a:extLst xmlns:a="http://schemas.openxmlformats.org/drawingml/2006/main">
              <a:ext uri="{FF2B5EF4-FFF2-40B4-BE49-F238E27FC236}">
                <a16:creationId xmlns:a16="http://schemas.microsoft.com/office/drawing/2014/main" id="{BAA16635-687E-4656-ABCB-0C9A5D97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检验前的操作不能先改变待检验的价态。</a:t>
            </a:r>
          </a:p>
        </p:txBody>
      </p:sp>
      <p:sp>
        <p:nvSpPr>
          <p:cNvPr id="11" name="REVEAL_2_G76">
            <a:extLst xmlns:a="http://schemas.openxmlformats.org/drawingml/2006/main">
              <a:ext uri="{FF2B5EF4-FFF2-40B4-BE49-F238E27FC236}">
                <a16:creationId xmlns:a16="http://schemas.microsoft.com/office/drawing/2014/main" id="{D1983FAC-78F6-4E11-B365-ED21FF97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①先加KSCN，若呈血红色，说明检出Fe³⁺。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②不能，氯水可能先把Fe²⁺氧化为Fe³⁺。</a:t>
            </a:r>
          </a:p>
        </p:txBody>
      </p:sp>
      <p:sp>
        <p:nvSpPr>
          <p:cNvPr id="12" name="REVEAL_3_G77">
            <a:extLst xmlns:a="http://schemas.openxmlformats.org/drawingml/2006/main">
              <a:ext uri="{FF2B5EF4-FFF2-40B4-BE49-F238E27FC236}">
                <a16:creationId xmlns:a16="http://schemas.microsoft.com/office/drawing/2014/main" id="{101C2C26-572E-49F5-8EDD-D5C1606B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必须区分“原液已有”与“操作生成”的Fe³⁺。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试剂和现象1分，否定方案并说明原因1分。</a:t>
            </a:r>
          </a:p>
        </p:txBody>
      </p:sp>
      <p:sp>
        <p:nvSpPr>
          <p:cNvPr id="13" name="NAV_78">
            <a:extLst xmlns:a="http://schemas.openxmlformats.org/drawingml/2006/main">
              <a:ext uri="{FF2B5EF4-FFF2-40B4-BE49-F238E27FC236}">
                <a16:creationId xmlns:a16="http://schemas.microsoft.com/office/drawing/2014/main" id="{BB7DBE8C-BC0A-4E5F-B2C5-0B66C577E2DD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280805343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0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G_BG_79">
            <a:extLst xmlns:a="http://schemas.openxmlformats.org/drawingml/2006/main">
              <a:ext uri="{FF2B5EF4-FFF2-40B4-BE49-F238E27FC236}">
                <a16:creationId xmlns:a16="http://schemas.microsoft.com/office/drawing/2014/main" id="{37D94057-26EF-4B22-8A48-03C383DC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AC11195B-3BDD-43B1-92B9-557C9D6C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8FEEE449-8278-4CBF-9851-FCA2A0F6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路线B   供氧装置</a:t>
            </a:r>
          </a:p>
        </p:txBody>
      </p:sp>
      <p:sp>
        <p:nvSpPr>
          <p:cNvPr id="4" name="G_BG_80">
            <a:extLst xmlns:a="http://schemas.openxmlformats.org/drawingml/2006/main">
              <a:ext uri="{FF2B5EF4-FFF2-40B4-BE49-F238E27FC236}">
                <a16:creationId xmlns:a16="http://schemas.microsoft.com/office/drawing/2014/main" id="{E59CCA52-090F-43DA-9B37-B2090B4F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A31BC136-4103-4587-91B6-31749A7D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33—35 min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E75A4D9B-57D4-4D71-BC86-6E005649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290945DF-44BF-440A-B297-30B6E28F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60</a:t>
            </a:r>
          </a:p>
        </p:txBody>
      </p:sp>
      <p:sp>
        <p:nvSpPr>
          <p:cNvPr id="8" name="G_TEXT_81">
            <a:extLst xmlns:a="http://schemas.openxmlformats.org/drawingml/2006/main">
              <a:ext uri="{FF2B5EF4-FFF2-40B4-BE49-F238E27FC236}">
                <a16:creationId xmlns:a16="http://schemas.microsoft.com/office/drawing/2014/main" id="{F7D9CB8B-DE23-4D8C-8A9A-453CA89B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383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所选路线共2分。每个小任务1分。</a:t>
            </a:r>
          </a:p>
        </p:txBody>
      </p:sp>
      <p:sp>
        <p:nvSpPr>
          <p:cNvPr id="9" name="G_TEXT_82">
            <a:extLst xmlns:a="http://schemas.openxmlformats.org/drawingml/2006/main">
              <a:ext uri="{FF2B5EF4-FFF2-40B4-BE49-F238E27FC236}">
                <a16:creationId xmlns:a16="http://schemas.microsoft.com/office/drawing/2014/main" id="{8E3E7567-1428-42E0-91D3-FB5A1D76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0"/>
            <a:ext cx="110490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0.080 mol Na₂O₂与0.060 mol CO₂充分反应。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①生成多少mol O₂？</a:t>
            </a:r>
          </a:p>
          <a:p xmlns:a="http://schemas.openxmlformats.org/drawingml/2006/main">
            <a:pPr>
              <a:buNone/>
              <a:def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②反应后剩余多少mol Na₂O₂？</a:t>
            </a:r>
          </a:p>
        </p:txBody>
      </p:sp>
      <p:sp>
        <p:nvSpPr>
          <p:cNvPr id="10" name="REVEAL_1_G83">
            <a:extLst xmlns:a="http://schemas.openxmlformats.org/drawingml/2006/main">
              <a:ext uri="{FF2B5EF4-FFF2-40B4-BE49-F238E27FC236}">
                <a16:creationId xmlns:a16="http://schemas.microsoft.com/office/drawing/2014/main" id="{EF7E9EED-53E3-42B9-A6D2-E1623B72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提示   方程式中Na₂O₂∶CO₂∶O₂的系数比为2∶2∶1。</a:t>
            </a:r>
          </a:p>
          <a:p xmlns:a="http://schemas.openxmlformats.org/drawingml/2006/main">
            <a:pPr>
              <a:buNone/>
              <a:def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先判断限制反应量的物质。</a:t>
            </a:r>
          </a:p>
        </p:txBody>
      </p:sp>
      <p:sp>
        <p:nvSpPr>
          <p:cNvPr id="11" name="REVEAL_2_G84">
            <a:extLst xmlns:a="http://schemas.openxmlformats.org/drawingml/2006/main">
              <a:ext uri="{FF2B5EF4-FFF2-40B4-BE49-F238E27FC236}">
                <a16:creationId xmlns:a16="http://schemas.microsoft.com/office/drawing/2014/main" id="{23748114-B3F1-4DFB-91B3-3894A767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19625"/>
            <a:ext cx="11049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答案   ①0.030 mol O₂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②剩余0.020 mol Na₂O₂</a:t>
            </a:r>
          </a:p>
        </p:txBody>
      </p:sp>
      <p:sp>
        <p:nvSpPr>
          <p:cNvPr id="12" name="REVEAL_3_G85">
            <a:extLst xmlns:a="http://schemas.openxmlformats.org/drawingml/2006/main">
              <a:ext uri="{FF2B5EF4-FFF2-40B4-BE49-F238E27FC236}">
                <a16:creationId xmlns:a16="http://schemas.microsoft.com/office/drawing/2014/main" id="{F1F635F8-9D8E-48EC-98A0-11D1B735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7212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95250" rIns="190500" bIns="952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CO₂不足。消耗0.060 mol Na₂O₂，生成0.030 mol O₂。</a:t>
            </a:r>
          </a:p>
          <a:p xmlns:a="http://schemas.openxmlformats.org/drawingml/2006/main">
            <a:pPr>
              <a:buNone/>
              <a:def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剩余量为0.080 − 0.060 = 0.020 mol。两项各1分。</a:t>
            </a:r>
          </a:p>
        </p:txBody>
      </p:sp>
      <p:sp>
        <p:nvSpPr>
          <p:cNvPr id="13" name="NAV_86">
            <a:extLst xmlns:a="http://schemas.openxmlformats.org/drawingml/2006/main">
              <a:ext uri="{FF2B5EF4-FFF2-40B4-BE49-F238E27FC236}">
                <a16:creationId xmlns:a16="http://schemas.microsoft.com/office/drawing/2014/main" id="{FEEB0935-ABFD-4E2F-BAD4-EF93026EFEDF}"/>
              </a:ext>
            </a:extLst>
            <ns0:hlinkClick xmlns:ns0="http://schemas.openxmlformats.org/drawingml/2006/main" xmlns:ns1="http://schemas.openxmlformats.org/officeDocument/2006/relationships" ns1:id="rIdGame1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6400800"/>
            <a:ext cx="32861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71450" tIns="57150" rIns="171450" bIns="5715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FFFFFF"/>
                </a:solidFill>
                <a:latin typeface="PingFang SC"/>
                <a:ea typeface="PingFang SC"/>
                <a:cs typeface="PingFang SC"/>
                <a:hlinkClick xmlns:ns1="http://schemas.openxmlformats.org/officeDocument/2006/relationships" ns1:id="rIdGame1" action="ppaction://hlinksldjump"/>
              </a:rPr>
              <a:t>完成路线，进入终关</a:t>
            </a:r>
          </a:p>
        </p:txBody>
      </p:sp>
    </p:spTree>
    <p:extLst>
      <p:ext uri="{BB962C8B-B14F-4D97-AF65-F5344CB8AC3E}">
        <p14:creationId xmlns:p14="http://schemas.microsoft.com/office/powerpoint/2010/main" val="1756736151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ect-777">
            <a:extLst xmlns:a="http://schemas.openxmlformats.org/drawingml/2006/main">
              <a:ext uri="{FF2B5EF4-FFF2-40B4-BE49-F238E27FC236}">
                <a16:creationId xmlns:a16="http://schemas.microsoft.com/office/drawing/2014/main" id="{42F479C6-7C18-4FBB-B9FB-5F4D8B91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778">
            <a:extLst xmlns:a="http://schemas.openxmlformats.org/drawingml/2006/main">
              <a:ext uri="{FF2B5EF4-FFF2-40B4-BE49-F238E27FC236}">
                <a16:creationId xmlns:a16="http://schemas.microsoft.com/office/drawing/2014/main" id="{F4F9B4E9-92AA-4320-ABFB-E2D7C629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B81AB9-FB4C-40A6-A411-A26DA54D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5分钟终关（1/2）</a:t>
            </a:r>
          </a:p>
        </p:txBody>
      </p:sp>
      <p:sp>
        <p:nvSpPr>
          <p:cNvPr id="4" name="path-779">
            <a:extLst xmlns:a="http://schemas.openxmlformats.org/drawingml/2006/main">
              <a:ext uri="{FF2B5EF4-FFF2-40B4-BE49-F238E27FC236}">
                <a16:creationId xmlns:a16="http://schemas.microsoft.com/office/drawing/2014/main" id="{D7011C1C-45B8-4A86-BE55-918F0727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80">
            <a:extLst xmlns:a="http://schemas.openxmlformats.org/drawingml/2006/main">
              <a:ext uri="{FF2B5EF4-FFF2-40B4-BE49-F238E27FC236}">
                <a16:creationId xmlns:a16="http://schemas.microsoft.com/office/drawing/2014/main" id="{FD0E394C-4FA9-4467-9E39-5F580862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35—37 min</a:t>
            </a:r>
          </a:p>
        </p:txBody>
      </p:sp>
      <p:sp>
        <p:nvSpPr>
          <p:cNvPr id="6" name="text-781">
            <a:extLst xmlns:a="http://schemas.openxmlformats.org/drawingml/2006/main">
              <a:ext uri="{FF2B5EF4-FFF2-40B4-BE49-F238E27FC236}">
                <a16:creationId xmlns:a16="http://schemas.microsoft.com/office/drawing/2014/main" id="{6D078523-4705-4D10-8F08-7604DED8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782">
            <a:extLst xmlns:a="http://schemas.openxmlformats.org/drawingml/2006/main">
              <a:ext uri="{FF2B5EF4-FFF2-40B4-BE49-F238E27FC236}">
                <a16:creationId xmlns:a16="http://schemas.microsoft.com/office/drawing/2014/main" id="{4DA07C92-7485-4FB4-84EC-0E4FA160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61</a:t>
            </a:r>
          </a:p>
        </p:txBody>
      </p:sp>
      <p:sp>
        <p:nvSpPr>
          <p:cNvPr id="8" name="text-783">
            <a:extLst xmlns:a="http://schemas.openxmlformats.org/drawingml/2006/main">
              <a:ext uri="{FF2B5EF4-FFF2-40B4-BE49-F238E27FC236}">
                <a16:creationId xmlns:a16="http://schemas.microsoft.com/office/drawing/2014/main" id="{7D340260-3335-4AA5-BE6D-2F4B54DB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811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Q1（2分）  哪种钠的化合物与CO₂反应时能放出O₂？</a:t>
            </a:r>
          </a:p>
        </p:txBody>
      </p:sp>
      <p:sp>
        <p:nvSpPr>
          <p:cNvPr id="9" name="text-784">
            <a:extLst xmlns:a="http://schemas.openxmlformats.org/drawingml/2006/main">
              <a:ext uri="{FF2B5EF4-FFF2-40B4-BE49-F238E27FC236}">
                <a16:creationId xmlns:a16="http://schemas.microsoft.com/office/drawing/2014/main" id="{3C26F9C2-FB88-4D67-8FF5-87BA7862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14600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A. Na₂O     B. Na₂O₂     C. NaOH     D. NaHCO₃</a:t>
            </a:r>
          </a:p>
        </p:txBody>
      </p:sp>
      <p:sp>
        <p:nvSpPr>
          <p:cNvPr id="10" name="REVEAL_1_785">
            <a:extLst xmlns:a="http://schemas.openxmlformats.org/drawingml/2006/main">
              <a:ext uri="{FF2B5EF4-FFF2-40B4-BE49-F238E27FC236}">
                <a16:creationId xmlns:a16="http://schemas.microsoft.com/office/drawing/2014/main" id="{43A2C26F-79D2-4589-9600-DD326292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90875"/>
            <a:ext cx="110490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Q1答案   B</a:t>
            </a:r>
          </a:p>
          <a:p xmlns:a="http://schemas.openxmlformats.org/drawingml/2006/main">
            <a:pPr>
              <a:buNone/>
              <a:def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00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2Na₂O₂ + 2CO₂ → 2Na₂CO₃ + O₂。</a:t>
            </a:r>
          </a:p>
        </p:txBody>
      </p:sp>
      <p:sp>
        <p:nvSpPr>
          <p:cNvPr id="11" name="text-786">
            <a:extLst xmlns:a="http://schemas.openxmlformats.org/drawingml/2006/main">
              <a:ext uri="{FF2B5EF4-FFF2-40B4-BE49-F238E27FC236}">
                <a16:creationId xmlns:a16="http://schemas.microsoft.com/office/drawing/2014/main" id="{20A99D0F-37DE-45E8-9F4E-526E44D4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11049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Q2（2分）  少量钠投入CuSO₄水溶液，通常可观察到？</a:t>
            </a:r>
          </a:p>
        </p:txBody>
      </p:sp>
      <p:sp>
        <p:nvSpPr>
          <p:cNvPr id="12" name="text-787">
            <a:extLst xmlns:a="http://schemas.openxmlformats.org/drawingml/2006/main">
              <a:ext uri="{FF2B5EF4-FFF2-40B4-BE49-F238E27FC236}">
                <a16:creationId xmlns:a16="http://schemas.microsoft.com/office/drawing/2014/main" id="{E672E5C6-B8C1-45ED-AFB4-19B95714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A. 只有红色Cu     B. H₂与蓝色沉淀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C. 无明显现象     D. O₂与黑色沉淀</a:t>
            </a:r>
          </a:p>
        </p:txBody>
      </p:sp>
      <p:sp>
        <p:nvSpPr>
          <p:cNvPr id="13" name="REVEAL_2_788">
            <a:extLst xmlns:a="http://schemas.openxmlformats.org/drawingml/2006/main">
              <a:ext uri="{FF2B5EF4-FFF2-40B4-BE49-F238E27FC236}">
                <a16:creationId xmlns:a16="http://schemas.microsoft.com/office/drawing/2014/main" id="{E914A5E0-B81B-4A24-9D0D-4894654F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57850"/>
            <a:ext cx="11049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Q2答案   B</a:t>
            </a:r>
          </a:p>
          <a:p xmlns:a="http://schemas.openxmlformats.org/drawingml/2006/main">
            <a:pPr>
              <a:buNone/>
              <a:def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解析   钠先与水反应，生成的OH⁻使Cu²⁺形成Cu(OH)₂沉淀。</a:t>
            </a:r>
          </a:p>
        </p:txBody>
      </p:sp>
    </p:spTree>
    <p:extLst>
      <p:ext uri="{BB962C8B-B14F-4D97-AF65-F5344CB8AC3E}">
        <p14:creationId xmlns:p14="http://schemas.microsoft.com/office/powerpoint/2010/main" val="158113826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-789">
            <a:extLst xmlns:a="http://schemas.openxmlformats.org/drawingml/2006/main">
              <a:ext uri="{FF2B5EF4-FFF2-40B4-BE49-F238E27FC236}">
                <a16:creationId xmlns:a16="http://schemas.microsoft.com/office/drawing/2014/main" id="{D485260C-B22B-4161-8F09-EBBB05A9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text-790">
            <a:extLst xmlns:a="http://schemas.openxmlformats.org/drawingml/2006/main">
              <a:ext uri="{FF2B5EF4-FFF2-40B4-BE49-F238E27FC236}">
                <a16:creationId xmlns:a16="http://schemas.microsoft.com/office/drawing/2014/main" id="{DF194AA1-B0E5-477D-9884-2AF5ADADA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56DAF3-8704-4059-B4F6-95CC9D66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5分钟终关（2/2）</a:t>
            </a:r>
          </a:p>
        </p:txBody>
      </p:sp>
      <p:sp>
        <p:nvSpPr>
          <p:cNvPr id="4" name="path-791">
            <a:extLst xmlns:a="http://schemas.openxmlformats.org/drawingml/2006/main">
              <a:ext uri="{FF2B5EF4-FFF2-40B4-BE49-F238E27FC236}">
                <a16:creationId xmlns:a16="http://schemas.microsoft.com/office/drawing/2014/main" id="{AB9AB18D-008F-4225-B5F0-45F4C222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custGeom xmlns:a="http://schemas.openxmlformats.org/drawingml/2006/main"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AE5EA"/>
            </a:solidFill>
          </a:ln>
        </p:spPr>
      </p:sp>
      <p:sp>
        <p:nvSpPr>
          <p:cNvPr id="5" name="text-792">
            <a:extLst xmlns:a="http://schemas.openxmlformats.org/drawingml/2006/main">
              <a:ext uri="{FF2B5EF4-FFF2-40B4-BE49-F238E27FC236}">
                <a16:creationId xmlns:a16="http://schemas.microsoft.com/office/drawing/2014/main" id="{51C10786-082E-4EBD-9BBF-30712278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37—40 min</a:t>
            </a:r>
          </a:p>
        </p:txBody>
      </p:sp>
      <p:sp>
        <p:nvSpPr>
          <p:cNvPr id="6" name="text-793">
            <a:extLst xmlns:a="http://schemas.openxmlformats.org/drawingml/2006/main">
              <a:ext uri="{FF2B5EF4-FFF2-40B4-BE49-F238E27FC236}">
                <a16:creationId xmlns:a16="http://schemas.microsoft.com/office/drawing/2014/main" id="{E1A03832-EC38-4A27-8A40-57EF555D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终关   先独立作答，后点击核对</a:t>
            </a:r>
          </a:p>
        </p:txBody>
      </p:sp>
      <p:sp>
        <p:nvSpPr>
          <p:cNvPr id="7" name="text-794">
            <a:extLst xmlns:a="http://schemas.openxmlformats.org/drawingml/2006/main">
              <a:ext uri="{FF2B5EF4-FFF2-40B4-BE49-F238E27FC236}">
                <a16:creationId xmlns:a16="http://schemas.microsoft.com/office/drawing/2014/main" id="{F1205BE0-EE47-480C-9107-56B78916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62</a:t>
            </a:r>
          </a:p>
        </p:txBody>
      </p:sp>
      <p:sp>
        <p:nvSpPr>
          <p:cNvPr id="8" name="text-795">
            <a:extLst xmlns:a="http://schemas.openxmlformats.org/drawingml/2006/main">
              <a:ext uri="{FF2B5EF4-FFF2-40B4-BE49-F238E27FC236}">
                <a16:creationId xmlns:a16="http://schemas.microsoft.com/office/drawing/2014/main" id="{50B9FFDB-5FDE-4B18-A465-D7F276AE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71650"/>
            <a:ext cx="11049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Q3（3分）  判断FeCl₂溶液是否含有氧化生成的Fe³⁺。</a:t>
            </a:r>
          </a:p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写出所用试剂、阳性现象与应避免的操作。</a:t>
            </a:r>
          </a:p>
        </p:txBody>
      </p:sp>
      <p:sp>
        <p:nvSpPr>
          <p:cNvPr id="9" name="REVEAL_1_796">
            <a:extLst xmlns:a="http://schemas.openxmlformats.org/drawingml/2006/main">
              <a:ext uri="{FF2B5EF4-FFF2-40B4-BE49-F238E27FC236}">
                <a16:creationId xmlns:a16="http://schemas.microsoft.com/office/drawing/2014/main" id="{5C0AC644-B7E3-4165-9CD3-7ABB0CE2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86100"/>
            <a:ext cx="11049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Q3答案   先加KSCN，若显血红色，说明检出Fe³⁺。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不要先加氯水等氧化剂。评分：试剂、现象、顺序各1分。</a:t>
            </a:r>
          </a:p>
        </p:txBody>
      </p:sp>
      <p:sp>
        <p:nvSpPr>
          <p:cNvPr id="10" name="text-797">
            <a:extLst xmlns:a="http://schemas.openxmlformats.org/drawingml/2006/main">
              <a:ext uri="{FF2B5EF4-FFF2-40B4-BE49-F238E27FC236}">
                <a16:creationId xmlns:a16="http://schemas.microsoft.com/office/drawing/2014/main" id="{6C0FF00C-37E6-4D37-99A8-2E0F2E60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110490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Q4（3分）  铜—锌/稀硫酸原电池中，</a:t>
            </a:r>
          </a:p>
          <a:p xmlns:a="http://schemas.openxmlformats.org/drawingml/2006/main">
            <a:pPr>
              <a:buNone/>
              <a:def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写出负极反应、电子流向及主要能量转化。</a:t>
            </a:r>
          </a:p>
        </p:txBody>
      </p:sp>
      <p:sp>
        <p:nvSpPr>
          <p:cNvPr id="11" name="REVEAL_2_798">
            <a:extLst xmlns:a="http://schemas.openxmlformats.org/drawingml/2006/main">
              <a:ext uri="{FF2B5EF4-FFF2-40B4-BE49-F238E27FC236}">
                <a16:creationId xmlns:a16="http://schemas.microsoft.com/office/drawing/2014/main" id="{208F1984-8DC8-4C7F-A4DD-1F8BB8DE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0D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190500" tIns="114300" rIns="190500" bIns="11430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Q4答案   Zn − 2e⁻ → Zn²⁺；电子由Zn经外电路流向Cu；</a:t>
            </a:r>
          </a:p>
          <a:p xmlns:a="http://schemas.openxmlformats.org/drawingml/2006/main">
            <a:pPr>
              <a:buNone/>
              <a:def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化学能转为电能。评分：三项各1分。</a:t>
            </a:r>
          </a:p>
        </p:txBody>
      </p:sp>
    </p:spTree>
    <p:extLst>
      <p:ext uri="{BB962C8B-B14F-4D97-AF65-F5344CB8AC3E}">
        <p14:creationId xmlns:p14="http://schemas.microsoft.com/office/powerpoint/2010/main" val="918389644"/>
      </p:ext>
    </p:extLst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7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_BG_87">
            <a:extLst xmlns:a="http://schemas.openxmlformats.org/drawingml/2006/main">
              <a:ext uri="{FF2B5EF4-FFF2-40B4-BE49-F238E27FC236}">
                <a16:creationId xmlns:a16="http://schemas.microsoft.com/office/drawing/2014/main" id="{072CA2AB-D23B-4946-8527-AD046D4D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316"/>
          </a:solidFill>
          <a:ln xmlns:a="http://schemas.openxmlformats.org/drawingml/2006/main" w="0">
            <a:noFill/>
          </a:ln>
        </p:spPr>
      </p:sp>
      <p:sp>
        <p:nvSpPr>
          <p:cNvPr id="2" name="G_HEADER">
            <a:extLst xmlns:a="http://schemas.openxmlformats.org/drawingml/2006/main">
              <a:ext uri="{FF2B5EF4-FFF2-40B4-BE49-F238E27FC236}">
                <a16:creationId xmlns:a16="http://schemas.microsoft.com/office/drawing/2014/main" id="{B9F2BB64-BD80-4778-808D-11C1520CF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904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海岬站：雨后的信号   第3章</a:t>
            </a:r>
          </a:p>
        </p:txBody>
      </p:sp>
      <p:sp>
        <p:nvSpPr>
          <p:cNvPr id="3" name="G_TITLE">
            <a:extLst xmlns:a="http://schemas.openxmlformats.org/drawingml/2006/main">
              <a:ext uri="{FF2B5EF4-FFF2-40B4-BE49-F238E27FC236}">
                <a16:creationId xmlns:a16="http://schemas.microsoft.com/office/drawing/2014/main" id="{FB1497E4-6649-4DCA-A883-1288800C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本章任务结算</a:t>
            </a:r>
          </a:p>
        </p:txBody>
      </p:sp>
      <p:sp>
        <p:nvSpPr>
          <p:cNvPr id="4" name="G_BG_88">
            <a:extLst xmlns:a="http://schemas.openxmlformats.org/drawingml/2006/main">
              <a:ext uri="{FF2B5EF4-FFF2-40B4-BE49-F238E27FC236}">
                <a16:creationId xmlns:a16="http://schemas.microsoft.com/office/drawing/2014/main" id="{7203F279-0E7A-4341-BE6E-DA27EC7D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335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E5EA"/>
          </a:solidFill>
          <a:ln xmlns:a="http://schemas.openxmlformats.org/drawingml/2006/main" w="0">
            <a:noFill/>
          </a:ln>
        </p:spPr>
      </p:sp>
      <p:sp>
        <p:nvSpPr>
          <p:cNvPr id="5" name="G_TIME">
            <a:extLst xmlns:a="http://schemas.openxmlformats.org/drawingml/2006/main">
              <a:ext uri="{FF2B5EF4-FFF2-40B4-BE49-F238E27FC236}">
                <a16:creationId xmlns:a16="http://schemas.microsoft.com/office/drawing/2014/main" id="{A450EB27-325D-4128-90FB-868C5FD3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238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结算</a:t>
            </a:r>
          </a:p>
        </p:txBody>
      </p:sp>
      <p:sp>
        <p:nvSpPr>
          <p:cNvPr id="6" name="G_FOOT">
            <a:extLst xmlns:a="http://schemas.openxmlformats.org/drawingml/2006/main">
              <a:ext uri="{FF2B5EF4-FFF2-40B4-BE49-F238E27FC236}">
                <a16:creationId xmlns:a16="http://schemas.microsoft.com/office/drawing/2014/main" id="{3A20D2CE-F907-4CB9-8665-7AD8D7CF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单人化学闯关   学生答题，老师主持</a:t>
            </a:r>
          </a:p>
        </p:txBody>
      </p:sp>
      <p:sp>
        <p:nvSpPr>
          <p:cNvPr id="7" name="G_NUMBER">
            <a:extLst xmlns:a="http://schemas.openxmlformats.org/drawingml/2006/main">
              <a:ext uri="{FF2B5EF4-FFF2-40B4-BE49-F238E27FC236}">
                <a16:creationId xmlns:a16="http://schemas.microsoft.com/office/drawing/2014/main" id="{43A9D02A-8F64-4835-88B5-45E7F6AE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t>63</a:t>
            </a:r>
          </a:p>
        </p:txBody>
      </p:sp>
      <p:sp>
        <p:nvSpPr>
          <p:cNvPr id="8" name="G_TEXT_89">
            <a:extLst xmlns:a="http://schemas.openxmlformats.org/drawingml/2006/main">
              <a:ext uri="{FF2B5EF4-FFF2-40B4-BE49-F238E27FC236}">
                <a16:creationId xmlns:a16="http://schemas.microsoft.com/office/drawing/2014/main" id="{E9FBF214-C12B-44C5-ABE5-35FFDCCD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主线 __ / 8     选路 __ / 2     终关 __ / 10</a:t>
            </a:r>
          </a:p>
        </p:txBody>
      </p:sp>
      <p:sp>
        <p:nvSpPr>
          <p:cNvPr id="9" name="G_TEXT_90">
            <a:extLst xmlns:a="http://schemas.openxmlformats.org/drawingml/2006/main">
              <a:ext uri="{FF2B5EF4-FFF2-40B4-BE49-F238E27FC236}">
                <a16:creationId xmlns:a16="http://schemas.microsoft.com/office/drawing/2014/main" id="{C32FF75C-BB5D-4F23-9D8C-DE609C49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A86316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A86316"/>
                </a:solidFill>
                <a:latin typeface="PingFang SC"/>
                <a:ea typeface="PingFang SC"/>
                <a:cs typeface="PingFang SC"/>
              </a:rPr>
              <a:t>本章总分 __ / 20       提示已用 __ / 2</a:t>
            </a:r>
          </a:p>
        </p:txBody>
      </p:sp>
      <p:sp>
        <p:nvSpPr>
          <p:cNvPr id="10" name="G_TEXT_91">
            <a:extLst xmlns:a="http://schemas.openxmlformats.org/drawingml/2006/main">
              <a:ext uri="{FF2B5EF4-FFF2-40B4-BE49-F238E27FC236}">
                <a16:creationId xmlns:a16="http://schemas.microsoft.com/office/drawing/2014/main" id="{C8689DFB-4FB0-4BA4-B9F4-1DB19471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16—20分：本章知识掌握较好。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10—15.5分：课后重做一张失分任务卡。</a:t>
            </a:r>
          </a:p>
          <a:p xmlns:a="http://schemas.openxmlformats.org/drawingml/2006/main">
            <a:pPr>
              <a:buNone/>
              <a:def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defRPr>
            </a:pPr>
            <a:r>
              <a:rPr sz="2175" b="0">
                <a:solidFill>
                  <a:srgbClr val="17354A"/>
                </a:solidFill>
                <a:latin typeface="PingFang SC"/>
                <a:ea typeface="PingFang SC"/>
                <a:cs typeface="PingFang SC"/>
              </a:rPr>
              <a:t>0—9.5分：老师选两个薄弱知识点，下次先重玩。</a:t>
            </a:r>
          </a:p>
        </p:txBody>
      </p:sp>
      <p:sp>
        <p:nvSpPr>
          <p:cNvPr id="11" name="G_TEXT_92">
            <a:extLst xmlns:a="http://schemas.openxmlformats.org/drawingml/2006/main">
              <a:ext uri="{FF2B5EF4-FFF2-40B4-BE49-F238E27FC236}">
                <a16:creationId xmlns:a16="http://schemas.microsoft.com/office/drawing/2014/main" id="{94DAE243-E28B-47FD-8F36-A20888B4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0545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36D7C"/>
                </a:solidFill>
                <a:latin typeface="PingFang SC"/>
                <a:ea typeface="PingFang SC"/>
                <a:cs typeface="PingFang SC"/>
              </a:rPr>
              <a:t>Max修好接口，Leo发送安全确认，渡船回复下午接人。</a:t>
            </a:r>
          </a:p>
        </p:txBody>
      </p:sp>
    </p:spTree>
    <p:extLst>
      <p:ext uri="{BB962C8B-B14F-4D97-AF65-F5344CB8AC3E}">
        <p14:creationId xmlns:p14="http://schemas.microsoft.com/office/powerpoint/2010/main" val="21055034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2026-10-02T15:18:14.5230000Z</dcterms:created>
  <dcterms:modified xsi:type="dcterms:W3CDTF">2026-10-02T15:18:14.5230000Z</dcterms:modified>
</coreProperties>
</file>